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68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23" r:id="rId15"/>
    <p:sldId id="381" r:id="rId16"/>
    <p:sldId id="382" r:id="rId17"/>
    <p:sldId id="453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454" r:id="rId28"/>
    <p:sldId id="394" r:id="rId29"/>
    <p:sldId id="392" r:id="rId30"/>
    <p:sldId id="393" r:id="rId31"/>
    <p:sldId id="395" r:id="rId32"/>
    <p:sldId id="396" r:id="rId33"/>
    <p:sldId id="397" r:id="rId34"/>
    <p:sldId id="398" r:id="rId35"/>
    <p:sldId id="443" r:id="rId36"/>
    <p:sldId id="444" r:id="rId37"/>
    <p:sldId id="400" r:id="rId38"/>
    <p:sldId id="401" r:id="rId39"/>
    <p:sldId id="402" r:id="rId40"/>
    <p:sldId id="403" r:id="rId41"/>
    <p:sldId id="459" r:id="rId42"/>
    <p:sldId id="461" r:id="rId43"/>
    <p:sldId id="455" r:id="rId44"/>
    <p:sldId id="405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415" r:id="rId53"/>
    <p:sldId id="416" r:id="rId54"/>
    <p:sldId id="414" r:id="rId55"/>
    <p:sldId id="417" r:id="rId56"/>
    <p:sldId id="418" r:id="rId57"/>
    <p:sldId id="456" r:id="rId58"/>
    <p:sldId id="419" r:id="rId59"/>
    <p:sldId id="420" r:id="rId60"/>
    <p:sldId id="421" r:id="rId61"/>
    <p:sldId id="463" r:id="rId62"/>
    <p:sldId id="464" r:id="rId63"/>
    <p:sldId id="467" r:id="rId64"/>
    <p:sldId id="465" r:id="rId65"/>
    <p:sldId id="466" r:id="rId66"/>
    <p:sldId id="457" r:id="rId67"/>
    <p:sldId id="423" r:id="rId68"/>
    <p:sldId id="424" r:id="rId69"/>
    <p:sldId id="425" r:id="rId70"/>
    <p:sldId id="426" r:id="rId71"/>
    <p:sldId id="427" r:id="rId72"/>
    <p:sldId id="429" r:id="rId73"/>
    <p:sldId id="430" r:id="rId74"/>
    <p:sldId id="431" r:id="rId75"/>
    <p:sldId id="433" r:id="rId76"/>
    <p:sldId id="432" r:id="rId77"/>
    <p:sldId id="434" r:id="rId78"/>
    <p:sldId id="435" r:id="rId79"/>
    <p:sldId id="436" r:id="rId80"/>
    <p:sldId id="437" r:id="rId81"/>
    <p:sldId id="438" r:id="rId82"/>
    <p:sldId id="439" r:id="rId83"/>
    <p:sldId id="440" r:id="rId84"/>
    <p:sldId id="441" r:id="rId85"/>
    <p:sldId id="442" r:id="rId86"/>
    <p:sldId id="445" r:id="rId87"/>
    <p:sldId id="446" r:id="rId88"/>
    <p:sldId id="448" r:id="rId89"/>
    <p:sldId id="458" r:id="rId90"/>
    <p:sldId id="447" r:id="rId91"/>
    <p:sldId id="449" r:id="rId92"/>
    <p:sldId id="450" r:id="rId93"/>
    <p:sldId id="451" r:id="rId94"/>
    <p:sldId id="452" r:id="rId95"/>
    <p:sldId id="361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A1245D7-434D-41A5-A005-F8D551A1ACCF}">
          <p14:sldIdLst>
            <p14:sldId id="314"/>
          </p14:sldIdLst>
        </p14:section>
        <p14:section name="Introducing Newcomb's Paradox" id="{B86D1FA7-7A76-4D87-B35E-61643894A0B5}">
          <p14:sldIdLst>
            <p14:sldId id="368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23"/>
            <p14:sldId id="381"/>
            <p14:sldId id="382"/>
          </p14:sldIdLst>
        </p14:section>
        <p14:section name="The Dominance Principle" id="{6AAA11A7-2440-4321-B78C-68D9FBC79A91}">
          <p14:sldIdLst>
            <p14:sldId id="453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</p14:sldIdLst>
        </p14:section>
        <p14:section name="Evidential Decision Theory" id="{22E687AB-B0F3-4460-A96E-91F81701E5EF}">
          <p14:sldIdLst>
            <p14:sldId id="454"/>
            <p14:sldId id="394"/>
            <p14:sldId id="392"/>
            <p14:sldId id="393"/>
            <p14:sldId id="395"/>
            <p14:sldId id="396"/>
            <p14:sldId id="397"/>
            <p14:sldId id="398"/>
            <p14:sldId id="443"/>
            <p14:sldId id="444"/>
            <p14:sldId id="400"/>
            <p14:sldId id="401"/>
            <p14:sldId id="402"/>
            <p14:sldId id="403"/>
            <p14:sldId id="459"/>
            <p14:sldId id="461"/>
          </p14:sldIdLst>
        </p14:section>
        <p14:section name="Causal Decision Theory" id="{F3D5ADFE-BC90-47D7-A225-180CD04DC508}">
          <p14:sldIdLst>
            <p14:sldId id="455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5"/>
            <p14:sldId id="416"/>
            <p14:sldId id="414"/>
            <p14:sldId id="417"/>
            <p14:sldId id="418"/>
          </p14:sldIdLst>
        </p14:section>
        <p14:section name="Why ain'cha rich?" id="{DFB92635-E778-4C1F-8496-DD5E533CCCB7}">
          <p14:sldIdLst>
            <p14:sldId id="456"/>
            <p14:sldId id="419"/>
            <p14:sldId id="420"/>
            <p14:sldId id="421"/>
            <p14:sldId id="463"/>
            <p14:sldId id="464"/>
            <p14:sldId id="467"/>
            <p14:sldId id="465"/>
            <p14:sldId id="466"/>
          </p14:sldIdLst>
        </p14:section>
        <p14:section name="A medical problem" id="{3A058D3C-7D83-41EE-A371-F581EBB0D79D}">
          <p14:sldIdLst>
            <p14:sldId id="457"/>
            <p14:sldId id="423"/>
            <p14:sldId id="424"/>
            <p14:sldId id="425"/>
            <p14:sldId id="426"/>
            <p14:sldId id="427"/>
            <p14:sldId id="429"/>
            <p14:sldId id="430"/>
            <p14:sldId id="431"/>
            <p14:sldId id="433"/>
            <p14:sldId id="432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5"/>
            <p14:sldId id="446"/>
            <p14:sldId id="448"/>
          </p14:sldIdLst>
        </p14:section>
        <p14:section name="Where are we now?" id="{0537F84B-23E5-418C-B8FA-7A34D4BA3921}">
          <p14:sldIdLst>
            <p14:sldId id="458"/>
            <p14:sldId id="447"/>
            <p14:sldId id="449"/>
            <p14:sldId id="450"/>
            <p14:sldId id="451"/>
            <p14:sldId id="452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6C0A49-FCD0-441D-9328-5CD16DC6CD47}" v="238" dt="2023-11-07T13:35:40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Trueman" userId="064f5b51-51fb-4d25-9899-1009055f4a23" providerId="ADAL" clId="{436C0A49-FCD0-441D-9328-5CD16DC6CD47}"/>
    <pc:docChg chg="modSld">
      <pc:chgData name="Rob Trueman" userId="064f5b51-51fb-4d25-9899-1009055f4a23" providerId="ADAL" clId="{436C0A49-FCD0-441D-9328-5CD16DC6CD47}" dt="2023-11-07T13:35:40.613" v="237" actId="20577"/>
      <pc:docMkLst>
        <pc:docMk/>
      </pc:docMkLst>
      <pc:sldChg chg="modSp modAnim">
        <pc:chgData name="Rob Trueman" userId="064f5b51-51fb-4d25-9899-1009055f4a23" providerId="ADAL" clId="{436C0A49-FCD0-441D-9328-5CD16DC6CD47}" dt="2023-11-07T12:39:20.840" v="212" actId="20577"/>
        <pc:sldMkLst>
          <pc:docMk/>
          <pc:sldMk cId="657849900" sldId="384"/>
        </pc:sldMkLst>
        <pc:spChg chg="mod">
          <ac:chgData name="Rob Trueman" userId="064f5b51-51fb-4d25-9899-1009055f4a23" providerId="ADAL" clId="{436C0A49-FCD0-441D-9328-5CD16DC6CD47}" dt="2023-11-07T12:39:19.619" v="211" actId="20577"/>
          <ac:spMkLst>
            <pc:docMk/>
            <pc:sldMk cId="657849900" sldId="384"/>
            <ac:spMk id="5" creationId="{AE352062-11A6-94D6-7368-4695D6236219}"/>
          </ac:spMkLst>
        </pc:spChg>
      </pc:sldChg>
      <pc:sldChg chg="modSp">
        <pc:chgData name="Rob Trueman" userId="064f5b51-51fb-4d25-9899-1009055f4a23" providerId="ADAL" clId="{436C0A49-FCD0-441D-9328-5CD16DC6CD47}" dt="2023-11-07T12:39:50.491" v="213"/>
        <pc:sldMkLst>
          <pc:docMk/>
          <pc:sldMk cId="2671356180" sldId="385"/>
        </pc:sldMkLst>
        <pc:spChg chg="mod">
          <ac:chgData name="Rob Trueman" userId="064f5b51-51fb-4d25-9899-1009055f4a23" providerId="ADAL" clId="{436C0A49-FCD0-441D-9328-5CD16DC6CD47}" dt="2023-11-07T12:39:50.491" v="213"/>
          <ac:spMkLst>
            <pc:docMk/>
            <pc:sldMk cId="2671356180" sldId="385"/>
            <ac:spMk id="7" creationId="{1556117D-1D45-C66E-85FD-86A56D845140}"/>
          </ac:spMkLst>
        </pc:spChg>
      </pc:sldChg>
      <pc:sldChg chg="modSp">
        <pc:chgData name="Rob Trueman" userId="064f5b51-51fb-4d25-9899-1009055f4a23" providerId="ADAL" clId="{436C0A49-FCD0-441D-9328-5CD16DC6CD47}" dt="2023-11-07T13:35:40.613" v="237" actId="20577"/>
        <pc:sldMkLst>
          <pc:docMk/>
          <pc:sldMk cId="1679350217" sldId="392"/>
        </pc:sldMkLst>
        <pc:spChg chg="mod">
          <ac:chgData name="Rob Trueman" userId="064f5b51-51fb-4d25-9899-1009055f4a23" providerId="ADAL" clId="{436C0A49-FCD0-441D-9328-5CD16DC6CD47}" dt="2023-11-07T13:35:40.613" v="237" actId="20577"/>
          <ac:spMkLst>
            <pc:docMk/>
            <pc:sldMk cId="1679350217" sldId="392"/>
            <ac:spMk id="2" creationId="{5DC10DD6-DBBA-57CE-B190-2532693AD757}"/>
          </ac:spMkLst>
        </pc:spChg>
        <pc:spChg chg="mod">
          <ac:chgData name="Rob Trueman" userId="064f5b51-51fb-4d25-9899-1009055f4a23" providerId="ADAL" clId="{436C0A49-FCD0-441D-9328-5CD16DC6CD47}" dt="2023-11-07T13:35:06.991" v="225" actId="20577"/>
          <ac:spMkLst>
            <pc:docMk/>
            <pc:sldMk cId="1679350217" sldId="392"/>
            <ac:spMk id="3" creationId="{C0946161-C992-A277-FD32-6322B267764F}"/>
          </ac:spMkLst>
        </pc:spChg>
      </pc:sldChg>
    </pc:docChg>
  </pc:docChgLst>
  <pc:docChgLst>
    <pc:chgData name="Rob Trueman" userId="064f5b51-51fb-4d25-9899-1009055f4a23" providerId="ADAL" clId="{BD5F36CA-5EDC-4996-BA45-B3B5CF2BD81D}"/>
    <pc:docChg chg="addSld modSld modSection">
      <pc:chgData name="Rob Trueman" userId="064f5b51-51fb-4d25-9899-1009055f4a23" providerId="ADAL" clId="{BD5F36CA-5EDC-4996-BA45-B3B5CF2BD81D}" dt="2023-11-01T13:22:47.354" v="2"/>
      <pc:docMkLst>
        <pc:docMk/>
      </pc:docMkLst>
      <pc:sldChg chg="modAnim">
        <pc:chgData name="Rob Trueman" userId="064f5b51-51fb-4d25-9899-1009055f4a23" providerId="ADAL" clId="{BD5F36CA-5EDC-4996-BA45-B3B5CF2BD81D}" dt="2023-11-01T13:22:47.354" v="2"/>
        <pc:sldMkLst>
          <pc:docMk/>
          <pc:sldMk cId="189906634" sldId="437"/>
        </pc:sldMkLst>
      </pc:sldChg>
      <pc:sldChg chg="modSp">
        <pc:chgData name="Rob Trueman" userId="064f5b51-51fb-4d25-9899-1009055f4a23" providerId="ADAL" clId="{BD5F36CA-5EDC-4996-BA45-B3B5CF2BD81D}" dt="2023-11-01T13:20:33.227" v="1" actId="207"/>
        <pc:sldMkLst>
          <pc:docMk/>
          <pc:sldMk cId="2170912394" sldId="464"/>
        </pc:sldMkLst>
        <pc:spChg chg="mod">
          <ac:chgData name="Rob Trueman" userId="064f5b51-51fb-4d25-9899-1009055f4a23" providerId="ADAL" clId="{BD5F36CA-5EDC-4996-BA45-B3B5CF2BD81D}" dt="2023-11-01T13:20:33.227" v="1" actId="207"/>
          <ac:spMkLst>
            <pc:docMk/>
            <pc:sldMk cId="2170912394" sldId="464"/>
            <ac:spMk id="2" creationId="{5DC10DD6-DBBA-57CE-B190-2532693AD757}"/>
          </ac:spMkLst>
        </pc:spChg>
      </pc:sldChg>
      <pc:sldChg chg="add">
        <pc:chgData name="Rob Trueman" userId="064f5b51-51fb-4d25-9899-1009055f4a23" providerId="ADAL" clId="{BD5F36CA-5EDC-4996-BA45-B3B5CF2BD81D}" dt="2023-11-01T13:20:23.852" v="0" actId="2890"/>
        <pc:sldMkLst>
          <pc:docMk/>
          <pc:sldMk cId="4071310673" sldId="467"/>
        </pc:sldMkLst>
      </pc:sldChg>
    </pc:docChg>
  </pc:docChgLst>
  <pc:docChgLst>
    <pc:chgData name="Robert Trueman" userId="8e610f215beb07b7" providerId="LiveId" clId="{75EB9127-E064-43EA-8FC8-3EA8F93AEE80}"/>
    <pc:docChg chg="undo custSel addSld delSld modSld modSection">
      <pc:chgData name="Robert Trueman" userId="8e610f215beb07b7" providerId="LiveId" clId="{75EB9127-E064-43EA-8FC8-3EA8F93AEE80}" dt="2023-10-16T12:13:16.935" v="2188" actId="20577"/>
      <pc:docMkLst>
        <pc:docMk/>
      </pc:docMkLst>
      <pc:sldChg chg="addSp delSp mod addAnim delAnim">
        <pc:chgData name="Robert Trueman" userId="8e610f215beb07b7" providerId="LiveId" clId="{75EB9127-E064-43EA-8FC8-3EA8F93AEE80}" dt="2023-10-16T09:08:44.770" v="690" actId="21"/>
        <pc:sldMkLst>
          <pc:docMk/>
          <pc:sldMk cId="2220844057" sldId="403"/>
        </pc:sldMkLst>
        <pc:spChg chg="add del">
          <ac:chgData name="Robert Trueman" userId="8e610f215beb07b7" providerId="LiveId" clId="{75EB9127-E064-43EA-8FC8-3EA8F93AEE80}" dt="2023-10-16T09:08:44.770" v="690" actId="21"/>
          <ac:spMkLst>
            <pc:docMk/>
            <pc:sldMk cId="2220844057" sldId="403"/>
            <ac:spMk id="2" creationId="{E65FDD62-40B8-4E79-D0F0-FFC9CBF7807C}"/>
          </ac:spMkLst>
        </pc:spChg>
      </pc:sldChg>
      <pc:sldChg chg="del">
        <pc:chgData name="Robert Trueman" userId="8e610f215beb07b7" providerId="LiveId" clId="{75EB9127-E064-43EA-8FC8-3EA8F93AEE80}" dt="2023-10-16T09:12:51.347" v="764" actId="47"/>
        <pc:sldMkLst>
          <pc:docMk/>
          <pc:sldMk cId="1073209647" sldId="404"/>
        </pc:sldMkLst>
      </pc:sldChg>
      <pc:sldChg chg="addSp delSp modSp del mod delAnim modAnim">
        <pc:chgData name="Robert Trueman" userId="8e610f215beb07b7" providerId="LiveId" clId="{75EB9127-E064-43EA-8FC8-3EA8F93AEE80}" dt="2023-10-16T09:25:55.688" v="1619" actId="47"/>
        <pc:sldMkLst>
          <pc:docMk/>
          <pc:sldMk cId="3127473794" sldId="422"/>
        </pc:sldMkLst>
        <pc:spChg chg="mod">
          <ac:chgData name="Robert Trueman" userId="8e610f215beb07b7" providerId="LiveId" clId="{75EB9127-E064-43EA-8FC8-3EA8F93AEE80}" dt="2023-10-16T09:19:04.994" v="1341" actId="20577"/>
          <ac:spMkLst>
            <pc:docMk/>
            <pc:sldMk cId="3127473794" sldId="422"/>
            <ac:spMk id="2" creationId="{5DC10DD6-DBBA-57CE-B190-2532693AD757}"/>
          </ac:spMkLst>
        </pc:spChg>
        <pc:spChg chg="add del mod">
          <ac:chgData name="Robert Trueman" userId="8e610f215beb07b7" providerId="LiveId" clId="{75EB9127-E064-43EA-8FC8-3EA8F93AEE80}" dt="2023-10-13T13:41:33.580" v="32" actId="21"/>
          <ac:spMkLst>
            <pc:docMk/>
            <pc:sldMk cId="3127473794" sldId="422"/>
            <ac:spMk id="3" creationId="{6B876696-A0C1-16E5-DB4C-DB659A150821}"/>
          </ac:spMkLst>
        </pc:spChg>
        <pc:spChg chg="add del mod">
          <ac:chgData name="Robert Trueman" userId="8e610f215beb07b7" providerId="LiveId" clId="{75EB9127-E064-43EA-8FC8-3EA8F93AEE80}" dt="2023-10-13T13:41:55.082" v="37" actId="21"/>
          <ac:spMkLst>
            <pc:docMk/>
            <pc:sldMk cId="3127473794" sldId="422"/>
            <ac:spMk id="4" creationId="{5222DFA7-D303-AE4F-289B-98FB600B61F6}"/>
          </ac:spMkLst>
        </pc:spChg>
        <pc:spChg chg="add del mod">
          <ac:chgData name="Robert Trueman" userId="8e610f215beb07b7" providerId="LiveId" clId="{75EB9127-E064-43EA-8FC8-3EA8F93AEE80}" dt="2023-10-13T13:44:44.505" v="45" actId="21"/>
          <ac:spMkLst>
            <pc:docMk/>
            <pc:sldMk cId="3127473794" sldId="422"/>
            <ac:spMk id="5" creationId="{1E61F907-9D0D-FA7C-ACC5-4CAB8751F4C2}"/>
          </ac:spMkLst>
        </pc:spChg>
        <pc:spChg chg="mod">
          <ac:chgData name="Robert Trueman" userId="8e610f215beb07b7" providerId="LiveId" clId="{75EB9127-E064-43EA-8FC8-3EA8F93AEE80}" dt="2023-10-13T14:03:04.941" v="378" actId="1076"/>
          <ac:spMkLst>
            <pc:docMk/>
            <pc:sldMk cId="3127473794" sldId="422"/>
            <ac:spMk id="6" creationId="{8D1D6322-19BA-C414-E9C6-C464F6DCDFAC}"/>
          </ac:spMkLst>
        </pc:spChg>
        <pc:spChg chg="del">
          <ac:chgData name="Robert Trueman" userId="8e610f215beb07b7" providerId="LiveId" clId="{75EB9127-E064-43EA-8FC8-3EA8F93AEE80}" dt="2023-10-13T13:40:31.539" v="0" actId="21"/>
          <ac:spMkLst>
            <pc:docMk/>
            <pc:sldMk cId="3127473794" sldId="422"/>
            <ac:spMk id="7" creationId="{16251336-92C5-CF6E-A2B9-D1E7C1F546E4}"/>
          </ac:spMkLst>
        </pc:spChg>
        <pc:spChg chg="add del mod">
          <ac:chgData name="Robert Trueman" userId="8e610f215beb07b7" providerId="LiveId" clId="{75EB9127-E064-43EA-8FC8-3EA8F93AEE80}" dt="2023-10-13T13:48:22.288" v="183" actId="21"/>
          <ac:spMkLst>
            <pc:docMk/>
            <pc:sldMk cId="3127473794" sldId="422"/>
            <ac:spMk id="8" creationId="{0B62864F-70A0-BC86-E538-4E1DA38DEFE7}"/>
          </ac:spMkLst>
        </pc:spChg>
        <pc:spChg chg="add del mod">
          <ac:chgData name="Robert Trueman" userId="8e610f215beb07b7" providerId="LiveId" clId="{75EB9127-E064-43EA-8FC8-3EA8F93AEE80}" dt="2023-10-13T13:59:43.249" v="200" actId="21"/>
          <ac:spMkLst>
            <pc:docMk/>
            <pc:sldMk cId="3127473794" sldId="422"/>
            <ac:spMk id="9" creationId="{E55B4C09-FD89-C7F8-B675-466C0B61579F}"/>
          </ac:spMkLst>
        </pc:spChg>
        <pc:spChg chg="add del mod">
          <ac:chgData name="Robert Trueman" userId="8e610f215beb07b7" providerId="LiveId" clId="{75EB9127-E064-43EA-8FC8-3EA8F93AEE80}" dt="2023-10-13T14:02:10.150" v="354" actId="21"/>
          <ac:spMkLst>
            <pc:docMk/>
            <pc:sldMk cId="3127473794" sldId="422"/>
            <ac:spMk id="10" creationId="{1D11204D-E979-BB27-3AF5-D1B2148A52AC}"/>
          </ac:spMkLst>
        </pc:spChg>
        <pc:spChg chg="add del mod">
          <ac:chgData name="Robert Trueman" userId="8e610f215beb07b7" providerId="LiveId" clId="{75EB9127-E064-43EA-8FC8-3EA8F93AEE80}" dt="2023-10-13T14:02:33.626" v="358" actId="21"/>
          <ac:spMkLst>
            <pc:docMk/>
            <pc:sldMk cId="3127473794" sldId="422"/>
            <ac:spMk id="11" creationId="{4C9C2A84-4374-C69B-6601-CBBED0914180}"/>
          </ac:spMkLst>
        </pc:spChg>
        <pc:spChg chg="add del mod">
          <ac:chgData name="Robert Trueman" userId="8e610f215beb07b7" providerId="LiveId" clId="{75EB9127-E064-43EA-8FC8-3EA8F93AEE80}" dt="2023-10-13T14:02:52.407" v="374"/>
          <ac:spMkLst>
            <pc:docMk/>
            <pc:sldMk cId="3127473794" sldId="422"/>
            <ac:spMk id="12" creationId="{26BB8705-BBF0-C384-9B1C-8818B1BBB84D}"/>
          </ac:spMkLst>
        </pc:spChg>
        <pc:spChg chg="add del mod">
          <ac:chgData name="Robert Trueman" userId="8e610f215beb07b7" providerId="LiveId" clId="{75EB9127-E064-43EA-8FC8-3EA8F93AEE80}" dt="2023-10-16T09:13:46.637" v="766" actId="21"/>
          <ac:spMkLst>
            <pc:docMk/>
            <pc:sldMk cId="3127473794" sldId="422"/>
            <ac:spMk id="13" creationId="{F1B4A2F2-A1BC-9BDC-534D-C51555A4B089}"/>
          </ac:spMkLst>
        </pc:spChg>
      </pc:sldChg>
      <pc:sldChg chg="modAnim">
        <pc:chgData name="Robert Trueman" userId="8e610f215beb07b7" providerId="LiveId" clId="{75EB9127-E064-43EA-8FC8-3EA8F93AEE80}" dt="2023-10-13T13:44:30.195" v="44"/>
        <pc:sldMkLst>
          <pc:docMk/>
          <pc:sldMk cId="189906634" sldId="437"/>
        </pc:sldMkLst>
      </pc:sldChg>
      <pc:sldChg chg="modSp modAnim">
        <pc:chgData name="Robert Trueman" userId="8e610f215beb07b7" providerId="LiveId" clId="{75EB9127-E064-43EA-8FC8-3EA8F93AEE80}" dt="2023-10-13T19:45:44.437" v="412"/>
        <pc:sldMkLst>
          <pc:docMk/>
          <pc:sldMk cId="3174377665" sldId="442"/>
        </pc:sldMkLst>
        <pc:spChg chg="mod">
          <ac:chgData name="Robert Trueman" userId="8e610f215beb07b7" providerId="LiveId" clId="{75EB9127-E064-43EA-8FC8-3EA8F93AEE80}" dt="2023-10-13T19:43:50.914" v="384" actId="20577"/>
          <ac:spMkLst>
            <pc:docMk/>
            <pc:sldMk cId="3174377665" sldId="442"/>
            <ac:spMk id="4" creationId="{CC59C0AA-7413-AE5E-467B-74AC940D87DD}"/>
          </ac:spMkLst>
        </pc:spChg>
      </pc:sldChg>
      <pc:sldChg chg="addSp delSp modSp mod delAnim modAnim">
        <pc:chgData name="Robert Trueman" userId="8e610f215beb07b7" providerId="LiveId" clId="{75EB9127-E064-43EA-8FC8-3EA8F93AEE80}" dt="2023-10-13T19:44:57.583" v="405"/>
        <pc:sldMkLst>
          <pc:docMk/>
          <pc:sldMk cId="2638253726" sldId="445"/>
        </pc:sldMkLst>
        <pc:spChg chg="add del mod">
          <ac:chgData name="Robert Trueman" userId="8e610f215beb07b7" providerId="LiveId" clId="{75EB9127-E064-43EA-8FC8-3EA8F93AEE80}" dt="2023-10-13T19:44:36.750" v="401" actId="21"/>
          <ac:spMkLst>
            <pc:docMk/>
            <pc:sldMk cId="2638253726" sldId="445"/>
            <ac:spMk id="2" creationId="{D4B8EB11-C47A-FB51-C001-4446109E0776}"/>
          </ac:spMkLst>
        </pc:spChg>
        <pc:spChg chg="mod">
          <ac:chgData name="Robert Trueman" userId="8e610f215beb07b7" providerId="LiveId" clId="{75EB9127-E064-43EA-8FC8-3EA8F93AEE80}" dt="2023-10-13T19:44:12.037" v="389" actId="20577"/>
          <ac:spMkLst>
            <pc:docMk/>
            <pc:sldMk cId="2638253726" sldId="445"/>
            <ac:spMk id="4" creationId="{CC59C0AA-7413-AE5E-467B-74AC940D87DD}"/>
          </ac:spMkLst>
        </pc:spChg>
        <pc:spChg chg="del">
          <ac:chgData name="Robert Trueman" userId="8e610f215beb07b7" providerId="LiveId" clId="{75EB9127-E064-43EA-8FC8-3EA8F93AEE80}" dt="2023-10-13T19:44:02.847" v="385" actId="21"/>
          <ac:spMkLst>
            <pc:docMk/>
            <pc:sldMk cId="2638253726" sldId="445"/>
            <ac:spMk id="5" creationId="{3F9B74B6-91CE-B82A-6E2C-1E45F074CEF5}"/>
          </ac:spMkLst>
        </pc:spChg>
        <pc:spChg chg="add mod">
          <ac:chgData name="Robert Trueman" userId="8e610f215beb07b7" providerId="LiveId" clId="{75EB9127-E064-43EA-8FC8-3EA8F93AEE80}" dt="2023-10-13T19:44:57.583" v="405"/>
          <ac:spMkLst>
            <pc:docMk/>
            <pc:sldMk cId="2638253726" sldId="445"/>
            <ac:spMk id="7" creationId="{BA8C61A9-1570-63E6-B143-8B4DBE3B37BB}"/>
          </ac:spMkLst>
        </pc:spChg>
      </pc:sldChg>
      <pc:sldChg chg="modSp">
        <pc:chgData name="Robert Trueman" userId="8e610f215beb07b7" providerId="LiveId" clId="{75EB9127-E064-43EA-8FC8-3EA8F93AEE80}" dt="2023-10-13T19:45:07.925" v="409" actId="20577"/>
        <pc:sldMkLst>
          <pc:docMk/>
          <pc:sldMk cId="3862839307" sldId="446"/>
        </pc:sldMkLst>
        <pc:spChg chg="mod">
          <ac:chgData name="Robert Trueman" userId="8e610f215beb07b7" providerId="LiveId" clId="{75EB9127-E064-43EA-8FC8-3EA8F93AEE80}" dt="2023-10-13T19:45:07.925" v="409" actId="20577"/>
          <ac:spMkLst>
            <pc:docMk/>
            <pc:sldMk cId="3862839307" sldId="446"/>
            <ac:spMk id="2" creationId="{CC23C695-0922-304A-98FB-C94D91CF82FA}"/>
          </ac:spMkLst>
        </pc:spChg>
      </pc:sldChg>
      <pc:sldChg chg="modSp modAnim">
        <pc:chgData name="Robert Trueman" userId="8e610f215beb07b7" providerId="LiveId" clId="{75EB9127-E064-43EA-8FC8-3EA8F93AEE80}" dt="2023-10-16T12:13:16.935" v="2188" actId="20577"/>
        <pc:sldMkLst>
          <pc:docMk/>
          <pc:sldMk cId="2925060719" sldId="452"/>
        </pc:sldMkLst>
        <pc:spChg chg="mod">
          <ac:chgData name="Robert Trueman" userId="8e610f215beb07b7" providerId="LiveId" clId="{75EB9127-E064-43EA-8FC8-3EA8F93AEE80}" dt="2023-10-16T12:13:16.935" v="2188" actId="20577"/>
          <ac:spMkLst>
            <pc:docMk/>
            <pc:sldMk cId="2925060719" sldId="452"/>
            <ac:spMk id="2" creationId="{5DC10DD6-DBBA-57CE-B190-2532693AD757}"/>
          </ac:spMkLst>
        </pc:spChg>
      </pc:sldChg>
      <pc:sldChg chg="addSp delSp modSp add mod delAnim modAnim">
        <pc:chgData name="Robert Trueman" userId="8e610f215beb07b7" providerId="LiveId" clId="{75EB9127-E064-43EA-8FC8-3EA8F93AEE80}" dt="2023-10-16T09:09:15.075" v="712"/>
        <pc:sldMkLst>
          <pc:docMk/>
          <pc:sldMk cId="423630413" sldId="459"/>
        </pc:sldMkLst>
        <pc:spChg chg="del">
          <ac:chgData name="Robert Trueman" userId="8e610f215beb07b7" providerId="LiveId" clId="{75EB9127-E064-43EA-8FC8-3EA8F93AEE80}" dt="2023-10-16T08:59:16.649" v="542" actId="478"/>
          <ac:spMkLst>
            <pc:docMk/>
            <pc:sldMk cId="423630413" sldId="459"/>
            <ac:spMk id="2" creationId="{E65FDD62-40B8-4E79-D0F0-FFC9CBF7807C}"/>
          </ac:spMkLst>
        </pc:spChg>
        <pc:spChg chg="add del mod">
          <ac:chgData name="Robert Trueman" userId="8e610f215beb07b7" providerId="LiveId" clId="{75EB9127-E064-43EA-8FC8-3EA8F93AEE80}" dt="2023-10-16T09:08:52.333" v="692"/>
          <ac:spMkLst>
            <pc:docMk/>
            <pc:sldMk cId="423630413" sldId="459"/>
            <ac:spMk id="4" creationId="{F6AEB329-BCBA-264C-4CAF-6D826F79C1CE}"/>
          </ac:spMkLst>
        </pc:spChg>
        <pc:spChg chg="add del mod">
          <ac:chgData name="Robert Trueman" userId="8e610f215beb07b7" providerId="LiveId" clId="{75EB9127-E064-43EA-8FC8-3EA8F93AEE80}" dt="2023-10-16T09:08:56.446" v="695"/>
          <ac:spMkLst>
            <pc:docMk/>
            <pc:sldMk cId="423630413" sldId="459"/>
            <ac:spMk id="5" creationId="{67ABBBBC-D700-D38A-8D2F-123C27B28320}"/>
          </ac:spMkLst>
        </pc:spChg>
        <pc:spChg chg="add del mod">
          <ac:chgData name="Robert Trueman" userId="8e610f215beb07b7" providerId="LiveId" clId="{75EB9127-E064-43EA-8FC8-3EA8F93AEE80}" dt="2023-10-16T09:08:59.313" v="699"/>
          <ac:spMkLst>
            <pc:docMk/>
            <pc:sldMk cId="423630413" sldId="459"/>
            <ac:spMk id="7" creationId="{CD2DE32B-1ED9-BCFA-2AC1-9B73BD4747E0}"/>
          </ac:spMkLst>
        </pc:spChg>
        <pc:spChg chg="mod">
          <ac:chgData name="Robert Trueman" userId="8e610f215beb07b7" providerId="LiveId" clId="{75EB9127-E064-43EA-8FC8-3EA8F93AEE80}" dt="2023-10-16T09:09:05.806" v="707" actId="1035"/>
          <ac:spMkLst>
            <pc:docMk/>
            <pc:sldMk cId="423630413" sldId="459"/>
            <ac:spMk id="8" creationId="{1EFE6D06-F759-09D8-DEC0-546B1AAD9157}"/>
          </ac:spMkLst>
        </pc:spChg>
        <pc:spChg chg="add del mod">
          <ac:chgData name="Robert Trueman" userId="8e610f215beb07b7" providerId="LiveId" clId="{75EB9127-E064-43EA-8FC8-3EA8F93AEE80}" dt="2023-10-16T09:09:01.260" v="702"/>
          <ac:spMkLst>
            <pc:docMk/>
            <pc:sldMk cId="423630413" sldId="459"/>
            <ac:spMk id="9" creationId="{BF807834-7423-6898-CCD5-C8FDFC1F664A}"/>
          </ac:spMkLst>
        </pc:spChg>
        <pc:spChg chg="add del mod">
          <ac:chgData name="Robert Trueman" userId="8e610f215beb07b7" providerId="LiveId" clId="{75EB9127-E064-43EA-8FC8-3EA8F93AEE80}" dt="2023-10-16T09:09:03.833" v="705"/>
          <ac:spMkLst>
            <pc:docMk/>
            <pc:sldMk cId="423630413" sldId="459"/>
            <ac:spMk id="10" creationId="{5393A17E-C613-C2C3-1126-6957947DB357}"/>
          </ac:spMkLst>
        </pc:spChg>
        <pc:spChg chg="add del mod">
          <ac:chgData name="Robert Trueman" userId="8e610f215beb07b7" providerId="LiveId" clId="{75EB9127-E064-43EA-8FC8-3EA8F93AEE80}" dt="2023-10-16T09:09:07.594" v="709"/>
          <ac:spMkLst>
            <pc:docMk/>
            <pc:sldMk cId="423630413" sldId="459"/>
            <ac:spMk id="11" creationId="{D5627CFE-D6A8-2DA4-A2CE-8874C1F8DB49}"/>
          </ac:spMkLst>
        </pc:spChg>
        <pc:spChg chg="add mod">
          <ac:chgData name="Robert Trueman" userId="8e610f215beb07b7" providerId="LiveId" clId="{75EB9127-E064-43EA-8FC8-3EA8F93AEE80}" dt="2023-10-16T09:09:08.527" v="710"/>
          <ac:spMkLst>
            <pc:docMk/>
            <pc:sldMk cId="423630413" sldId="459"/>
            <ac:spMk id="12" creationId="{4AA12AFC-E4A4-FC34-0EF7-E940AF119164}"/>
          </ac:spMkLst>
        </pc:spChg>
      </pc:sldChg>
      <pc:sldChg chg="delSp modSp add del mod delAnim modAnim">
        <pc:chgData name="Robert Trueman" userId="8e610f215beb07b7" providerId="LiveId" clId="{75EB9127-E064-43EA-8FC8-3EA8F93AEE80}" dt="2023-10-16T08:59:11.129" v="540" actId="47"/>
        <pc:sldMkLst>
          <pc:docMk/>
          <pc:sldMk cId="3452248036" sldId="459"/>
        </pc:sldMkLst>
        <pc:spChg chg="del">
          <ac:chgData name="Robert Trueman" userId="8e610f215beb07b7" providerId="LiveId" clId="{75EB9127-E064-43EA-8FC8-3EA8F93AEE80}" dt="2023-10-16T08:56:12.421" v="414" actId="21"/>
          <ac:spMkLst>
            <pc:docMk/>
            <pc:sldMk cId="3452248036" sldId="459"/>
            <ac:spMk id="2" creationId="{E65FDD62-40B8-4E79-D0F0-FFC9CBF7807C}"/>
          </ac:spMkLst>
        </pc:spChg>
        <pc:spChg chg="mod">
          <ac:chgData name="Robert Trueman" userId="8e610f215beb07b7" providerId="LiveId" clId="{75EB9127-E064-43EA-8FC8-3EA8F93AEE80}" dt="2023-10-16T08:59:05.368" v="539" actId="20577"/>
          <ac:spMkLst>
            <pc:docMk/>
            <pc:sldMk cId="3452248036" sldId="459"/>
            <ac:spMk id="8" creationId="{1EFE6D06-F759-09D8-DEC0-546B1AAD9157}"/>
          </ac:spMkLst>
        </pc:spChg>
      </pc:sldChg>
      <pc:sldChg chg="add del">
        <pc:chgData name="Robert Trueman" userId="8e610f215beb07b7" providerId="LiveId" clId="{75EB9127-E064-43EA-8FC8-3EA8F93AEE80}" dt="2023-10-16T09:12:39.253" v="760" actId="47"/>
        <pc:sldMkLst>
          <pc:docMk/>
          <pc:sldMk cId="1003354726" sldId="460"/>
        </pc:sldMkLst>
      </pc:sldChg>
      <pc:sldChg chg="addSp delSp modSp add mod delAnim modAnim">
        <pc:chgData name="Robert Trueman" userId="8e610f215beb07b7" providerId="LiveId" clId="{75EB9127-E064-43EA-8FC8-3EA8F93AEE80}" dt="2023-10-16T09:13:18.935" v="765" actId="1036"/>
        <pc:sldMkLst>
          <pc:docMk/>
          <pc:sldMk cId="2095552872" sldId="461"/>
        </pc:sldMkLst>
        <pc:spChg chg="del">
          <ac:chgData name="Robert Trueman" userId="8e610f215beb07b7" providerId="LiveId" clId="{75EB9127-E064-43EA-8FC8-3EA8F93AEE80}" dt="2023-10-16T09:10:02.286" v="714" actId="478"/>
          <ac:spMkLst>
            <pc:docMk/>
            <pc:sldMk cId="2095552872" sldId="461"/>
            <ac:spMk id="2" creationId="{403A46A4-A36B-1737-06D4-C0E61D2AF54E}"/>
          </ac:spMkLst>
        </pc:spChg>
        <pc:spChg chg="add mod">
          <ac:chgData name="Robert Trueman" userId="8e610f215beb07b7" providerId="LiveId" clId="{75EB9127-E064-43EA-8FC8-3EA8F93AEE80}" dt="2023-10-16T09:13:18.935" v="765" actId="1036"/>
          <ac:spMkLst>
            <pc:docMk/>
            <pc:sldMk cId="2095552872" sldId="461"/>
            <ac:spMk id="4" creationId="{32EAF2E5-9AEA-AC85-651C-0B724A7D5F2E}"/>
          </ac:spMkLst>
        </pc:spChg>
        <pc:spChg chg="mod">
          <ac:chgData name="Robert Trueman" userId="8e610f215beb07b7" providerId="LiveId" clId="{75EB9127-E064-43EA-8FC8-3EA8F93AEE80}" dt="2023-10-16T09:12:20.833" v="759" actId="20577"/>
          <ac:spMkLst>
            <pc:docMk/>
            <pc:sldMk cId="2095552872" sldId="461"/>
            <ac:spMk id="8" creationId="{1EFE6D06-F759-09D8-DEC0-546B1AAD9157}"/>
          </ac:spMkLst>
        </pc:spChg>
      </pc:sldChg>
      <pc:sldChg chg="addSp delSp modSp add del mod addAnim delAnim modAnim">
        <pc:chgData name="Robert Trueman" userId="8e610f215beb07b7" providerId="LiveId" clId="{75EB9127-E064-43EA-8FC8-3EA8F93AEE80}" dt="2023-10-16T09:29:50.319" v="1683" actId="47"/>
        <pc:sldMkLst>
          <pc:docMk/>
          <pc:sldMk cId="582394030" sldId="462"/>
        </pc:sldMkLst>
        <pc:spChg chg="mod">
          <ac:chgData name="Robert Trueman" userId="8e610f215beb07b7" providerId="LiveId" clId="{75EB9127-E064-43EA-8FC8-3EA8F93AEE80}" dt="2023-10-16T09:27:07.536" v="1658" actId="20577"/>
          <ac:spMkLst>
            <pc:docMk/>
            <pc:sldMk cId="582394030" sldId="462"/>
            <ac:spMk id="2" creationId="{5DC10DD6-DBBA-57CE-B190-2532693AD757}"/>
          </ac:spMkLst>
        </pc:spChg>
        <pc:spChg chg="add del mod">
          <ac:chgData name="Robert Trueman" userId="8e610f215beb07b7" providerId="LiveId" clId="{75EB9127-E064-43EA-8FC8-3EA8F93AEE80}" dt="2023-10-16T09:26:00.204" v="1620" actId="478"/>
          <ac:spMkLst>
            <pc:docMk/>
            <pc:sldMk cId="582394030" sldId="462"/>
            <ac:spMk id="3" creationId="{292B129B-AE49-CC19-F4EE-D8183135728A}"/>
          </ac:spMkLst>
        </pc:spChg>
        <pc:spChg chg="add del mod">
          <ac:chgData name="Robert Trueman" userId="8e610f215beb07b7" providerId="LiveId" clId="{75EB9127-E064-43EA-8FC8-3EA8F93AEE80}" dt="2023-10-16T09:27:00.538" v="1627" actId="21"/>
          <ac:spMkLst>
            <pc:docMk/>
            <pc:sldMk cId="582394030" sldId="462"/>
            <ac:spMk id="4" creationId="{E4D5B007-3AEA-9C83-4B20-ED6E744985C9}"/>
          </ac:spMkLst>
        </pc:spChg>
        <pc:spChg chg="add del mod">
          <ac:chgData name="Robert Trueman" userId="8e610f215beb07b7" providerId="LiveId" clId="{75EB9127-E064-43EA-8FC8-3EA8F93AEE80}" dt="2023-10-16T09:28:02.872" v="1664" actId="21"/>
          <ac:spMkLst>
            <pc:docMk/>
            <pc:sldMk cId="582394030" sldId="462"/>
            <ac:spMk id="5" creationId="{676CB69C-F443-4F80-593A-BA529C57065F}"/>
          </ac:spMkLst>
        </pc:spChg>
      </pc:sldChg>
      <pc:sldChg chg="addSp delSp modSp add mod delAnim modAnim">
        <pc:chgData name="Robert Trueman" userId="8e610f215beb07b7" providerId="LiveId" clId="{75EB9127-E064-43EA-8FC8-3EA8F93AEE80}" dt="2023-10-16T09:40:57.538" v="2047"/>
        <pc:sldMkLst>
          <pc:docMk/>
          <pc:sldMk cId="2297678121" sldId="463"/>
        </pc:sldMkLst>
        <pc:spChg chg="mod">
          <ac:chgData name="Robert Trueman" userId="8e610f215beb07b7" providerId="LiveId" clId="{75EB9127-E064-43EA-8FC8-3EA8F93AEE80}" dt="2023-10-16T09:40:54.542" v="2045" actId="207"/>
          <ac:spMkLst>
            <pc:docMk/>
            <pc:sldMk cId="2297678121" sldId="463"/>
            <ac:spMk id="2" creationId="{5DC10DD6-DBBA-57CE-B190-2532693AD757}"/>
          </ac:spMkLst>
        </pc:spChg>
        <pc:spChg chg="add del mod">
          <ac:chgData name="Robert Trueman" userId="8e610f215beb07b7" providerId="LiveId" clId="{75EB9127-E064-43EA-8FC8-3EA8F93AEE80}" dt="2023-10-16T09:29:18.828" v="1675"/>
          <ac:spMkLst>
            <pc:docMk/>
            <pc:sldMk cId="2297678121" sldId="463"/>
            <ac:spMk id="3" creationId="{1F67E9D3-D1FA-EB74-140B-E3E3D4DD443C}"/>
          </ac:spMkLst>
        </pc:spChg>
        <pc:spChg chg="add del mod">
          <ac:chgData name="Robert Trueman" userId="8e610f215beb07b7" providerId="LiveId" clId="{75EB9127-E064-43EA-8FC8-3EA8F93AEE80}" dt="2023-10-16T09:37:11.925" v="1697" actId="21"/>
          <ac:spMkLst>
            <pc:docMk/>
            <pc:sldMk cId="2297678121" sldId="463"/>
            <ac:spMk id="4" creationId="{B3FA9E2D-420C-23C6-4ED2-6CB068183F24}"/>
          </ac:spMkLst>
        </pc:spChg>
        <pc:spChg chg="del">
          <ac:chgData name="Robert Trueman" userId="8e610f215beb07b7" providerId="LiveId" clId="{75EB9127-E064-43EA-8FC8-3EA8F93AEE80}" dt="2023-10-16T09:28:12.018" v="1666" actId="478"/>
          <ac:spMkLst>
            <pc:docMk/>
            <pc:sldMk cId="2297678121" sldId="463"/>
            <ac:spMk id="5" creationId="{676CB69C-F443-4F80-593A-BA529C57065F}"/>
          </ac:spMkLst>
        </pc:spChg>
        <pc:spChg chg="add del mod">
          <ac:chgData name="Robert Trueman" userId="8e610f215beb07b7" providerId="LiveId" clId="{75EB9127-E064-43EA-8FC8-3EA8F93AEE80}" dt="2023-10-16T09:38:37.636" v="1786" actId="21"/>
          <ac:spMkLst>
            <pc:docMk/>
            <pc:sldMk cId="2297678121" sldId="463"/>
            <ac:spMk id="7" creationId="{DA4B2C19-D73D-B451-DB46-866678340670}"/>
          </ac:spMkLst>
        </pc:spChg>
        <pc:spChg chg="add del mod">
          <ac:chgData name="Robert Trueman" userId="8e610f215beb07b7" providerId="LiveId" clId="{75EB9127-E064-43EA-8FC8-3EA8F93AEE80}" dt="2023-10-16T09:40:28.901" v="2038"/>
          <ac:spMkLst>
            <pc:docMk/>
            <pc:sldMk cId="2297678121" sldId="463"/>
            <ac:spMk id="8" creationId="{0954A6B5-DA5B-390E-2E88-4C0655BC37E6}"/>
          </ac:spMkLst>
        </pc:spChg>
        <pc:spChg chg="add mod">
          <ac:chgData name="Robert Trueman" userId="8e610f215beb07b7" providerId="LiveId" clId="{75EB9127-E064-43EA-8FC8-3EA8F93AEE80}" dt="2023-10-16T09:40:55.558" v="2046"/>
          <ac:spMkLst>
            <pc:docMk/>
            <pc:sldMk cId="2297678121" sldId="463"/>
            <ac:spMk id="9" creationId="{A11F3EB6-3F92-EB36-AB9F-B9CA38C1370B}"/>
          </ac:spMkLst>
        </pc:spChg>
      </pc:sldChg>
      <pc:sldChg chg="add del">
        <pc:chgData name="Robert Trueman" userId="8e610f215beb07b7" providerId="LiveId" clId="{75EB9127-E064-43EA-8FC8-3EA8F93AEE80}" dt="2023-10-16T09:29:31.519" v="1679" actId="47"/>
        <pc:sldMkLst>
          <pc:docMk/>
          <pc:sldMk cId="1059716775" sldId="464"/>
        </pc:sldMkLst>
      </pc:sldChg>
      <pc:sldChg chg="modSp add mod modAnim">
        <pc:chgData name="Robert Trueman" userId="8e610f215beb07b7" providerId="LiveId" clId="{75EB9127-E064-43EA-8FC8-3EA8F93AEE80}" dt="2023-10-16T09:43:35.012" v="2069" actId="20577"/>
        <pc:sldMkLst>
          <pc:docMk/>
          <pc:sldMk cId="2170912394" sldId="464"/>
        </pc:sldMkLst>
        <pc:spChg chg="mod">
          <ac:chgData name="Robert Trueman" userId="8e610f215beb07b7" providerId="LiveId" clId="{75EB9127-E064-43EA-8FC8-3EA8F93AEE80}" dt="2023-10-16T09:43:35.012" v="2069" actId="20577"/>
          <ac:spMkLst>
            <pc:docMk/>
            <pc:sldMk cId="2170912394" sldId="464"/>
            <ac:spMk id="2" creationId="{5DC10DD6-DBBA-57CE-B190-2532693AD757}"/>
          </ac:spMkLst>
        </pc:spChg>
      </pc:sldChg>
      <pc:sldChg chg="modSp add mod">
        <pc:chgData name="Robert Trueman" userId="8e610f215beb07b7" providerId="LiveId" clId="{75EB9127-E064-43EA-8FC8-3EA8F93AEE80}" dt="2023-10-16T09:43:51.515" v="2071" actId="20577"/>
        <pc:sldMkLst>
          <pc:docMk/>
          <pc:sldMk cId="2606872016" sldId="465"/>
        </pc:sldMkLst>
        <pc:spChg chg="mod">
          <ac:chgData name="Robert Trueman" userId="8e610f215beb07b7" providerId="LiveId" clId="{75EB9127-E064-43EA-8FC8-3EA8F93AEE80}" dt="2023-10-16T09:43:51.515" v="2071" actId="20577"/>
          <ac:spMkLst>
            <pc:docMk/>
            <pc:sldMk cId="2606872016" sldId="465"/>
            <ac:spMk id="2" creationId="{5DC10DD6-DBBA-57CE-B190-2532693AD757}"/>
          </ac:spMkLst>
        </pc:spChg>
      </pc:sldChg>
      <pc:sldChg chg="modSp add mod">
        <pc:chgData name="Robert Trueman" userId="8e610f215beb07b7" providerId="LiveId" clId="{75EB9127-E064-43EA-8FC8-3EA8F93AEE80}" dt="2023-10-16T09:44:21.971" v="2073" actId="20577"/>
        <pc:sldMkLst>
          <pc:docMk/>
          <pc:sldMk cId="1889692054" sldId="466"/>
        </pc:sldMkLst>
        <pc:spChg chg="mod">
          <ac:chgData name="Robert Trueman" userId="8e610f215beb07b7" providerId="LiveId" clId="{75EB9127-E064-43EA-8FC8-3EA8F93AEE80}" dt="2023-10-16T09:44:21.971" v="2073" actId="20577"/>
          <ac:spMkLst>
            <pc:docMk/>
            <pc:sldMk cId="1889692054" sldId="466"/>
            <ac:spMk id="2" creationId="{5DC10DD6-DBBA-57CE-B190-2532693AD757}"/>
          </ac:spMkLst>
        </pc:spChg>
      </pc:sldChg>
      <pc:sldChg chg="delSp add del mod delAnim">
        <pc:chgData name="Robert Trueman" userId="8e610f215beb07b7" providerId="LiveId" clId="{75EB9127-E064-43EA-8FC8-3EA8F93AEE80}" dt="2023-10-16T09:44:30.267" v="2074" actId="47"/>
        <pc:sldMkLst>
          <pc:docMk/>
          <pc:sldMk cId="1146940763" sldId="467"/>
        </pc:sldMkLst>
        <pc:spChg chg="del">
          <ac:chgData name="Robert Trueman" userId="8e610f215beb07b7" providerId="LiveId" clId="{75EB9127-E064-43EA-8FC8-3EA8F93AEE80}" dt="2023-10-16T09:41:25.135" v="2049" actId="478"/>
          <ac:spMkLst>
            <pc:docMk/>
            <pc:sldMk cId="1146940763" sldId="467"/>
            <ac:spMk id="9" creationId="{A11F3EB6-3F92-EB36-AB9F-B9CA38C1370B}"/>
          </ac:spMkLst>
        </pc:spChg>
      </pc:sldChg>
      <pc:sldChg chg="add del">
        <pc:chgData name="Robert Trueman" userId="8e610f215beb07b7" providerId="LiveId" clId="{75EB9127-E064-43EA-8FC8-3EA8F93AEE80}" dt="2023-10-16T09:40:30.865" v="2039" actId="47"/>
        <pc:sldMkLst>
          <pc:docMk/>
          <pc:sldMk cId="1877286346" sldId="4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0A4D7-BCC5-0A22-97CC-95C8E1E86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9E9F5-D463-B32F-E6DE-A7266B909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54045-57F5-E472-1EE6-350EC0B6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779F4-BD85-D5AC-7AC3-1BFB1386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74F0-DB50-D5C5-EF01-EF1340638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5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5B74-19DD-8DF0-9FA2-4A280136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CAD72-515F-417E-7370-71FC6A4F3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EEEA0-6CB6-79D4-3860-9B6C46B9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F069F-D363-C6DB-C86F-6E4E2A0F6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916C3-BD24-2008-3621-E05BBA12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84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89F2B-CF4B-3ECC-E8A0-CA9BD9F34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0DDDC-6183-4EED-216C-8E60E5310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40390-3036-F674-0869-B0A31FAB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E2B1E-D917-D102-4611-B19263F7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B105A-59D5-23AC-F374-0189DB63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52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6ACC-8776-B656-FD15-845CF723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ED587-F15D-F9C8-65A7-81E0E8087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7AF09-AA13-4FC9-279B-E5DB8F56D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CBA9B-9818-E7A8-34C8-14592FC8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48420-78C2-5C4C-C78D-784AE370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2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CE55-CF7E-3D5F-1F6D-094A8FB0A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8432E-B011-F017-B97D-6B594A3F0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99712-2EF8-5BB0-1A64-BBE4E583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7B92-5192-94A6-372A-F946D40C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EF7B7-59D2-510F-AE5F-21FE91F2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37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E0F95-29F6-9B2C-9E2F-A5D3CEE2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FC696-9FE8-B9DD-F6D7-C83E8E598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1A651-2A83-A2D2-928E-CA78A382E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F9DDC-D139-B990-D228-5B739EB85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5FB5F-448D-824F-7B64-C7F0B9BE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12014-E01A-5CB3-804B-BB5FA73C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54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4D6FF-149D-70AE-E2AF-69EF275A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16A80-3285-F070-F76C-D012516B2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324EC-DE6A-BE42-04F7-E5341451B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31827-4D00-4D8C-859D-E38636698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D07A2-8153-05EF-AC90-C4E08BC95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E77DF3-2A26-AAC0-E764-68A5BFD0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4AE6F5-81B2-23A5-4DB2-1DE79B2B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9BC4C0-6E70-2E73-92CF-36D1E0EA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52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4554-5118-FE26-7C78-97CD521F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B62445-236D-4B06-3A31-F7F92D3E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B4B009-0427-6F83-BA39-B7AE6AF0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1C4E0-0A3D-D223-A005-058B50F0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29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A08B3-153F-BE35-5C3F-46634F821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B11B4-E16B-2E47-2E09-6959725D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2A26C-7C37-E442-09C8-447FC1B0D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98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62011-60C5-2BC9-09D9-3CA86D7EF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938C-6C3F-22DB-F7F6-88CA3495E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1809D-2121-A5D0-8562-1FDE5230A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9067C-8927-6C76-BDE6-D99275B7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6CAE9-DC88-B9BA-4CCE-5E40E36B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E746F-148C-D6AB-0B6B-BF189D82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70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5A91-774B-4F01-69E3-F644B5C6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EFD1A-5B99-FF44-434A-56701B717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AD5F9-054C-76CE-06FD-4B9BC47A9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88D6D-7279-C537-2D22-C2374E9C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6F6E8-B2DF-126F-92DD-B9977342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1A017-DBEB-7428-895A-1DF183DC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21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C670-386E-1446-4EBA-6B704647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79AD6-A03C-E04D-171D-B66D64A10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7399F-EDC3-1D09-4076-0580348BC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DDDB0-EF44-4485-9D5E-EFC26F456AA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5BCBB-0464-92B1-AFDD-DCF8C6118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E8EA9-F151-6385-A9F1-DA5A47AD6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65F29-8EE2-4B6F-B005-B7AB1B335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4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6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7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7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5BDE4-7160-EA4D-1C0B-322AEA0FC71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CFC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382012"/>
            <a:ext cx="539213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Logic and Paradox</a:t>
            </a:r>
          </a:p>
          <a:p>
            <a:pPr algn="ctr"/>
            <a:endParaRPr lang="en-GB" sz="5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Lecture 6:</a:t>
            </a: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 Trueman</a:t>
            </a: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rob.trueman@york.ac.uk</a:t>
            </a:r>
          </a:p>
        </p:txBody>
      </p:sp>
    </p:spTree>
    <p:extLst>
      <p:ext uri="{BB962C8B-B14F-4D97-AF65-F5344CB8AC3E}">
        <p14:creationId xmlns:p14="http://schemas.microsoft.com/office/powerpoint/2010/main" val="1113846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8">
            <a:hlinkClick r:id="" action="ppaction://media"/>
            <a:extLst>
              <a:ext uri="{FF2B5EF4-FFF2-40B4-BE49-F238E27FC236}">
                <a16:creationId xmlns:a16="http://schemas.microsoft.com/office/drawing/2014/main" id="{502C30C0-A27A-7015-2098-587D9D2CD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3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9">
            <a:hlinkClick r:id="" action="ppaction://media"/>
            <a:extLst>
              <a:ext uri="{FF2B5EF4-FFF2-40B4-BE49-F238E27FC236}">
                <a16:creationId xmlns:a16="http://schemas.microsoft.com/office/drawing/2014/main" id="{01009FB1-471A-34C5-EA02-4939B1CEC8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34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0">
            <a:hlinkClick r:id="" action="ppaction://media"/>
            <a:extLst>
              <a:ext uri="{FF2B5EF4-FFF2-40B4-BE49-F238E27FC236}">
                <a16:creationId xmlns:a16="http://schemas.microsoft.com/office/drawing/2014/main" id="{1F92AB4D-603C-5AED-A01C-C42C2788F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74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1">
            <a:hlinkClick r:id="" action="ppaction://media"/>
            <a:extLst>
              <a:ext uri="{FF2B5EF4-FFF2-40B4-BE49-F238E27FC236}">
                <a16:creationId xmlns:a16="http://schemas.microsoft.com/office/drawing/2014/main" id="{1BE9A687-D661-4740-85D9-D52D9EB7E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An Argument for One-Boxing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361772"/>
            <a:ext cx="7167513" cy="24519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one-box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(i.e. just take Box B), then the Predictor will almost certainly have predicted this, and so put the money in Box B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that case, you’ll get £1,000,000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you should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one-box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(Assuming you want more money rather than less)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49FBE-D17F-85F0-C4FA-FC8E7A257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"/>
          <a:stretch/>
        </p:blipFill>
        <p:spPr>
          <a:xfrm>
            <a:off x="8267306" y="2922662"/>
            <a:ext cx="2617509" cy="256533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458D9-434B-2226-3D89-29DDCC3FA50D}"/>
              </a:ext>
            </a:extLst>
          </p:cNvPr>
          <p:cNvSpPr txBox="1"/>
          <p:nvPr/>
        </p:nvSpPr>
        <p:spPr>
          <a:xfrm>
            <a:off x="873551" y="2057229"/>
            <a:ext cx="10444898" cy="11439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(i.e. take both boxes), then the Predictor will almost certainly have predicted this, and so left Box B empty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that case, you’ll just get the £1,000 in Box A</a:t>
            </a:r>
          </a:p>
        </p:txBody>
      </p:sp>
    </p:spTree>
    <p:extLst>
      <p:ext uri="{BB962C8B-B14F-4D97-AF65-F5344CB8AC3E}">
        <p14:creationId xmlns:p14="http://schemas.microsoft.com/office/powerpoint/2010/main" val="3286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An Argument for Two-Boxing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429000"/>
            <a:ext cx="7060774" cy="25801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get £1,001,000 instead of (just!) £1,000,000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the Predictor decided not to put the money in Box B, then you end up with more money if you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get £1,000 rather than nothing at all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whatever the Predictor decided to do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week ago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you should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C28D9-C273-E3F4-61D0-E5E45903D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"/>
          <a:stretch/>
        </p:blipFill>
        <p:spPr>
          <a:xfrm>
            <a:off x="8113434" y="3278602"/>
            <a:ext cx="3076575" cy="301525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09EF47-A8F2-EA10-E055-4CCCED7118B4}"/>
              </a:ext>
            </a:extLst>
          </p:cNvPr>
          <p:cNvSpPr txBox="1"/>
          <p:nvPr/>
        </p:nvSpPr>
        <p:spPr>
          <a:xfrm>
            <a:off x="873551" y="1575643"/>
            <a:ext cx="10444898" cy="1836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Predictor decided whether to put the money in Box B a week ago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Nothing you can do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could affect what the Predictor did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week ago</a:t>
            </a:r>
            <a:endParaRPr lang="en-GB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the Predictor decided to put the money in Box B, then you end up with more money if you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2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170895"/>
            <a:ext cx="10444898" cy="35291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have two arguments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One tells us we should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one-box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other tells us that we should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When we put them together, we get given contradictory advice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should only take Box B, but you should also take both boxes!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This is known as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To solve it, we need to figure out which (if either) argument is sound</a:t>
            </a:r>
          </a:p>
        </p:txBody>
      </p:sp>
    </p:spTree>
    <p:extLst>
      <p:ext uri="{BB962C8B-B14F-4D97-AF65-F5344CB8AC3E}">
        <p14:creationId xmlns:p14="http://schemas.microsoft.com/office/powerpoint/2010/main" val="22045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492684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Newcomb’s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The Dominance Principle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Evidential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ain’cha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rich?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medical problem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4061754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Argument for Two-Boxing Again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0FC514-27A6-5EB1-F1AD-B65E9E2E3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59764"/>
              </p:ext>
            </p:extLst>
          </p:nvPr>
        </p:nvGraphicFramePr>
        <p:xfrm>
          <a:off x="3982302" y="3566216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F7D447D7-C136-CE22-AAB2-DD9D334FAE36}"/>
              </a:ext>
            </a:extLst>
          </p:cNvPr>
          <p:cNvGrpSpPr/>
          <p:nvPr/>
        </p:nvGrpSpPr>
        <p:grpSpPr>
          <a:xfrm>
            <a:off x="1405643" y="3832585"/>
            <a:ext cx="3986489" cy="923330"/>
            <a:chOff x="1405643" y="2791308"/>
            <a:chExt cx="3986489" cy="9233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F5D8CA-DC36-7A00-D13C-1AB6B3E5EF0A}"/>
                </a:ext>
              </a:extLst>
            </p:cNvPr>
            <p:cNvSpPr/>
            <p:nvPr/>
          </p:nvSpPr>
          <p:spPr>
            <a:xfrm>
              <a:off x="3978111" y="2894030"/>
              <a:ext cx="1414021" cy="7434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05FE35AB-FCAB-6E02-FFB1-8A1E6D99935E}"/>
                </a:ext>
              </a:extLst>
            </p:cNvPr>
            <p:cNvSpPr/>
            <p:nvPr/>
          </p:nvSpPr>
          <p:spPr>
            <a:xfrm flipH="1">
              <a:off x="3139125" y="3052918"/>
              <a:ext cx="836889" cy="40011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607EF9-F230-D3EB-CFBB-F3BCD3CA525D}"/>
                </a:ext>
              </a:extLst>
            </p:cNvPr>
            <p:cNvSpPr txBox="1"/>
            <p:nvPr/>
          </p:nvSpPr>
          <p:spPr>
            <a:xfrm>
              <a:off x="1405643" y="2791308"/>
              <a:ext cx="1713582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Acts:</a:t>
              </a:r>
            </a:p>
            <a:p>
              <a:r>
                <a:rPr lang="en-GB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(things you can choose to do)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ED442B-95A5-1977-3215-18B254C6D313}"/>
              </a:ext>
            </a:extLst>
          </p:cNvPr>
          <p:cNvGrpSpPr/>
          <p:nvPr/>
        </p:nvGrpSpPr>
        <p:grpSpPr>
          <a:xfrm>
            <a:off x="5392132" y="1796105"/>
            <a:ext cx="2818614" cy="2139202"/>
            <a:chOff x="5392132" y="1320436"/>
            <a:chExt cx="2818614" cy="21392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C5FDD8-0C57-488C-C4E9-181B12B34C26}"/>
                </a:ext>
              </a:extLst>
            </p:cNvPr>
            <p:cNvSpPr/>
            <p:nvPr/>
          </p:nvSpPr>
          <p:spPr>
            <a:xfrm>
              <a:off x="5392132" y="3091992"/>
              <a:ext cx="2818614" cy="36764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FEB3431-DA7F-4BFD-640C-A1789053F187}"/>
                </a:ext>
              </a:extLst>
            </p:cNvPr>
            <p:cNvSpPr/>
            <p:nvPr/>
          </p:nvSpPr>
          <p:spPr>
            <a:xfrm rot="5400000" flipH="1">
              <a:off x="6382994" y="2472046"/>
              <a:ext cx="836889" cy="40011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297C96-FEA2-360A-95A5-98E61C2E1080}"/>
                </a:ext>
              </a:extLst>
            </p:cNvPr>
            <p:cNvSpPr txBox="1"/>
            <p:nvPr/>
          </p:nvSpPr>
          <p:spPr>
            <a:xfrm>
              <a:off x="5963501" y="1320436"/>
              <a:ext cx="1713582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States:</a:t>
              </a:r>
            </a:p>
            <a:p>
              <a:r>
                <a:rPr lang="en-GB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(ways things might be)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6B625E-9740-0832-44FA-9C9D8A287DB7}"/>
              </a:ext>
            </a:extLst>
          </p:cNvPr>
          <p:cNvGrpSpPr/>
          <p:nvPr/>
        </p:nvGrpSpPr>
        <p:grpSpPr>
          <a:xfrm>
            <a:off x="5406271" y="3935306"/>
            <a:ext cx="2803427" cy="2540682"/>
            <a:chOff x="5406271" y="3459637"/>
            <a:chExt cx="2803427" cy="254068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3A96BF-F45E-E359-26F5-067E10368C45}"/>
                </a:ext>
              </a:extLst>
            </p:cNvPr>
            <p:cNvSpPr/>
            <p:nvPr/>
          </p:nvSpPr>
          <p:spPr>
            <a:xfrm>
              <a:off x="5406271" y="3459637"/>
              <a:ext cx="2803427" cy="7434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936AF4DF-20ED-70B3-A3B8-77C0076D9139}"/>
                </a:ext>
              </a:extLst>
            </p:cNvPr>
            <p:cNvSpPr/>
            <p:nvPr/>
          </p:nvSpPr>
          <p:spPr>
            <a:xfrm rot="16200000" flipH="1" flipV="1">
              <a:off x="6382993" y="4435384"/>
              <a:ext cx="836889" cy="40011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75080C-5808-7FA7-6125-4B2372920423}"/>
                </a:ext>
              </a:extLst>
            </p:cNvPr>
            <p:cNvSpPr txBox="1"/>
            <p:nvPr/>
          </p:nvSpPr>
          <p:spPr>
            <a:xfrm>
              <a:off x="5963501" y="5076989"/>
              <a:ext cx="1713582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Outcomes:</a:t>
              </a:r>
            </a:p>
            <a:p>
              <a:r>
                <a:rPr lang="en-GB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(measured by utilities)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3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Argument for Two-Boxing Again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52062-11A6-94D6-7368-4695D6236219}"/>
              </a:ext>
            </a:extLst>
          </p:cNvPr>
          <p:cNvSpPr txBox="1"/>
          <p:nvPr/>
        </p:nvSpPr>
        <p:spPr>
          <a:xfrm>
            <a:off x="873551" y="3681368"/>
            <a:ext cx="10444898" cy="2759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an outcome is a numerical measurement of how good for you that outcome is – you get to decide the criteria for goodness!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higher the number, the better the outcome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can also infer things from the differences between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utilities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(e.g.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two-boxing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better than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one-boxing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the same amount</a:t>
            </a:r>
            <a:r>
              <a:rPr lang="en-GB" sz="2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 matter whether Box B is empty or full)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are pretending for simplicity’s sake that there is a linear relationship between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money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0FC514-27A6-5EB1-F1AD-B65E9E2E3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461352"/>
              </p:ext>
            </p:extLst>
          </p:nvPr>
        </p:nvGraphicFramePr>
        <p:xfrm>
          <a:off x="3982302" y="3566216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4D90F313-71D9-AC3E-89F9-D010D2657269}"/>
              </a:ext>
            </a:extLst>
          </p:cNvPr>
          <p:cNvGrpSpPr/>
          <p:nvPr/>
        </p:nvGrpSpPr>
        <p:grpSpPr>
          <a:xfrm>
            <a:off x="5406271" y="3935306"/>
            <a:ext cx="2803427" cy="2540682"/>
            <a:chOff x="5406271" y="3935306"/>
            <a:chExt cx="2803427" cy="254068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3A96BF-F45E-E359-26F5-067E10368C45}"/>
                </a:ext>
              </a:extLst>
            </p:cNvPr>
            <p:cNvSpPr/>
            <p:nvPr/>
          </p:nvSpPr>
          <p:spPr>
            <a:xfrm>
              <a:off x="5406271" y="3935306"/>
              <a:ext cx="2803427" cy="7434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936AF4DF-20ED-70B3-A3B8-77C0076D9139}"/>
                </a:ext>
              </a:extLst>
            </p:cNvPr>
            <p:cNvSpPr/>
            <p:nvPr/>
          </p:nvSpPr>
          <p:spPr>
            <a:xfrm rot="16200000" flipH="1" flipV="1">
              <a:off x="6382993" y="4911053"/>
              <a:ext cx="836889" cy="40011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75080C-5808-7FA7-6125-4B2372920423}"/>
                </a:ext>
              </a:extLst>
            </p:cNvPr>
            <p:cNvSpPr txBox="1"/>
            <p:nvPr/>
          </p:nvSpPr>
          <p:spPr>
            <a:xfrm>
              <a:off x="5963501" y="5552658"/>
              <a:ext cx="1713582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Outcomes:</a:t>
              </a:r>
            </a:p>
            <a:p>
              <a:r>
                <a:rPr lang="en-GB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(measured by utilities)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8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284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492684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Introducing Newcomb’s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Dominance Principle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Evidential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ain’cha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rich?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medical problem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38400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Argument for Two-Boxing Again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/>
              <p:nvPr/>
            </p:nvSpPr>
            <p:spPr>
              <a:xfrm>
                <a:off x="876694" y="3588018"/>
                <a:ext cx="10444898" cy="28879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should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because that way, you’re guaranteed to be better off (by 1,000 utility), whether Box B is empty or full!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an application of the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Dominance Principle</a:t>
                </a:r>
                <a:endParaRPr lang="en-GB" sz="20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DP: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You should prefer act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act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results in a strictly better outcome than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every state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dominates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because it always leads to a better outcome, so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DP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dictates that we should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588018"/>
                <a:ext cx="10444898" cy="2887970"/>
              </a:xfrm>
              <a:prstGeom prst="rect">
                <a:avLst/>
              </a:prstGeom>
              <a:blipFill>
                <a:blip r:embed="rId2"/>
                <a:stretch>
                  <a:fillRect l="-525" t="-1268" r="-525" b="-29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56117D-1D45-C66E-85FD-86A56D845140}"/>
              </a:ext>
            </a:extLst>
          </p:cNvPr>
          <p:cNvSpPr txBox="1"/>
          <p:nvPr/>
        </p:nvSpPr>
        <p:spPr>
          <a:xfrm>
            <a:off x="873551" y="3681368"/>
            <a:ext cx="10444898" cy="2759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an outcome is a numerical measurement of how good for you that outcome is – you get to decide the criteria for goodness!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higher the number, the better the outcome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can also infer things from the differences between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utilities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(e.g.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two-boxing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better than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one-boxing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the same amount</a:t>
            </a:r>
            <a:r>
              <a:rPr lang="en-GB" sz="2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 matter whether Box B is empty or full)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are pretending for simplicity’s sake that there is a linear relationship between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money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EF29E1-7998-CC0C-AA29-E20A1C057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23682"/>
              </p:ext>
            </p:extLst>
          </p:nvPr>
        </p:nvGraphicFramePr>
        <p:xfrm>
          <a:off x="3982302" y="1616439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3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build="allAtOnce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A23BBE1-7294-1F76-F6E7-B35405E43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25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05A0FC63-3B50-1F8F-F69D-730ECF111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9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CBEADEDE-E2E7-10C2-04AE-9F8FF560D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60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FD25AE9A-4DEB-3B8C-25EF-98F96D78C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50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Never Revise!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52062-11A6-94D6-7368-4695D6236219}"/>
              </a:ext>
            </a:extLst>
          </p:cNvPr>
          <p:cNvSpPr txBox="1"/>
          <p:nvPr/>
        </p:nvSpPr>
        <p:spPr>
          <a:xfrm>
            <a:off x="876694" y="4439083"/>
            <a:ext cx="10444898" cy="9643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Not revising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dominates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revising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So, according to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you should never waste your time revising for an exam!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EF29E1-7998-CC0C-AA29-E20A1C057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2519"/>
              </p:ext>
            </p:extLst>
          </p:nvPr>
        </p:nvGraphicFramePr>
        <p:xfrm>
          <a:off x="3933073" y="2316480"/>
          <a:ext cx="432585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951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9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Ignore That Argument!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017007"/>
            <a:ext cx="10444898" cy="38369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 should revise for your exams!!!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Whether or not you revise affects how likely you are to pass or fail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totally ignores this fact!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what the last argument really shows is that you need to be very careful when you apply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you can only apply it when the states are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independent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the acts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Independent in what sense?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Answer 1: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probabilistically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independent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Answer 2: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causally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independent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F3D3C2-03EB-C60E-81BB-BB486A252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993052"/>
              </p:ext>
            </p:extLst>
          </p:nvPr>
        </p:nvGraphicFramePr>
        <p:xfrm>
          <a:off x="3933073" y="2316480"/>
          <a:ext cx="432585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951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C4E30A2-7377-4822-BC80-94207C43D111}"/>
              </a:ext>
            </a:extLst>
          </p:cNvPr>
          <p:cNvSpPr txBox="1"/>
          <p:nvPr/>
        </p:nvSpPr>
        <p:spPr>
          <a:xfrm>
            <a:off x="873549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Never Revise!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86479-0D69-70D8-3B55-52B91DD6D6F4}"/>
              </a:ext>
            </a:extLst>
          </p:cNvPr>
          <p:cNvSpPr txBox="1"/>
          <p:nvPr/>
        </p:nvSpPr>
        <p:spPr>
          <a:xfrm>
            <a:off x="876694" y="4439083"/>
            <a:ext cx="10444898" cy="9643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Not revising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dominates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revising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So, according to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you should never waste your time revising for an exam!</a:t>
            </a:r>
          </a:p>
        </p:txBody>
      </p:sp>
    </p:spTree>
    <p:extLst>
      <p:ext uri="{BB962C8B-B14F-4D97-AF65-F5344CB8AC3E}">
        <p14:creationId xmlns:p14="http://schemas.microsoft.com/office/powerpoint/2010/main" val="21363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09 0.410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492684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Newcomb’s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Dominance Principle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Evidential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ain’cha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rich?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medical problem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4053857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Maximising Expected Utility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1439603"/>
            <a:ext cx="6955999" cy="4067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have to choose between two acts, how should you do it?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Intuitive idea: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should choose the act which has the best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expected utility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what is the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expected utility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of an act?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isn’t just the utility of the outcome that you think is most likely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Sometimes it is rational to perform an act because there is a very unlikely possibility of it having a really wonderful outcome! ‘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It is worth the risk!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365BC-D395-934D-F2E5-8CDA0ECF4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934695"/>
            <a:ext cx="3165049" cy="316504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C2E0B-D5B9-DEE4-AFD9-13B4C0DB996D}"/>
              </a:ext>
            </a:extLst>
          </p:cNvPr>
          <p:cNvSpPr txBox="1"/>
          <p:nvPr/>
        </p:nvSpPr>
        <p:spPr>
          <a:xfrm>
            <a:off x="876693" y="5628745"/>
            <a:ext cx="104448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Rather, you need to sum together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the possible outcomes of an act, with each outcome weighted by its probability</a:t>
            </a:r>
          </a:p>
        </p:txBody>
      </p:sp>
    </p:spTree>
    <p:extLst>
      <p:ext uri="{BB962C8B-B14F-4D97-AF65-F5344CB8AC3E}">
        <p14:creationId xmlns:p14="http://schemas.microsoft.com/office/powerpoint/2010/main" val="2727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Varieties of Probability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311688"/>
                <a:ext cx="10444898" cy="52475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Probability as statistics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Probabilities are measures of frequency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say that the probability of a flipped coin landing heads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just to say that, across the whole run of coin flips that there have ever been, 50% of them involved the coin landing heads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Probability as subjective credence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Probabilities are measures of how likely an agent thinks an event is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get a lot of insight into an agent’s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a given event by looking at their gambling behaviour: if a lottery pays out £1,000, and tickets cost £1, then it is rational for you to buy a ticket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your credence in winning is greater than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Probability as objective chance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Probabilities are real objective features of (possible) events, that cannot be reduced to mere frequencies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311688"/>
                <a:ext cx="10444898" cy="5247590"/>
              </a:xfrm>
              <a:prstGeom prst="rect">
                <a:avLst/>
              </a:prstGeom>
              <a:blipFill>
                <a:blip r:embed="rId2"/>
                <a:stretch>
                  <a:fillRect l="-525" t="-116" r="-758" b="-15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946161-C992-A277-FD32-6322B267764F}"/>
                  </a:ext>
                </a:extLst>
              </p:cNvPr>
              <p:cNvSpPr txBox="1"/>
              <p:nvPr/>
            </p:nvSpPr>
            <p:spPr>
              <a:xfrm>
                <a:off x="873551" y="3360851"/>
                <a:ext cx="10444898" cy="188769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Probability as subjective credence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Probabilities are measures of how likely an agent thinks an event is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get a lot of insight into an agent’s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a given event by looking at their gambling behaviour: if a lottery pays out £1,000, and tickets cost £1, then it is rational for you to buy a ticket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your credence in winning is greater than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946161-C992-A277-FD32-6322B2677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360851"/>
                <a:ext cx="10444898" cy="1887696"/>
              </a:xfrm>
              <a:prstGeom prst="rect">
                <a:avLst/>
              </a:prstGeom>
              <a:blipFill>
                <a:blip r:embed="rId3"/>
                <a:stretch>
                  <a:fillRect l="-525" t="-1290" r="-758" b="-380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B3A197D-0645-685B-2D34-44863649310B}"/>
              </a:ext>
            </a:extLst>
          </p:cNvPr>
          <p:cNvSpPr txBox="1"/>
          <p:nvPr/>
        </p:nvSpPr>
        <p:spPr>
          <a:xfrm>
            <a:off x="873551" y="4766363"/>
            <a:ext cx="10444898" cy="9643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are interested in figuring out what act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should choose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should, then, focus on how likely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think it is that various events will happen </a:t>
            </a:r>
          </a:p>
        </p:txBody>
      </p:sp>
    </p:spTree>
    <p:extLst>
      <p:ext uri="{BB962C8B-B14F-4D97-AF65-F5344CB8AC3E}">
        <p14:creationId xmlns:p14="http://schemas.microsoft.com/office/powerpoint/2010/main" val="16793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191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A30E56F-6DF2-3E10-422C-681582774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Conditional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316304"/>
                <a:ext cx="10444898" cy="5238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the absolute, or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unconditional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probability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conditional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probability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given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Roughly: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the credence you would assign to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 you were assuming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Conditional probability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can be defined in terms of the probability of a conjunction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⁡(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)</m:t>
                        </m:r>
                      </m:num>
                      <m:den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Alternatively, we can take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conditional probability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be primitive, and define the probability of a conjunction in terms of it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probabilistically independent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⁡(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Note: 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⁡(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⁡(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Also note: 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⁡(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316304"/>
                <a:ext cx="10444898" cy="5238357"/>
              </a:xfrm>
              <a:prstGeom prst="rect">
                <a:avLst/>
              </a:prstGeom>
              <a:blipFill>
                <a:blip r:embed="rId2"/>
                <a:stretch>
                  <a:fillRect l="-525" t="-116" b="-16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284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t sure">
            <a:hlinkClick r:id="" action="ppaction://media"/>
            <a:extLst>
              <a:ext uri="{FF2B5EF4-FFF2-40B4-BE49-F238E27FC236}">
                <a16:creationId xmlns:a16="http://schemas.microsoft.com/office/drawing/2014/main" id="{8C15ADF5-E0EE-8816-CFB7-92D97CE29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1610" y="3619894"/>
            <a:ext cx="5756633" cy="3238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Evidential Decision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50986"/>
                <a:ext cx="10444898" cy="344055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Evidential Decision Theory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(EDT) offers a method for calculating the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expected utility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an act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the possible states of the world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utility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performing act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 the world ends up being in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how you calculate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expected utility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act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according to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EDT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+…+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EDT: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You should prefer act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act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50986"/>
                <a:ext cx="10444898" cy="3440557"/>
              </a:xfrm>
              <a:prstGeom prst="rect">
                <a:avLst/>
              </a:prstGeom>
              <a:blipFill>
                <a:blip r:embed="rId5"/>
                <a:stretch>
                  <a:fillRect l="-525" t="-1064" r="-467" b="-21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DCC78A3-356E-E3A2-6355-09FEABF1C0E5}"/>
              </a:ext>
            </a:extLst>
          </p:cNvPr>
          <p:cNvSpPr txBox="1"/>
          <p:nvPr/>
        </p:nvSpPr>
        <p:spPr>
          <a:xfrm>
            <a:off x="870408" y="4716532"/>
            <a:ext cx="7620000" cy="17594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act in a minimally rational way, we can </a:t>
            </a:r>
            <a:r>
              <a:rPr lang="en-GB" sz="20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prove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that we can numerically represent utilities and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that would make your actions conform with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See Section 3.2 of plato.stanford.edu/entries/decision-theory</a:t>
            </a:r>
          </a:p>
        </p:txBody>
      </p:sp>
    </p:spTree>
    <p:extLst>
      <p:ext uri="{BB962C8B-B14F-4D97-AF65-F5344CB8AC3E}">
        <p14:creationId xmlns:p14="http://schemas.microsoft.com/office/powerpoint/2010/main" val="18056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Your Exam!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=0.1;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=0.9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0.2×0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=1.6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0.1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×3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0.9×1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=1.2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EF29E1-7998-CC0C-AA29-E20A1C057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47341"/>
              </p:ext>
            </p:extLst>
          </p:nvPr>
        </p:nvGraphicFramePr>
        <p:xfrm>
          <a:off x="3933073" y="1958262"/>
          <a:ext cx="432585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951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73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Your Exam!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=0.8; 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func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=0.1; 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=0.9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0.8×2</m:t>
                        </m:r>
                      </m:e>
                    </m:d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0.2×0</m:t>
                        </m:r>
                      </m:e>
                    </m:d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=1.6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0.1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×3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0.9×1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=1.2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EF29E1-7998-CC0C-AA29-E20A1C057FCE}"/>
              </a:ext>
            </a:extLst>
          </p:cNvPr>
          <p:cNvGraphicFramePr>
            <a:graphicFrameLocks noGrp="1"/>
          </p:cNvGraphicFramePr>
          <p:nvPr/>
        </p:nvGraphicFramePr>
        <p:xfrm>
          <a:off x="3933073" y="1958262"/>
          <a:ext cx="432585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951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234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Dominance and Independence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533981"/>
            <a:ext cx="104448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says you can still use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when the state that the world ends up in is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probabilistically independent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any act you can choose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0B09BE-7C04-ADD3-2860-B511E45B3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213127"/>
              </p:ext>
            </p:extLst>
          </p:nvPr>
        </p:nvGraphicFramePr>
        <p:xfrm>
          <a:off x="4409650" y="2552301"/>
          <a:ext cx="33726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33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Good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/>
              <p:nvPr/>
            </p:nvSpPr>
            <p:spPr>
              <a:xfrm>
                <a:off x="876694" y="43495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3495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824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Dominance and Independence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533981"/>
            <a:ext cx="104448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says you can still use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when the state that the world ends up in is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probabilistically independent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any act you can choose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0B09BE-7C04-ADD3-2860-B511E45B38E2}"/>
              </a:ext>
            </a:extLst>
          </p:cNvPr>
          <p:cNvGraphicFramePr>
            <a:graphicFrameLocks noGrp="1"/>
          </p:cNvGraphicFramePr>
          <p:nvPr/>
        </p:nvGraphicFramePr>
        <p:xfrm>
          <a:off x="4409650" y="2552301"/>
          <a:ext cx="33726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33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Good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/>
              <p:nvPr/>
            </p:nvSpPr>
            <p:spPr>
              <a:xfrm>
                <a:off x="876694" y="43495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3495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A46DF7-0ED8-8CB9-D0A9-6529C537EE58}"/>
                  </a:ext>
                </a:extLst>
              </p:cNvPr>
              <p:cNvSpPr txBox="1"/>
              <p:nvPr/>
            </p:nvSpPr>
            <p:spPr>
              <a:xfrm>
                <a:off x="873550" y="5468677"/>
                <a:ext cx="10444898" cy="96436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A46DF7-0ED8-8CB9-D0A9-6529C537E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5468677"/>
                <a:ext cx="10444898" cy="964367"/>
              </a:xfrm>
              <a:prstGeom prst="rect">
                <a:avLst/>
              </a:prstGeom>
              <a:blipFill>
                <a:blip r:embed="rId3"/>
                <a:stretch>
                  <a:fillRect l="-525" t="-1266" b="-9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20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Dominance and Independence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533981"/>
            <a:ext cx="104448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says you can still use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when the state that the world ends up in is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probabilistically independent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any act you can choose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0B09BE-7C04-ADD3-2860-B511E45B38E2}"/>
              </a:ext>
            </a:extLst>
          </p:cNvPr>
          <p:cNvGraphicFramePr>
            <a:graphicFrameLocks noGrp="1"/>
          </p:cNvGraphicFramePr>
          <p:nvPr/>
        </p:nvGraphicFramePr>
        <p:xfrm>
          <a:off x="4409650" y="2552301"/>
          <a:ext cx="33726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33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Good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/>
              <p:nvPr/>
            </p:nvSpPr>
            <p:spPr>
              <a:xfrm>
                <a:off x="876694" y="43495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3495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093852-8FFB-1D5B-0B5A-DB9D61FB9B31}"/>
                  </a:ext>
                </a:extLst>
              </p:cNvPr>
              <p:cNvSpPr txBox="1"/>
              <p:nvPr/>
            </p:nvSpPr>
            <p:spPr>
              <a:xfrm>
                <a:off x="873550" y="5468677"/>
                <a:ext cx="10444898" cy="96436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093852-8FFB-1D5B-0B5A-DB9D61FB9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5468677"/>
                <a:ext cx="10444898" cy="964367"/>
              </a:xfrm>
              <a:prstGeom prst="rect">
                <a:avLst/>
              </a:prstGeom>
              <a:blipFill>
                <a:blip r:embed="rId3"/>
                <a:stretch>
                  <a:fillRect l="-525" t="-2532" b="-10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006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Newcomb’s Paradox!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294258"/>
              </p:ext>
            </p:extLst>
          </p:nvPr>
        </p:nvGraphicFramePr>
        <p:xfrm>
          <a:off x="3982302" y="1958262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1×1,000,000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=1,000,000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1×1,000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1,001,000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=1,000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29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Newcomb’s Paradox!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982302" y="1958262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1×1,000,000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=1,000,000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1×1,000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1,001,000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=1,000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527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Newcomb’s Paradox!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982302" y="1958262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0.8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0.8×1,000,000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=800,000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0.8×1,000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1,001,000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=201,000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3A46A4-A36B-1737-06D4-C0E61D2AF54E}"/>
                  </a:ext>
                </a:extLst>
              </p:cNvPr>
              <p:cNvSpPr txBox="1"/>
              <p:nvPr/>
            </p:nvSpPr>
            <p:spPr>
              <a:xfrm>
                <a:off x="873551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1×1,000,000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=1,000,000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1×1,000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1,001,000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=1,000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3A46A4-A36B-1737-06D4-C0E61D2AF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4016090"/>
                <a:ext cx="10444898" cy="2092881"/>
              </a:xfrm>
              <a:prstGeom prst="rect">
                <a:avLst/>
              </a:prstGeom>
              <a:blipFill>
                <a:blip r:embed="rId3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22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B86B02F3-CA04-3357-D062-7678D1FFFB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19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Newcomb’s Paradox!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982302" y="1958262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=0.4995;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0.5005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=0.5005;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=0.4995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0.4995×0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0.5005×1,000,000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=500,500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0.5005×1,000</m:t>
                        </m:r>
                      </m:e>
                    </m:d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0.4995</m:t>
                        </m:r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1,001,000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=500,500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5FDD62-40B8-4E79-D0F0-FFC9CBF7807C}"/>
                  </a:ext>
                </a:extLst>
              </p:cNvPr>
              <p:cNvSpPr txBox="1"/>
              <p:nvPr/>
            </p:nvSpPr>
            <p:spPr>
              <a:xfrm>
                <a:off x="879835" y="4016089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0.8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0.8×1,000,000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=800,000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0.8×1,000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1,001,000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=201,000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5FDD62-40B8-4E79-D0F0-FFC9CBF78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35" y="4016089"/>
                <a:ext cx="10444898" cy="2092881"/>
              </a:xfrm>
              <a:prstGeom prst="rect">
                <a:avLst/>
              </a:prstGeom>
              <a:blipFill>
                <a:blip r:embed="rId3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08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Newcomb’s Paradox!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982302" y="1958262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/>
              <p:nvPr/>
            </p:nvSpPr>
            <p:spPr>
              <a:xfrm>
                <a:off x="876694" y="3985891"/>
                <a:ext cx="10444898" cy="217213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+0.001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+0.001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×1,000,000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1,000,000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+1,000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1−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×1,000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1,001,000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1,000,000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+1,000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985891"/>
                <a:ext cx="10444898" cy="2172133"/>
              </a:xfrm>
              <a:prstGeom prst="rect">
                <a:avLst/>
              </a:prstGeom>
              <a:blipFill>
                <a:blip r:embed="rId2"/>
                <a:stretch>
                  <a:fillRect l="-525" b="-3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A12AFC-E4A4-FC34-0EF7-E940AF119164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=0.4995;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0.5005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=0.5005;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=0.4995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0.4995×0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0.5005×1,000,000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=500,500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0.5005×1,000</m:t>
                        </m:r>
                      </m:e>
                    </m:d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0.4995</m:t>
                        </m:r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1,001,000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=500,500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A12AFC-E4A4-FC34-0EF7-E940AF119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3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63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Newcomb’s Paradox!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982302" y="1958262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=0.5998;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0.4002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=0.6;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=0.4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0.5998×0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0.4002×1,000,000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=402,000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0.6×1,000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0.4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1,001,000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=401,000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EAF2E5-9AEA-AC85-651C-0B724A7D5F2E}"/>
                  </a:ext>
                </a:extLst>
              </p:cNvPr>
              <p:cNvSpPr txBox="1"/>
              <p:nvPr/>
            </p:nvSpPr>
            <p:spPr>
              <a:xfrm>
                <a:off x="876694" y="3985891"/>
                <a:ext cx="10444898" cy="217213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+0.001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</m:e>
                        </m:d>
                      </m:e>
                    </m:func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 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+0.001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×1,000,000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1,000,000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+1,000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1−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×1,000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1,001,000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1,000,000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+1,000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EAF2E5-9AEA-AC85-651C-0B724A7D5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985891"/>
                <a:ext cx="10444898" cy="2172133"/>
              </a:xfrm>
              <a:prstGeom prst="rect">
                <a:avLst/>
              </a:prstGeom>
              <a:blipFill>
                <a:blip r:embed="rId3"/>
                <a:stretch>
                  <a:fillRect l="-525" b="-3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492684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Newcomb’s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Dominance Principle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Evidential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ain’cha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rich?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medical problem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1249676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Introducing Causal 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52062-11A6-94D6-7368-4695D6236219}"/>
              </a:ext>
            </a:extLst>
          </p:cNvPr>
          <p:cNvSpPr txBox="1"/>
          <p:nvPr/>
        </p:nvSpPr>
        <p:spPr>
          <a:xfrm>
            <a:off x="876694" y="4016090"/>
            <a:ext cx="10444898" cy="21441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cannot apply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because the state that the world ends up in is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dependent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on the act you choose to perform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Advocates of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say that the kind of dependence that matters here is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probabilistic dependence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advocates of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(CDT) say that it is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dependence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EF29E1-7998-CC0C-AA29-E20A1C057FCE}"/>
              </a:ext>
            </a:extLst>
          </p:cNvPr>
          <p:cNvGraphicFramePr>
            <a:graphicFrameLocks noGrp="1"/>
          </p:cNvGraphicFramePr>
          <p:nvPr/>
        </p:nvGraphicFramePr>
        <p:xfrm>
          <a:off x="3933073" y="1958262"/>
          <a:ext cx="432585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951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4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Introducing Causal 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52062-11A6-94D6-7368-4695D6236219}"/>
              </a:ext>
            </a:extLst>
          </p:cNvPr>
          <p:cNvSpPr txBox="1"/>
          <p:nvPr/>
        </p:nvSpPr>
        <p:spPr>
          <a:xfrm>
            <a:off x="873550" y="4016090"/>
            <a:ext cx="10444898" cy="1836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odds of passing or failing your exam are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causally affected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by whether or not you revise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revise, then that will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the odds of passing to increase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do not revise, then that will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the odds of failing to increase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EF29E1-7998-CC0C-AA29-E20A1C057FCE}"/>
              </a:ext>
            </a:extLst>
          </p:cNvPr>
          <p:cNvGraphicFramePr>
            <a:graphicFrameLocks noGrp="1"/>
          </p:cNvGraphicFramePr>
          <p:nvPr/>
        </p:nvGraphicFramePr>
        <p:xfrm>
          <a:off x="3933073" y="1958262"/>
          <a:ext cx="432585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951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2F2F23A-F586-9E36-7B57-B456828E255F}"/>
              </a:ext>
            </a:extLst>
          </p:cNvPr>
          <p:cNvSpPr txBox="1"/>
          <p:nvPr/>
        </p:nvSpPr>
        <p:spPr>
          <a:xfrm>
            <a:off x="876694" y="4016090"/>
            <a:ext cx="10444898" cy="21441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cannot apply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because the state that the world ends up in is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dependent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on the act you choose to perform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Advocates of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say that the kind of dependence that matters here is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probabilistic dependence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advocates of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(CDT) say that it is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dependence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2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Why Should Causation Matter?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885309"/>
            <a:ext cx="5308174" cy="306750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To act in a certain way is, at least in part, to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certain things to happen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then natural to think that an action is better (or worse) for you if it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better (or worse) outcomes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our Decision Theory should advise us to choose actions which have the best expected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outcomes!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99C1D-C8EF-3944-3D9F-F40E3A52F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 b="11615"/>
          <a:stretch/>
        </p:blipFill>
        <p:spPr>
          <a:xfrm>
            <a:off x="6305151" y="2709768"/>
            <a:ext cx="4889871" cy="324203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B47B9-FEE1-6371-02D1-F9F9A56CFED3}"/>
              </a:ext>
            </a:extLst>
          </p:cNvPr>
          <p:cNvSpPr txBox="1"/>
          <p:nvPr/>
        </p:nvSpPr>
        <p:spPr>
          <a:xfrm>
            <a:off x="873551" y="1918138"/>
            <a:ext cx="10444898" cy="9643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Decision Theory is meant to tell you how to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 various situations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Action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a fundamentally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notion</a:t>
            </a:r>
          </a:p>
        </p:txBody>
      </p:sp>
    </p:spTree>
    <p:extLst>
      <p:ext uri="{BB962C8B-B14F-4D97-AF65-F5344CB8AC3E}">
        <p14:creationId xmlns:p14="http://schemas.microsoft.com/office/powerpoint/2010/main" val="2463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Causation and Counterfactuals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1327170"/>
            <a:ext cx="7026111" cy="18876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Many philosophers think that we can offer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counterfactual analysis</a:t>
            </a:r>
            <a:r>
              <a:rPr lang="en-GB" sz="2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causation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Pressing the pedal will cause the car to accelerate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were to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press the pedal, then the car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would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accelerate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94414-5040-4C51-41AD-50ABBE4BB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40" y="1330389"/>
            <a:ext cx="3386614" cy="521017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E0D637-1E7B-7FE1-A35A-3CFD1984A32E}"/>
                  </a:ext>
                </a:extLst>
              </p:cNvPr>
              <p:cNvSpPr txBox="1"/>
              <p:nvPr/>
            </p:nvSpPr>
            <p:spPr>
              <a:xfrm>
                <a:off x="876693" y="2477173"/>
                <a:ext cx="7026111" cy="406778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press the pedal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car accelerates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David Lewis famously developed this kind of analysis, and it has recently been defended by our own Paul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Noordhof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Lewis (1987)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Collected Papers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vol.2 (OUP)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Noordhof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(2020)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Variety of Causes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(OUP)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the purposes of this lecture, though, we can stick with an informal understanding of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counterfactuals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(And if you don’t like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counterfactual analysis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causation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could swap it for your preferred theory!)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E0D637-1E7B-7FE1-A35A-3CFD1984A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2477173"/>
                <a:ext cx="7026111" cy="4067780"/>
              </a:xfrm>
              <a:prstGeom prst="rect">
                <a:avLst/>
              </a:prstGeom>
              <a:blipFill>
                <a:blip r:embed="rId3"/>
                <a:stretch>
                  <a:fillRect l="-781" t="-299" b="-20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4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852988"/>
                <a:ext cx="10444898" cy="41649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EDT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this is how to calculate the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expected utility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an act: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+…+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CDT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offers an alternative way of calculating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expected utility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+…+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433513" lvl="2">
                  <a:spcAft>
                    <a:spcPts val="2000"/>
                  </a:spcAft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(This is one standard definition, but not the only one! Lewis gives an alternative in  his ‘Causal Decision Theory’, 1981, </a:t>
                </a:r>
                <a:r>
                  <a:rPr lang="en-GB" sz="16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Australasian Journal of Philosophy</a:t>
                </a: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CDT, we shouldn’t use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conditional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probabilities to calculate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expected utility</a:t>
                </a:r>
                <a:endParaRPr lang="en-GB" sz="20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should use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unconditional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probabilities of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counterfactual conditionals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CDT: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should prefer act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act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852988"/>
                <a:ext cx="10444898" cy="4164986"/>
              </a:xfrm>
              <a:prstGeom prst="rect">
                <a:avLst/>
              </a:prstGeom>
              <a:blipFill>
                <a:blip r:embed="rId2"/>
                <a:stretch>
                  <a:fillRect l="-525" t="-293" b="-20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6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Your Exam (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again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)!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  <m: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=0.1;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=0.9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0.2×0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=1.6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0.1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×3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0.9×1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=1.2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EF29E1-7998-CC0C-AA29-E20A1C057FCE}"/>
              </a:ext>
            </a:extLst>
          </p:cNvPr>
          <p:cNvGraphicFramePr>
            <a:graphicFrameLocks noGrp="1"/>
          </p:cNvGraphicFramePr>
          <p:nvPr/>
        </p:nvGraphicFramePr>
        <p:xfrm>
          <a:off x="3933073" y="1958262"/>
          <a:ext cx="432585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951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2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54F28589-FCD7-B896-CACA-76DFC74D3D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2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Your Exam (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again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)!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/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𝑅</m:t>
                            </m:r>
                            <m: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=0.1;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=0.9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0.8×2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=1.6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0.1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×3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0.9×1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=1.2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352062-11A6-94D6-7368-4695D623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01609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EF29E1-7998-CC0C-AA29-E20A1C057FCE}"/>
              </a:ext>
            </a:extLst>
          </p:cNvPr>
          <p:cNvGraphicFramePr>
            <a:graphicFrameLocks noGrp="1"/>
          </p:cNvGraphicFramePr>
          <p:nvPr/>
        </p:nvGraphicFramePr>
        <p:xfrm>
          <a:off x="3933073" y="1958262"/>
          <a:ext cx="432585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951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41951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revise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35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Dominance and Independence (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again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62085"/>
                <a:ext cx="10444898" cy="145167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CDT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says you can still use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DP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when the state that the world ends up in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causally independent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any act you can choose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causally independent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any act you can choose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for any two acts you can choose from,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62085"/>
                <a:ext cx="10444898" cy="1451679"/>
              </a:xfrm>
              <a:prstGeom prst="rect">
                <a:avLst/>
              </a:prstGeom>
              <a:blipFill>
                <a:blip r:embed="rId2"/>
                <a:stretch>
                  <a:fillRect l="-525" t="-2101" b="-67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0B09BE-7C04-ADD3-2860-B511E45B3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28619"/>
              </p:ext>
            </p:extLst>
          </p:nvPr>
        </p:nvGraphicFramePr>
        <p:xfrm>
          <a:off x="4409650" y="2910045"/>
          <a:ext cx="33726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33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Good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/>
              <p:nvPr/>
            </p:nvSpPr>
            <p:spPr>
              <a:xfrm>
                <a:off x="876694" y="4588086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588086"/>
                <a:ext cx="10444898" cy="2092881"/>
              </a:xfrm>
              <a:prstGeom prst="rect">
                <a:avLst/>
              </a:prstGeom>
              <a:blipFill>
                <a:blip r:embed="rId3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38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894392-6FE0-49B3-4443-1FBCBFBFC5C2}"/>
                  </a:ext>
                </a:extLst>
              </p:cNvPr>
              <p:cNvSpPr txBox="1"/>
              <p:nvPr/>
            </p:nvSpPr>
            <p:spPr>
              <a:xfrm>
                <a:off x="879835" y="4588086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894392-6FE0-49B3-4443-1FBCBFBFC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35" y="4588086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Dominance and Independence (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again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62085"/>
                <a:ext cx="10444898" cy="145167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CDT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says you can still use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DP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when the state that the world ends up in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causally independent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any act you can choose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causally independent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any act you can choose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for any two acts you can choose from,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62085"/>
                <a:ext cx="10444898" cy="1451679"/>
              </a:xfrm>
              <a:prstGeom prst="rect">
                <a:avLst/>
              </a:prstGeom>
              <a:blipFill>
                <a:blip r:embed="rId3"/>
                <a:stretch>
                  <a:fillRect l="-525" t="-2101" b="-67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0B09BE-7C04-ADD3-2860-B511E45B38E2}"/>
              </a:ext>
            </a:extLst>
          </p:cNvPr>
          <p:cNvGraphicFramePr>
            <a:graphicFrameLocks noGrp="1"/>
          </p:cNvGraphicFramePr>
          <p:nvPr/>
        </p:nvGraphicFramePr>
        <p:xfrm>
          <a:off x="4409650" y="2910045"/>
          <a:ext cx="33726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33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Good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6F1BA9-C92B-6C25-1E58-D166B1605D4F}"/>
                  </a:ext>
                </a:extLst>
              </p:cNvPr>
              <p:cNvSpPr txBox="1"/>
              <p:nvPr/>
            </p:nvSpPr>
            <p:spPr>
              <a:xfrm>
                <a:off x="876694" y="4588085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6F1BA9-C92B-6C25-1E58-D166B1605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588085"/>
                <a:ext cx="10444898" cy="2092881"/>
              </a:xfrm>
              <a:prstGeom prst="rect">
                <a:avLst/>
              </a:prstGeom>
              <a:blipFill>
                <a:blip r:embed="rId4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98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Dominance and Independence (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again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62085"/>
                <a:ext cx="10444898" cy="145167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CDT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says you can still use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DP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when the state that the world ends up in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causally independent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any act you can choose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causally independent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any act you can choose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for any two acts you can choose from,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62085"/>
                <a:ext cx="10444898" cy="1451679"/>
              </a:xfrm>
              <a:prstGeom prst="rect">
                <a:avLst/>
              </a:prstGeom>
              <a:blipFill>
                <a:blip r:embed="rId2"/>
                <a:stretch>
                  <a:fillRect l="-525" t="-2101" b="-67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0B09BE-7C04-ADD3-2860-B511E45B38E2}"/>
              </a:ext>
            </a:extLst>
          </p:cNvPr>
          <p:cNvGraphicFramePr>
            <a:graphicFrameLocks noGrp="1"/>
          </p:cNvGraphicFramePr>
          <p:nvPr/>
        </p:nvGraphicFramePr>
        <p:xfrm>
          <a:off x="4409650" y="2910045"/>
          <a:ext cx="33726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33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124233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Good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Bad Weather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/>
              <p:nvPr/>
            </p:nvSpPr>
            <p:spPr>
              <a:xfrm>
                <a:off x="876694" y="4588086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𝐹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9F3C2B-B8B9-801A-F889-4CE271CD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588086"/>
                <a:ext cx="10444898" cy="2092881"/>
              </a:xfrm>
              <a:prstGeom prst="rect">
                <a:avLst/>
              </a:prstGeom>
              <a:blipFill>
                <a:blip r:embed="rId3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702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Newcomb’s Paradox (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again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)!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982302" y="1958262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/>
              <p:nvPr/>
            </p:nvSpPr>
            <p:spPr>
              <a:xfrm>
                <a:off x="876694" y="3787219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What you do now cannot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causally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affect what’s in Box B, since the Predictor decided that a week ago!</a:t>
                </a:r>
                <a:endParaRPr lang="en-GB" sz="2000" b="0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×1,000,000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×1,00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,000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87219"/>
                <a:ext cx="10444898" cy="2708434"/>
              </a:xfrm>
              <a:prstGeom prst="rect">
                <a:avLst/>
              </a:prstGeom>
              <a:blipFill>
                <a:blip r:embed="rId2"/>
                <a:stretch>
                  <a:fillRect l="-525" t="-1124" b="-26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7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Newcomb’s Paradox (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again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)!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982302" y="1958262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/>
              <p:nvPr/>
            </p:nvSpPr>
            <p:spPr>
              <a:xfrm>
                <a:off x="876694" y="3787219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What you do now cannot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causally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affect what’s in Box B, since the Predictor decided that a week ago!</a:t>
                </a:r>
                <a:endParaRPr lang="en-GB" sz="2000" b="0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+1,000,000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,000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,001,000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87219"/>
                <a:ext cx="10444898" cy="2708434"/>
              </a:xfrm>
              <a:prstGeom prst="rect">
                <a:avLst/>
              </a:prstGeom>
              <a:blipFill>
                <a:blip r:embed="rId2"/>
                <a:stretch>
                  <a:fillRect l="-525" t="-1124" b="-26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9A5A2A-2BE8-9971-506E-2876F980C3AD}"/>
                  </a:ext>
                </a:extLst>
              </p:cNvPr>
              <p:cNvSpPr txBox="1"/>
              <p:nvPr/>
            </p:nvSpPr>
            <p:spPr>
              <a:xfrm>
                <a:off x="870408" y="3787219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What you do now cannot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causally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affect what’s in Box B, since the Predictor decided that a week ago!</a:t>
                </a:r>
                <a:endParaRPr lang="en-GB" sz="2000" b="0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×1,000,000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1,000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×1,00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,000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9A5A2A-2BE8-9971-506E-2876F980C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08" y="3787219"/>
                <a:ext cx="10444898" cy="2708434"/>
              </a:xfrm>
              <a:prstGeom prst="rect">
                <a:avLst/>
              </a:prstGeom>
              <a:blipFill>
                <a:blip r:embed="rId3"/>
                <a:stretch>
                  <a:fillRect l="-525" t="-1124" b="-26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529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Back to Newcomb’s Paradox (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again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)!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982302" y="1958262"/>
          <a:ext cx="42273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2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409132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/>
              <p:nvPr/>
            </p:nvSpPr>
            <p:spPr>
              <a:xfrm>
                <a:off x="876694" y="3787219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What you do now cannot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causally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affect what’s in Box B, since the Predictor decided that a week ago!</a:t>
                </a:r>
                <a:endParaRPr lang="en-GB" sz="2000" b="0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𝑂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+1,000,000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,000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,001,000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E6D06-F759-09D8-DEC0-546B1AAD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87219"/>
                <a:ext cx="10444898" cy="2708434"/>
              </a:xfrm>
              <a:prstGeom prst="rect">
                <a:avLst/>
              </a:prstGeom>
              <a:blipFill>
                <a:blip r:embed="rId2"/>
                <a:stretch>
                  <a:fillRect l="-525" t="-1124" b="-31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652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492684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Newcomb’s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Dominance Principle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Evidential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Why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ain’cha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rich?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medical problem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4119641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An Argument for EDT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063234"/>
            <a:ext cx="10444898" cy="157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Everyone agrees that if you take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’s advice and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one-box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you’ll probably end up with £1,000,000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And everyone agrees that if you take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’s advice and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you’ll probably end up with just £1,000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9A6BC-8005-FAC1-DA38-2942DC724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3517642"/>
            <a:ext cx="4154910" cy="2768858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8AE7E-609E-9D3D-A5B9-9181C198871B}"/>
              </a:ext>
            </a:extLst>
          </p:cNvPr>
          <p:cNvSpPr txBox="1"/>
          <p:nvPr/>
        </p:nvSpPr>
        <p:spPr>
          <a:xfrm>
            <a:off x="873551" y="3791783"/>
            <a:ext cx="5926560" cy="20159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isn’t it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obvious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that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the right theory of rational decision making?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Following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predictably gets you more of what you value!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Challenge to CDT:</a:t>
            </a:r>
            <a:r>
              <a:rPr lang="en-GB" sz="2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Why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ain’cha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 rich?</a:t>
            </a:r>
            <a:endParaRPr lang="en-GB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4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Lewis’s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747702"/>
            <a:ext cx="5744065" cy="43755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Why aren’t I rich?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Because it was never an option for me to get rich!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Lewis (1981) ‘Why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ain’cha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rich?’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Noûs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15, pp.377-80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two-boxer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takes all of the money that is available to them; it’s just that there’s only £1,000 in the two boxes!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two-boxer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’s decision to take both boxes didn’t deprive them of any money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They caused themself to get 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most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money they could out of the situation!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BC11A-04AA-6C37-E872-68DE1D786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77" y="1516127"/>
            <a:ext cx="3901402" cy="48387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667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B12F1783-05AA-558D-C24E-DFC916E54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02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Point in EDT’s Favour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401455"/>
            <a:ext cx="10444898" cy="5068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According to Lewis, Newcomb’s Paradox is generated by the Predictor’s announcement that they will reward people who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irrationally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one-box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Lewis recognises an important asymmetry between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CDT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terminology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 act is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recommended by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and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E-irrational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recommended against by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 act is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C-rational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recommended by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and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C-irrational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recommended against by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CDT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standard Newcomb story, in which the Predictor rewards people who are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C-irrational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is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logically coherent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a Newcomb-style problem in which the Predictor rewards people who are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E-irrational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would be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logically incoherent</a:t>
            </a:r>
            <a:endParaRPr lang="en-GB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Point in EDT’s Favour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Predictor announces that she will reward an E-irrational act, she thereby makes that act E-rational!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Predictor announces that she will put the £1,000,000 in Box B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she predicted that you would make the E-irrational choice (if neither is E-irrational, then Box B is left empty)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three possibilities:</a:t>
                </a: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Contradiction!</a:t>
                </a:r>
                <a:endParaRPr lang="en-GB" sz="2000" i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neither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nor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E-irrational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neither,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r>
                  <a:rPr lang="en-GB" sz="2000" i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Contradiction!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 indent="-438150">
                  <a:spcAft>
                    <a:spcPts val="2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Contradiction!</a:t>
                </a:r>
                <a:endParaRPr lang="en-GB" sz="2000" i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blipFill>
                <a:blip r:embed="rId2"/>
                <a:stretch>
                  <a:fillRect l="-525" t="-122" r="-992" b="-1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11F3EB6-3F92-EB36-AB9F-B9CA38C1370B}"/>
              </a:ext>
            </a:extLst>
          </p:cNvPr>
          <p:cNvSpPr txBox="1"/>
          <p:nvPr/>
        </p:nvSpPr>
        <p:spPr>
          <a:xfrm>
            <a:off x="873551" y="1401455"/>
            <a:ext cx="10444898" cy="5068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According to Lewis, Newcomb’s Paradox is generated by the Predictor’s announcement that they will reward people who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irrationally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one-box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Lewis recognises an important asymmetry between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CDT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terminology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 act is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recommended by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and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E-irrational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recommended against by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 act is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C-rational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recommended by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and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C-irrational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iff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 is recommended against by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CDT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standard Newcomb story, in which the Predictor rewards people who are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C-irrational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is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logically coherent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a Newcomb-style problem in which the Predictor rewards people who are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E-irrational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would be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logically incoherent</a:t>
            </a:r>
            <a:endParaRPr lang="en-GB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Point in EDT’s Favour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Predictor announces that she will reward an E-irrational act, she thereby makes that act E-rational!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Predictor announces that she will put the £1,000,000 in Box B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she predicted that you would make the E-irrational choice (if neither is E-irrational, then Box B is left empty)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three possibilities (and assuming that the Predictor is sufficiently reliable):</a:t>
                </a: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Contradiction!</a:t>
                </a: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neither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nor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E-irrational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Predictor will reward neither,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r>
                  <a:rPr lang="en-GB" sz="2000" i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Contradiction!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 indent="-438150">
                  <a:spcAft>
                    <a:spcPts val="2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Contradiction!</a:t>
                </a:r>
                <a:endParaRPr lang="en-GB" sz="2000" i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blipFill>
                <a:blip r:embed="rId2"/>
                <a:stretch>
                  <a:fillRect l="-525" t="-122" r="-992" b="-1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9123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Point in EDT’s Favour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Predictor announces that she will reward an E-irrational act, she thereby makes that act E-rational!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Predictor announces that she will put the £1,000,000 in Box B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she predicted that you would make the E-irrational choice (if neither is E-irrational, then Box B is left empty)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three possibilities (and assuming that the Predictor is sufficiently reliable):</a:t>
                </a: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neither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nor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E-irrational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Predictor will reward neither,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r>
                  <a:rPr lang="en-GB" sz="2000" i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Contradiction!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 indent="-438150">
                  <a:spcAft>
                    <a:spcPts val="2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Contradiction!</a:t>
                </a:r>
                <a:endParaRPr lang="en-GB" sz="2000" i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blipFill>
                <a:blip r:embed="rId2"/>
                <a:stretch>
                  <a:fillRect l="-525" t="-122" r="-992" b="-1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13106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Point in EDT’s Favour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Predictor announces that she will reward an E-irrational act, she thereby makes that act E-rational!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Predictor announces that she will put the £1,000,000 in Box B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she predicted that you would make the E-irrational choice (if neither is E-irrational, then Box B is left empty)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three possibilities (and assuming that the Predictor is sufficiently reliable):</a:t>
                </a: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neither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nor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E-irrational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neither,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 indent="-438150">
                  <a:spcAft>
                    <a:spcPts val="2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Contradiction!</a:t>
                </a:r>
                <a:endParaRPr lang="en-GB" sz="2000" i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blipFill>
                <a:blip r:embed="rId2"/>
                <a:stretch>
                  <a:fillRect l="-525" t="-122" r="-992" b="-1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8720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Point in EDT’s Favour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Predictor announces that she will reward an E-irrational act, she thereby makes that act E-rational!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Predictor announces that she will put the £1,000,000 in Box B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she predicted that you would make the E-irrational choice (if neither is E-irrational, then Box B is left empty)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three possibilities (and assuming that the Predictor is sufficiently reliable):</a:t>
                </a: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  <a:p>
                <a:pPr marL="895350" lvl="1" indent="-438150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neither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nor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E-irrational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neither,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 indent="-438150">
                  <a:spcAft>
                    <a:spcPts val="2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E-irrational and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one-boxing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isn’t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now the Predictor will reward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two-boxing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</m:e>
                    </m:d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+0.001</m:t>
                    </m:r>
                  </m:oMath>
                </a14:m>
                <a:r>
                  <a:rPr lang="en-GB" sz="20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39931"/>
                <a:ext cx="10444899" cy="4991110"/>
              </a:xfrm>
              <a:prstGeom prst="rect">
                <a:avLst/>
              </a:prstGeom>
              <a:blipFill>
                <a:blip r:embed="rId2"/>
                <a:stretch>
                  <a:fillRect l="-525" t="-122" r="-992" b="-1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96920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492684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Newcomb’s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Dominance Principle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Evidential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ain’cha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rich?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A medical problem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28585219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Medical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359470"/>
            <a:ext cx="6641674" cy="37600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Smoking causes cancer!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imagine it didn’t…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Imagine that there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was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correlation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between smoking and cancer, but because of a common cause: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is a gene that makes you want to smoke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And that gene also increases your risk of cancer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this situation, it’s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bad news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find yourself choosing to smoke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should increase your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credence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that you have the gene, and so have cancer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7AABB-6814-8373-C5CE-0AF712833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01" y="1524972"/>
            <a:ext cx="3682148" cy="34290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5DBFAD-8837-CCEA-F0A0-43473314F86A}"/>
              </a:ext>
            </a:extLst>
          </p:cNvPr>
          <p:cNvSpPr txBox="1"/>
          <p:nvPr/>
        </p:nvSpPr>
        <p:spPr>
          <a:xfrm>
            <a:off x="873551" y="5239340"/>
            <a:ext cx="10444898" cy="12721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But, intuitively, there’s no reason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smoke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don’t have the gene, smoking won’t increase your risk of cancer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do, then not smoking won’t decrease your risk of cancer</a:t>
            </a:r>
          </a:p>
        </p:txBody>
      </p:sp>
    </p:spTree>
    <p:extLst>
      <p:ext uri="{BB962C8B-B14F-4D97-AF65-F5344CB8AC3E}">
        <p14:creationId xmlns:p14="http://schemas.microsoft.com/office/powerpoint/2010/main" val="11762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EDT Says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368940"/>
              </p:ext>
            </p:extLst>
          </p:nvPr>
        </p:nvGraphicFramePr>
        <p:xfrm>
          <a:off x="3842994" y="195826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67ACAA-DCC0-71A0-ED8D-65DD220DEA2D}"/>
                  </a:ext>
                </a:extLst>
              </p:cNvPr>
              <p:cNvSpPr txBox="1"/>
              <p:nvPr/>
            </p:nvSpPr>
            <p:spPr>
              <a:xfrm>
                <a:off x="876694" y="391795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8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=0.9;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=0.1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0.2×−150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=−30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0.9×−100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0.1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=−85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67ACAA-DCC0-71A0-ED8D-65DD220DE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91795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3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483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EDT Says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842994" y="195826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67ACAA-DCC0-71A0-ED8D-65DD220DEA2D}"/>
                  </a:ext>
                </a:extLst>
              </p:cNvPr>
              <p:cNvSpPr txBox="1"/>
              <p:nvPr/>
            </p:nvSpPr>
            <p:spPr>
              <a:xfrm>
                <a:off x="876694" y="391795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8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=0.9;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=0.1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0.2×−150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=−30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0.9×−100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0.1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=−85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67ACAA-DCC0-71A0-ED8D-65DD220DE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917950"/>
                <a:ext cx="10444898" cy="2092881"/>
              </a:xfrm>
              <a:prstGeom prst="rect">
                <a:avLst/>
              </a:prstGeom>
              <a:blipFill>
                <a:blip r:embed="rId2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96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BD6875F7-43F9-9CFE-4F2C-91D5B79CBB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CDT Says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842994" y="195826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/>
              <p:nvPr/>
            </p:nvSpPr>
            <p:spPr>
              <a:xfrm>
                <a:off x="876694" y="3764062"/>
                <a:ext cx="10444898" cy="240065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Whether you smoke cannot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causally</a:t>
                </a:r>
                <a:r>
                  <a:rPr lang="en-GB" sz="2000" b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affect whether you get cancer (</a:t>
                </a:r>
                <a:r>
                  <a:rPr lang="en-GB" sz="2000" i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in this made-up story!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×−150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⇛¬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−100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64062"/>
                <a:ext cx="10444898" cy="2400657"/>
              </a:xfrm>
              <a:prstGeom prst="rect">
                <a:avLst/>
              </a:prstGeom>
              <a:blipFill>
                <a:blip r:embed="rId2"/>
                <a:stretch>
                  <a:fillRect l="-525" t="-1269" r="-175" b="-3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CD63465-ADCC-AA20-B5C6-18A0C429ABF8}"/>
              </a:ext>
            </a:extLst>
          </p:cNvPr>
          <p:cNvSpPr txBox="1"/>
          <p:nvPr/>
        </p:nvSpPr>
        <p:spPr>
          <a:xfrm>
            <a:off x="870408" y="377810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EDT Says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7FF815-E30C-CE5D-8608-8A730E3E6B57}"/>
                  </a:ext>
                </a:extLst>
              </p:cNvPr>
              <p:cNvSpPr txBox="1"/>
              <p:nvPr/>
            </p:nvSpPr>
            <p:spPr>
              <a:xfrm>
                <a:off x="876694" y="3917950"/>
                <a:ext cx="10444898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=0.2;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8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=0.9; 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=0.1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0.2×−150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0.8×0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=−30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0.9×−100</m:t>
                        </m:r>
                      </m:e>
                    </m:d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0.1</m:t>
                        </m:r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=−85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7FF815-E30C-CE5D-8608-8A730E3E6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917950"/>
                <a:ext cx="10444898" cy="2092881"/>
              </a:xfrm>
              <a:prstGeom prst="rect">
                <a:avLst/>
              </a:prstGeom>
              <a:blipFill>
                <a:blip r:embed="rId3"/>
                <a:stretch>
                  <a:fillRect l="-525" t="-583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30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CDT Says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842994" y="195826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/>
              <p:nvPr/>
            </p:nvSpPr>
            <p:spPr>
              <a:xfrm>
                <a:off x="876694" y="3764062"/>
                <a:ext cx="10444898" cy="240065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Whether you smoke cannot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causally</a:t>
                </a:r>
                <a:r>
                  <a:rPr lang="en-GB" sz="2000" b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affect whether you get cancer (</a:t>
                </a:r>
                <a:r>
                  <a:rPr lang="en-GB" sz="2000" i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in this made-up story!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=−150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5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64062"/>
                <a:ext cx="10444898" cy="2400657"/>
              </a:xfrm>
              <a:prstGeom prst="rect">
                <a:avLst/>
              </a:prstGeom>
              <a:blipFill>
                <a:blip r:embed="rId2"/>
                <a:stretch>
                  <a:fillRect l="-525" t="-1269" r="-175" b="-3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AC86F0-7BD7-10A4-4145-7BD5F4908E1C}"/>
                  </a:ext>
                </a:extLst>
              </p:cNvPr>
              <p:cNvSpPr txBox="1"/>
              <p:nvPr/>
            </p:nvSpPr>
            <p:spPr>
              <a:xfrm>
                <a:off x="873551" y="3764062"/>
                <a:ext cx="10444898" cy="240065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Whether you smoke cannot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causally</a:t>
                </a:r>
                <a:r>
                  <a:rPr lang="en-GB" sz="2000" b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affect whether you get cancer (</a:t>
                </a:r>
                <a:r>
                  <a:rPr lang="en-GB" sz="2000" i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in this made-up story!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×−150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⇛¬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−100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⇛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AC86F0-7BD7-10A4-4145-7BD5F4908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764062"/>
                <a:ext cx="10444898" cy="2400657"/>
              </a:xfrm>
              <a:prstGeom prst="rect">
                <a:avLst/>
              </a:prstGeom>
              <a:blipFill>
                <a:blip r:embed="rId3"/>
                <a:stretch>
                  <a:fillRect l="-525" t="-1269" r="-175" b="-3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29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CDT Says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842994" y="195826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/>
              <p:nvPr/>
            </p:nvSpPr>
            <p:spPr>
              <a:xfrm>
                <a:off x="876694" y="3764062"/>
                <a:ext cx="10444898" cy="240065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Whether you smoke cannot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causally</a:t>
                </a:r>
                <a:r>
                  <a:rPr lang="en-GB" sz="2000" b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affect whether you get cancer (</a:t>
                </a:r>
                <a:r>
                  <a:rPr lang="en-GB" sz="2000" i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in this made-up story!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=−150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100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5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64062"/>
                <a:ext cx="10444898" cy="2400657"/>
              </a:xfrm>
              <a:prstGeom prst="rect">
                <a:avLst/>
              </a:prstGeom>
              <a:blipFill>
                <a:blip r:embed="rId2"/>
                <a:stretch>
                  <a:fillRect l="-525" t="-1269" r="-175" b="-38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6652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Formal Analogy?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747807"/>
            <a:ext cx="1044489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Newcomb Problem and the Medical Problem appear to be formally analogous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E3F5EF-DBA5-F359-F1A8-94A914278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333168"/>
              </p:ext>
            </p:extLst>
          </p:nvPr>
        </p:nvGraphicFramePr>
        <p:xfrm>
          <a:off x="6096000" y="266107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C65C38-4146-B0EF-AE5E-9F65BD4C4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681352"/>
              </p:ext>
            </p:extLst>
          </p:nvPr>
        </p:nvGraphicFramePr>
        <p:xfrm>
          <a:off x="873551" y="266107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empty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is full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One-box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Two-box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1,001,000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1533C63-B232-E4CB-2FBF-1046382C3955}"/>
              </a:ext>
            </a:extLst>
          </p:cNvPr>
          <p:cNvSpPr txBox="1"/>
          <p:nvPr/>
        </p:nvSpPr>
        <p:spPr>
          <a:xfrm>
            <a:off x="873551" y="4286747"/>
            <a:ext cx="10444898" cy="1836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Two-boxing dominates one-boxing; smoking dominates not smoking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states are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probabilistically dependent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on, but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causally independent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of, the acts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if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gives the right advice in the Medical Problem, mustn’t it also give the right advice in the Newcomb Problem?</a:t>
            </a:r>
          </a:p>
        </p:txBody>
      </p:sp>
    </p:spTree>
    <p:extLst>
      <p:ext uri="{BB962C8B-B14F-4D97-AF65-F5344CB8AC3E}">
        <p14:creationId xmlns:p14="http://schemas.microsoft.com/office/powerpoint/2010/main" val="27515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Tickle Defence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580991"/>
            <a:ext cx="10444898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Some philosophers have argued that there is an important disanalogy between the two cases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Presumably, the gene makes you smoke by making you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smoke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So, if you feel yourself wanting to smoke, that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bad news (since it’s evidence that you have the gene)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if you already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smoke, finding yourself actually smoking isn’t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further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bad news!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So, in the Medical Problem,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ends up recommending smoking!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This is known as 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Tickle Defence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Horwich (1987)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Asymmetries in Time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(MIT Press), ch.11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Ahmed (2014) Evidence, Decision, and Causality (CUP)</a:t>
            </a:r>
          </a:p>
        </p:txBody>
      </p:sp>
    </p:spTree>
    <p:extLst>
      <p:ext uri="{BB962C8B-B14F-4D97-AF65-F5344CB8AC3E}">
        <p14:creationId xmlns:p14="http://schemas.microsoft.com/office/powerpoint/2010/main" val="221934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No News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0" y="2093953"/>
                <a:ext cx="6517849" cy="36830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how we formalise the idea that,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finding out whether you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smoke or not isn’t news: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These equations tell you that, although assuming that you do or don’t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 may affect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that you will get cancer, adding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further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assumptions about whether you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smoke makes no difference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2093953"/>
                <a:ext cx="6517849" cy="3683060"/>
              </a:xfrm>
              <a:prstGeom prst="rect">
                <a:avLst/>
              </a:prstGeom>
              <a:blipFill>
                <a:blip r:embed="rId2"/>
                <a:stretch>
                  <a:fillRect l="-842" t="-331" r="-842" b="-2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ttribution: &lt;a href=&quot;https://www.flaticon.com/free-icons/fake-news&quot; title=&quot;fake news icons&quot;&gt;Fake news icons created by Freepik - Flaticon&lt;/a&gt;">
            <a:extLst>
              <a:ext uri="{FF2B5EF4-FFF2-40B4-BE49-F238E27FC236}">
                <a16:creationId xmlns:a16="http://schemas.microsoft.com/office/drawing/2014/main" id="{80B1A600-CB15-3FCD-0DCA-7F31C5E91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09" y="2093953"/>
            <a:ext cx="3683060" cy="36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Updating Your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Medical Problem, you should first check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and update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you will get cancer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don’t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noted that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smoking or not isn’t news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17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Updating Your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Medical Problem, you should first check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and update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you will get cancer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noted that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smoking or not isn’t news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B6C0BE-A358-4976-FCB5-C225E92E2C4E}"/>
                  </a:ext>
                </a:extLst>
              </p:cNvPr>
              <p:cNvSpPr txBox="1"/>
              <p:nvPr/>
            </p:nvSpPr>
            <p:spPr>
              <a:xfrm>
                <a:off x="873551" y="5030787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B6C0BE-A358-4976-FCB5-C225E92E2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030787"/>
                <a:ext cx="10444898" cy="400110"/>
              </a:xfrm>
              <a:prstGeom prst="rect">
                <a:avLst/>
              </a:prstGeom>
              <a:blipFill>
                <a:blip r:embed="rId3"/>
                <a:stretch>
                  <a:fillRect t="-606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97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Updating Your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Medical Problem, you should first check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and update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you will get cancer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noted that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smoking or not isn’t news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3DB045-7580-0759-C2EC-139F0C3CDC19}"/>
                  </a:ext>
                </a:extLst>
              </p:cNvPr>
              <p:cNvSpPr txBox="1"/>
              <p:nvPr/>
            </p:nvSpPr>
            <p:spPr>
              <a:xfrm>
                <a:off x="873551" y="5030787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3DB045-7580-0759-C2EC-139F0C3CD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030787"/>
                <a:ext cx="10444898" cy="400110"/>
              </a:xfrm>
              <a:prstGeom prst="rect">
                <a:avLst/>
              </a:prstGeom>
              <a:blipFill>
                <a:blip r:embed="rId3"/>
                <a:stretch>
                  <a:fillRect t="-606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95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Updating Your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Medical Problem, you should first check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and update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you will get cancer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noted that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smoking or not isn’t news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99A0D9-4812-A05B-6E7F-FCBEE547AA4F}"/>
                  </a:ext>
                </a:extLst>
              </p:cNvPr>
              <p:cNvSpPr txBox="1"/>
              <p:nvPr/>
            </p:nvSpPr>
            <p:spPr>
              <a:xfrm>
                <a:off x="873551" y="5030787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99A0D9-4812-A05B-6E7F-FCBEE547A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030787"/>
                <a:ext cx="10444898" cy="400110"/>
              </a:xfrm>
              <a:prstGeom prst="rect">
                <a:avLst/>
              </a:prstGeom>
              <a:blipFill>
                <a:blip r:embed="rId3"/>
                <a:stretch>
                  <a:fillRect t="-606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6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7353FAB6-5492-69BD-771C-186064E09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Updating Your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Medical Problem, you should first check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and update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you will get cancer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don’t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noted that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smoking or not isn’t news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EC020-2345-A9DD-5D99-19A9FA970BA6}"/>
                  </a:ext>
                </a:extLst>
              </p:cNvPr>
              <p:cNvSpPr txBox="1"/>
              <p:nvPr/>
            </p:nvSpPr>
            <p:spPr>
              <a:xfrm>
                <a:off x="873551" y="5030787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EC020-2345-A9DD-5D99-19A9FA970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030787"/>
                <a:ext cx="10444898" cy="400110"/>
              </a:xfrm>
              <a:prstGeom prst="rect">
                <a:avLst/>
              </a:prstGeom>
              <a:blipFill>
                <a:blip r:embed="rId3"/>
                <a:stretch>
                  <a:fillRect t="-606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9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Updating Your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Medical Problem, you should first check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and update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you will get cancer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don’t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noted that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smoking or not isn’t news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DB5981-821A-7CF1-2DDF-100356CF050C}"/>
                  </a:ext>
                </a:extLst>
              </p:cNvPr>
              <p:cNvSpPr txBox="1"/>
              <p:nvPr/>
            </p:nvSpPr>
            <p:spPr>
              <a:xfrm>
                <a:off x="873551" y="5464800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DB5981-821A-7CF1-2DDF-100356CF0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464800"/>
                <a:ext cx="10444898" cy="400110"/>
              </a:xfrm>
              <a:prstGeom prst="rect">
                <a:avLst/>
              </a:prstGeom>
              <a:blipFill>
                <a:blip r:embed="rId3"/>
                <a:stretch>
                  <a:fillRect t="-4545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0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Updating Your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Medical Problem, you should first check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and update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you will get cancer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don’t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noted that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smoking or not isn’t news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DBF3E2-59C7-9615-D37F-A25A674D63E0}"/>
                  </a:ext>
                </a:extLst>
              </p:cNvPr>
              <p:cNvSpPr txBox="1"/>
              <p:nvPr/>
            </p:nvSpPr>
            <p:spPr>
              <a:xfrm>
                <a:off x="873551" y="5464800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DBF3E2-59C7-9615-D37F-A25A674D6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464800"/>
                <a:ext cx="10444898" cy="400110"/>
              </a:xfrm>
              <a:prstGeom prst="rect">
                <a:avLst/>
              </a:prstGeom>
              <a:blipFill>
                <a:blip r:embed="rId3"/>
                <a:stretch>
                  <a:fillRect t="-4545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1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Updating Your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Medical Problem, you should first check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and update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you will get cancer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don’t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noted that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smoking or not isn’t news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A5E677-F32B-B010-902B-9A01A02C5F9A}"/>
                  </a:ext>
                </a:extLst>
              </p:cNvPr>
              <p:cNvSpPr txBox="1"/>
              <p:nvPr/>
            </p:nvSpPr>
            <p:spPr>
              <a:xfrm>
                <a:off x="873551" y="5464800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A5E677-F32B-B010-902B-9A01A02C5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464800"/>
                <a:ext cx="10444898" cy="400110"/>
              </a:xfrm>
              <a:prstGeom prst="rect">
                <a:avLst/>
              </a:prstGeom>
              <a:blipFill>
                <a:blip r:embed="rId3"/>
                <a:stretch>
                  <a:fillRect t="-4545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9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Updating Your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Credences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Medical Problem, you should first check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smoke, and update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you will get cancer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don’t want to smoke, then set your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credence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that case: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noted that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actually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smoking or not isn’t news once you know whether you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smoke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059805-7241-6E95-4ABC-99F7B56EC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FF3086-EAA7-05D1-1AD3-9CAB94DAC1C3}"/>
                  </a:ext>
                </a:extLst>
              </p:cNvPr>
              <p:cNvSpPr txBox="1"/>
              <p:nvPr/>
            </p:nvSpPr>
            <p:spPr>
              <a:xfrm>
                <a:off x="873551" y="5464800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FF3086-EAA7-05D1-1AD3-9CAB94DAC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464800"/>
                <a:ext cx="10444898" cy="400110"/>
              </a:xfrm>
              <a:prstGeom prst="rect">
                <a:avLst/>
              </a:prstGeom>
              <a:blipFill>
                <a:blip r:embed="rId3"/>
                <a:stretch>
                  <a:fillRect t="-4545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98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EDT Says 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Now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842994" y="195826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/>
              <p:nvPr/>
            </p:nvSpPr>
            <p:spPr>
              <a:xfrm>
                <a:off x="876694" y="3764062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Given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Tickle Defence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, smoking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probabilistically independent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of getting cancer, and so we can use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DP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|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|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×−150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−100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64062"/>
                <a:ext cx="10444898" cy="2708434"/>
              </a:xfrm>
              <a:prstGeom prst="rect">
                <a:avLst/>
              </a:prstGeom>
              <a:blipFill>
                <a:blip r:embed="rId2"/>
                <a:stretch>
                  <a:fillRect l="-525" t="-1124" r="-409" b="-26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437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EDT Says 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Now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842994" y="195826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/>
              <p:nvPr/>
            </p:nvSpPr>
            <p:spPr>
              <a:xfrm>
                <a:off x="876694" y="3764062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Given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Tickle Defence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, smoking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probabilistically independent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of getting cancer, and so we can use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DP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|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|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×−150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×0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−100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</m:t>
                        </m:r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64062"/>
                <a:ext cx="10444898" cy="2708434"/>
              </a:xfrm>
              <a:prstGeom prst="rect">
                <a:avLst/>
              </a:prstGeom>
              <a:blipFill>
                <a:blip r:embed="rId2"/>
                <a:stretch>
                  <a:fillRect l="-525" t="-1124" r="-409" b="-26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8C61A9-1570-63E6-B143-8B4DBE3B37BB}"/>
                  </a:ext>
                </a:extLst>
              </p:cNvPr>
              <p:cNvSpPr txBox="1"/>
              <p:nvPr/>
            </p:nvSpPr>
            <p:spPr>
              <a:xfrm>
                <a:off x="879835" y="5489275"/>
                <a:ext cx="10444898" cy="96436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=−150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5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8C61A9-1570-63E6-B143-8B4DBE3B3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35" y="5489275"/>
                <a:ext cx="10444898" cy="964367"/>
              </a:xfrm>
              <a:prstGeom prst="rect">
                <a:avLst/>
              </a:prstGeom>
              <a:blipFill>
                <a:blip r:embed="rId3"/>
                <a:stretch>
                  <a:fillRect l="-525" t="-629" b="-88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82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EDT Says 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Now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4E4CE-6B2A-A823-35BA-97706D6783F0}"/>
              </a:ext>
            </a:extLst>
          </p:cNvPr>
          <p:cNvGraphicFramePr>
            <a:graphicFrameLocks noGrp="1"/>
          </p:cNvGraphicFramePr>
          <p:nvPr/>
        </p:nvGraphicFramePr>
        <p:xfrm>
          <a:off x="3842994" y="1958262"/>
          <a:ext cx="45060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04">
                  <a:extLst>
                    <a:ext uri="{9D8B030D-6E8A-4147-A177-3AD203B41FA5}">
                      <a16:colId xmlns:a16="http://schemas.microsoft.com/office/drawing/2014/main" val="3586150620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1091715713"/>
                    </a:ext>
                  </a:extLst>
                </a:gridCol>
                <a:gridCol w="1502004">
                  <a:extLst>
                    <a:ext uri="{9D8B030D-6E8A-4147-A177-3AD203B41FA5}">
                      <a16:colId xmlns:a16="http://schemas.microsoft.com/office/drawing/2014/main" val="210208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3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Don’t 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21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Smoke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893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/>
              <p:nvPr/>
            </p:nvSpPr>
            <p:spPr>
              <a:xfrm>
                <a:off x="876694" y="3764062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Given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Tickle Defence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, smoking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probabilistically independent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of getting cancer, and so we can use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DP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|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|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endParaRPr lang="en-GB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59C0AA-7413-AE5E-467B-74AC940D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64062"/>
                <a:ext cx="10444898" cy="2708434"/>
              </a:xfrm>
              <a:prstGeom prst="rect">
                <a:avLst/>
              </a:prstGeom>
              <a:blipFill>
                <a:blip r:embed="rId2"/>
                <a:stretch>
                  <a:fillRect l="-525" t="-1124" r="-4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23C695-0922-304A-98FB-C94D91CF82FA}"/>
                  </a:ext>
                </a:extLst>
              </p:cNvPr>
              <p:cNvSpPr txBox="1"/>
              <p:nvPr/>
            </p:nvSpPr>
            <p:spPr>
              <a:xfrm>
                <a:off x="879835" y="5489275"/>
                <a:ext cx="10444898" cy="96436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=−150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+0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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100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5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en-GB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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23C695-0922-304A-98FB-C94D91CF8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35" y="5489275"/>
                <a:ext cx="10444898" cy="964367"/>
              </a:xfrm>
              <a:prstGeom prst="rect">
                <a:avLst/>
              </a:prstGeom>
              <a:blipFill>
                <a:blip r:embed="rId3"/>
                <a:stretch>
                  <a:fillRect l="-525" t="-2516" b="-100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8393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Lewis’s Objection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722054"/>
            <a:ext cx="5913748" cy="44268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Tickle Defence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only works if you know whether you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smoke (before you start smoking)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More generally, 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Tickle Defence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only works when you have appropriate kinds of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self-knowledge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some cases, this may mean that 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Tickle Defence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won’t work for ordinary agents (rather than ideally rational ones)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See Lewis (1981) ‘Causal Decision Theory’,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Australasian Journal of Philosophy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59, pp.10-11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50138-D5B4-2B77-5F48-BC21E607A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77" y="1516127"/>
            <a:ext cx="3901402" cy="48387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07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Newcomb’s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955520"/>
            <a:ext cx="5492684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Newcomb’s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Dominance Principle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Evidential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</a:t>
            </a:r>
            <a:r>
              <a:rPr lang="en-GB" sz="25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ain’cha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rich?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medical problem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388917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7">
            <a:hlinkClick r:id="" action="ppaction://media"/>
            <a:extLst>
              <a:ext uri="{FF2B5EF4-FFF2-40B4-BE49-F238E27FC236}">
                <a16:creationId xmlns:a16="http://schemas.microsoft.com/office/drawing/2014/main" id="{0422066E-DEF3-7B08-C072-098B59551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2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EDT versus CDT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773351"/>
            <a:ext cx="10444898" cy="43242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Evidential Decision Theory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will probably make you rich in the Newcomb Problem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cannot invent a Newcomb-style scenario in which E-irrational behaviour is rewarded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û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tells you leave money on the table in the Newcomb Problem!</a:t>
            </a:r>
          </a:p>
          <a:p>
            <a:pPr marL="914400" lvl="1" indent="-457200">
              <a:spcAft>
                <a:spcPts val="2000"/>
              </a:spcAft>
              <a:buFont typeface="Wingdings" panose="05000000000000000000" pitchFamily="2" charset="2"/>
              <a:buChar char="û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might tell you to do the wrong thing in cases like the Medical Problem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Causal Decision Theory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doesn’t tell you to leave any money on the table in the Newcomb Problem!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gives the right advice in the Medical Problem</a:t>
            </a:r>
          </a:p>
          <a:p>
            <a:pPr marL="914400" lvl="1" indent="-457200">
              <a:spcAft>
                <a:spcPts val="2000"/>
              </a:spcAft>
              <a:buFont typeface="Wingdings" panose="05000000000000000000" pitchFamily="2" charset="2"/>
              <a:buChar char="û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probably won’t make you rich</a:t>
            </a:r>
          </a:p>
        </p:txBody>
      </p:sp>
    </p:spTree>
    <p:extLst>
      <p:ext uri="{BB962C8B-B14F-4D97-AF65-F5344CB8AC3E}">
        <p14:creationId xmlns:p14="http://schemas.microsoft.com/office/powerpoint/2010/main" val="31633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build="allAtOnce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  <a:extLst>
              <a:ext uri="{FF2B5EF4-FFF2-40B4-BE49-F238E27FC236}">
                <a16:creationId xmlns:a16="http://schemas.microsoft.com/office/drawing/2014/main" id="{B39CB1E4-C96D-A4CA-9960-306CEE69D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A92FA95C-83A8-76C1-6004-F28F1946B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55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4819D72A-60D9-FC12-D0E3-B1682F23C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05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Not So Fast!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0" y="1875943"/>
            <a:ext cx="5998589" cy="41190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Remember that the Predictor doesn’t need to be very accurate for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recommend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one-boxing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More importantly, David Lewis has argued that the Newcomb Problem is structurally identical to 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Prisoners’ Dilemma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which is one of the fundamental problems of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game theory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Lewis (1979) ‘Prisoners’ Dilemma is a Newcomb Problem’,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Philosophy &amp; Public Affairs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8, pp.235-40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will discuss that in the seminar!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76554-7D14-9309-67FE-42AFAEFAE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77" y="1516127"/>
            <a:ext cx="3901402" cy="48387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506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For the Next Seminar and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709502"/>
            <a:ext cx="10444898" cy="24519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Seminar Reading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Lewis (1979) ‘Prisoners’ Dilemma is a Newcomb Problem’,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Philosophy &amp; Public Affairs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8, pp.235-40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Hurley (1991) ‘Newcomb’s Problem, Prisoners’ Dilemma, and Collective Action’,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Synthese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86, pp.173-96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next lecture will be a 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bonus lecture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on infinity!</a:t>
            </a:r>
          </a:p>
        </p:txBody>
      </p:sp>
    </p:spTree>
    <p:extLst>
      <p:ext uri="{BB962C8B-B14F-4D97-AF65-F5344CB8AC3E}">
        <p14:creationId xmlns:p14="http://schemas.microsoft.com/office/powerpoint/2010/main" val="559949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6897</Words>
  <Application>Microsoft Office PowerPoint</Application>
  <PresentationFormat>Widescreen</PresentationFormat>
  <Paragraphs>896</Paragraphs>
  <Slides>95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2" baseType="lpstr">
      <vt:lpstr>Arial</vt:lpstr>
      <vt:lpstr>Calibri</vt:lpstr>
      <vt:lpstr>Calibri Light</vt:lpstr>
      <vt:lpstr>Cambria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Trueman</dc:creator>
  <cp:lastModifiedBy>Rob Trueman</cp:lastModifiedBy>
  <cp:revision>4</cp:revision>
  <dcterms:created xsi:type="dcterms:W3CDTF">2023-10-09T11:47:45Z</dcterms:created>
  <dcterms:modified xsi:type="dcterms:W3CDTF">2023-11-08T09:58:13Z</dcterms:modified>
</cp:coreProperties>
</file>