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4" r:id="rId2"/>
    <p:sldId id="368" r:id="rId3"/>
    <p:sldId id="370" r:id="rId4"/>
    <p:sldId id="371" r:id="rId5"/>
    <p:sldId id="372" r:id="rId6"/>
    <p:sldId id="323" r:id="rId7"/>
    <p:sldId id="369" r:id="rId8"/>
    <p:sldId id="499" r:id="rId9"/>
    <p:sldId id="373" r:id="rId10"/>
    <p:sldId id="374" r:id="rId11"/>
    <p:sldId id="375" r:id="rId12"/>
    <p:sldId id="376" r:id="rId13"/>
    <p:sldId id="377" r:id="rId14"/>
    <p:sldId id="378" r:id="rId15"/>
    <p:sldId id="379" r:id="rId16"/>
    <p:sldId id="464" r:id="rId17"/>
    <p:sldId id="461" r:id="rId18"/>
    <p:sldId id="465" r:id="rId19"/>
    <p:sldId id="381" r:id="rId20"/>
    <p:sldId id="500" r:id="rId21"/>
    <p:sldId id="466" r:id="rId22"/>
    <p:sldId id="463" r:id="rId23"/>
    <p:sldId id="467" r:id="rId24"/>
    <p:sldId id="468" r:id="rId25"/>
    <p:sldId id="476" r:id="rId26"/>
    <p:sldId id="477" r:id="rId27"/>
    <p:sldId id="478" r:id="rId28"/>
    <p:sldId id="471" r:id="rId29"/>
    <p:sldId id="501" r:id="rId30"/>
    <p:sldId id="469" r:id="rId31"/>
    <p:sldId id="472" r:id="rId32"/>
    <p:sldId id="470" r:id="rId33"/>
    <p:sldId id="473" r:id="rId34"/>
    <p:sldId id="474" r:id="rId35"/>
    <p:sldId id="475" r:id="rId36"/>
    <p:sldId id="502" r:id="rId37"/>
    <p:sldId id="479" r:id="rId38"/>
    <p:sldId id="480" r:id="rId39"/>
    <p:sldId id="481" r:id="rId40"/>
    <p:sldId id="482" r:id="rId41"/>
    <p:sldId id="483" r:id="rId42"/>
    <p:sldId id="484" r:id="rId43"/>
    <p:sldId id="485" r:id="rId44"/>
    <p:sldId id="486" r:id="rId45"/>
    <p:sldId id="503" r:id="rId46"/>
    <p:sldId id="487" r:id="rId47"/>
    <p:sldId id="488" r:id="rId48"/>
    <p:sldId id="489" r:id="rId49"/>
    <p:sldId id="490" r:id="rId50"/>
    <p:sldId id="491" r:id="rId51"/>
    <p:sldId id="492" r:id="rId52"/>
    <p:sldId id="493" r:id="rId53"/>
    <p:sldId id="494" r:id="rId54"/>
    <p:sldId id="495" r:id="rId55"/>
    <p:sldId id="496" r:id="rId56"/>
    <p:sldId id="497" r:id="rId57"/>
    <p:sldId id="498" r:id="rId58"/>
    <p:sldId id="361"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4ED5C247-D8F2-47A6-A1BD-CEF21C841C30}">
          <p14:sldIdLst>
            <p14:sldId id="314"/>
          </p14:sldIdLst>
        </p14:section>
        <p14:section name="Introducing dialetheism" id="{59A65C23-4A11-4F4B-BA34-93121908DE49}">
          <p14:sldIdLst>
            <p14:sldId id="368"/>
            <p14:sldId id="370"/>
            <p14:sldId id="371"/>
            <p14:sldId id="372"/>
            <p14:sldId id="323"/>
            <p14:sldId id="369"/>
          </p14:sldIdLst>
        </p14:section>
        <p14:section name="The Logic of Paradox" id="{CCF28312-2C05-4C78-9AAC-61ECEEDEECE8}">
          <p14:sldIdLst>
            <p14:sldId id="499"/>
            <p14:sldId id="373"/>
            <p14:sldId id="374"/>
            <p14:sldId id="375"/>
            <p14:sldId id="376"/>
            <p14:sldId id="377"/>
            <p14:sldId id="378"/>
            <p14:sldId id="379"/>
            <p14:sldId id="464"/>
            <p14:sldId id="461"/>
            <p14:sldId id="465"/>
            <p14:sldId id="381"/>
          </p14:sldIdLst>
        </p14:section>
        <p14:section name="Features of LP" id="{24C620A4-40AA-4D42-AA22-6CB292372283}">
          <p14:sldIdLst>
            <p14:sldId id="500"/>
            <p14:sldId id="466"/>
            <p14:sldId id="463"/>
            <p14:sldId id="467"/>
            <p14:sldId id="468"/>
            <p14:sldId id="476"/>
            <p14:sldId id="477"/>
            <p14:sldId id="478"/>
            <p14:sldId id="471"/>
          </p14:sldIdLst>
        </p14:section>
        <p14:section name="The Liar Paradox" id="{48B0B4A9-2CC3-4020-BFE5-B0B987E648E3}">
          <p14:sldIdLst>
            <p14:sldId id="501"/>
            <p14:sldId id="469"/>
            <p14:sldId id="472"/>
            <p14:sldId id="470"/>
            <p14:sldId id="473"/>
            <p14:sldId id="474"/>
            <p14:sldId id="475"/>
          </p14:sldIdLst>
        </p14:section>
        <p14:section name="Assertion and denial" id="{A01953B1-83F7-47CA-A5D5-8987276C1B6E}">
          <p14:sldIdLst>
            <p14:sldId id="502"/>
            <p14:sldId id="479"/>
            <p14:sldId id="480"/>
            <p14:sldId id="481"/>
            <p14:sldId id="482"/>
            <p14:sldId id="483"/>
            <p14:sldId id="484"/>
            <p14:sldId id="485"/>
            <p14:sldId id="486"/>
          </p14:sldIdLst>
        </p14:section>
        <p14:section name="Rational disagreement" id="{B89B77C9-0D4A-46E1-9F1D-24067A2F4A73}">
          <p14:sldIdLst>
            <p14:sldId id="503"/>
            <p14:sldId id="487"/>
            <p14:sldId id="488"/>
            <p14:sldId id="489"/>
            <p14:sldId id="490"/>
            <p14:sldId id="491"/>
            <p14:sldId id="492"/>
            <p14:sldId id="493"/>
            <p14:sldId id="494"/>
            <p14:sldId id="495"/>
            <p14:sldId id="496"/>
            <p14:sldId id="497"/>
            <p14:sldId id="498"/>
            <p14:sldId id="36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C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1AEB5B-892D-457C-92C1-7137EFB1871C}" v="13188" dt="2023-12-06T10:40:06.5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6" d="100"/>
          <a:sy n="106" d="100"/>
        </p:scale>
        <p:origin x="708"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 Trueman" userId="064f5b51-51fb-4d25-9899-1009055f4a23" providerId="ADAL" clId="{2D1AEB5B-892D-457C-92C1-7137EFB1871C}"/>
    <pc:docChg chg="undo redo custSel addSld delSld modSld sldOrd addSection delSection modSection">
      <pc:chgData name="Rob Trueman" userId="064f5b51-51fb-4d25-9899-1009055f4a23" providerId="ADAL" clId="{2D1AEB5B-892D-457C-92C1-7137EFB1871C}" dt="2023-12-06T10:40:06.528" v="29853" actId="207"/>
      <pc:docMkLst>
        <pc:docMk/>
      </pc:docMkLst>
      <pc:sldChg chg="modSp mod">
        <pc:chgData name="Rob Trueman" userId="064f5b51-51fb-4d25-9899-1009055f4a23" providerId="ADAL" clId="{2D1AEB5B-892D-457C-92C1-7137EFB1871C}" dt="2023-12-05T16:09:35.811" v="29838" actId="20577"/>
        <pc:sldMkLst>
          <pc:docMk/>
          <pc:sldMk cId="1113846191" sldId="314"/>
        </pc:sldMkLst>
        <pc:spChg chg="mod">
          <ac:chgData name="Rob Trueman" userId="064f5b51-51fb-4d25-9899-1009055f4a23" providerId="ADAL" clId="{2D1AEB5B-892D-457C-92C1-7137EFB1871C}" dt="2023-12-05T16:09:35.811" v="29838" actId="20577"/>
          <ac:spMkLst>
            <pc:docMk/>
            <pc:sldMk cId="1113846191" sldId="314"/>
            <ac:spMk id="19" creationId="{DA6619EB-2677-3772-A3CA-0283B71D7801}"/>
          </ac:spMkLst>
        </pc:spChg>
      </pc:sldChg>
      <pc:sldChg chg="addSp modSp add mod modAnim">
        <pc:chgData name="Rob Trueman" userId="064f5b51-51fb-4d25-9899-1009055f4a23" providerId="ADAL" clId="{2D1AEB5B-892D-457C-92C1-7137EFB1871C}" dt="2023-12-03T14:59:47.516" v="7302" actId="113"/>
        <pc:sldMkLst>
          <pc:docMk/>
          <pc:sldMk cId="328661380" sldId="323"/>
        </pc:sldMkLst>
        <pc:spChg chg="mod">
          <ac:chgData name="Rob Trueman" userId="064f5b51-51fb-4d25-9899-1009055f4a23" providerId="ADAL" clId="{2D1AEB5B-892D-457C-92C1-7137EFB1871C}" dt="2023-12-03T14:59:47.516" v="7302" actId="113"/>
          <ac:spMkLst>
            <pc:docMk/>
            <pc:sldMk cId="328661380" sldId="323"/>
            <ac:spMk id="2" creationId="{5DC10DD6-DBBA-57CE-B190-2532693AD757}"/>
          </ac:spMkLst>
        </pc:spChg>
        <pc:spChg chg="mod">
          <ac:chgData name="Rob Trueman" userId="064f5b51-51fb-4d25-9899-1009055f4a23" providerId="ADAL" clId="{2D1AEB5B-892D-457C-92C1-7137EFB1871C}" dt="2023-12-01T12:15:32.039" v="40" actId="20577"/>
          <ac:spMkLst>
            <pc:docMk/>
            <pc:sldMk cId="328661380" sldId="323"/>
            <ac:spMk id="19" creationId="{DA6619EB-2677-3772-A3CA-0283B71D7801}"/>
          </ac:spMkLst>
        </pc:spChg>
        <pc:picChg chg="add mod">
          <ac:chgData name="Rob Trueman" userId="064f5b51-51fb-4d25-9899-1009055f4a23" providerId="ADAL" clId="{2D1AEB5B-892D-457C-92C1-7137EFB1871C}" dt="2023-12-03T13:01:21.950" v="919" actId="1076"/>
          <ac:picMkLst>
            <pc:docMk/>
            <pc:sldMk cId="328661380" sldId="323"/>
            <ac:picMk id="4" creationId="{41474F8B-C052-0E4C-D66F-5E2EB3D07D07}"/>
          </ac:picMkLst>
        </pc:picChg>
      </pc:sldChg>
      <pc:sldChg chg="modSp add mod modAnim">
        <pc:chgData name="Rob Trueman" userId="064f5b51-51fb-4d25-9899-1009055f4a23" providerId="ADAL" clId="{2D1AEB5B-892D-457C-92C1-7137EFB1871C}" dt="2023-12-04T17:15:36.574" v="29157"/>
        <pc:sldMkLst>
          <pc:docMk/>
          <pc:sldMk cId="559949566" sldId="361"/>
        </pc:sldMkLst>
        <pc:spChg chg="mod">
          <ac:chgData name="Rob Trueman" userId="064f5b51-51fb-4d25-9899-1009055f4a23" providerId="ADAL" clId="{2D1AEB5B-892D-457C-92C1-7137EFB1871C}" dt="2023-12-04T17:15:29.597" v="29155" actId="20577"/>
          <ac:spMkLst>
            <pc:docMk/>
            <pc:sldMk cId="559949566" sldId="361"/>
            <ac:spMk id="2" creationId="{5DC10DD6-DBBA-57CE-B190-2532693AD757}"/>
          </ac:spMkLst>
        </pc:spChg>
      </pc:sldChg>
      <pc:sldChg chg="modSp mod modAnim">
        <pc:chgData name="Rob Trueman" userId="064f5b51-51fb-4d25-9899-1009055f4a23" providerId="ADAL" clId="{2D1AEB5B-892D-457C-92C1-7137EFB1871C}" dt="2023-12-04T17:17:15.014" v="29284"/>
        <pc:sldMkLst>
          <pc:docMk/>
          <pc:sldMk cId="3840017825" sldId="368"/>
        </pc:sldMkLst>
        <pc:spChg chg="mod">
          <ac:chgData name="Rob Trueman" userId="064f5b51-51fb-4d25-9899-1009055f4a23" providerId="ADAL" clId="{2D1AEB5B-892D-457C-92C1-7137EFB1871C}" dt="2023-12-04T17:17:08.278" v="29283" actId="207"/>
          <ac:spMkLst>
            <pc:docMk/>
            <pc:sldMk cId="3840017825" sldId="368"/>
            <ac:spMk id="2" creationId="{5DC10DD6-DBBA-57CE-B190-2532693AD757}"/>
          </ac:spMkLst>
        </pc:spChg>
        <pc:spChg chg="mod">
          <ac:chgData name="Rob Trueman" userId="064f5b51-51fb-4d25-9899-1009055f4a23" providerId="ADAL" clId="{2D1AEB5B-892D-457C-92C1-7137EFB1871C}" dt="2023-12-01T11:37:20.720" v="10" actId="20577"/>
          <ac:spMkLst>
            <pc:docMk/>
            <pc:sldMk cId="3840017825" sldId="368"/>
            <ac:spMk id="19" creationId="{DA6619EB-2677-3772-A3CA-0283B71D7801}"/>
          </ac:spMkLst>
        </pc:spChg>
      </pc:sldChg>
      <pc:sldChg chg="addSp modSp add mod">
        <pc:chgData name="Rob Trueman" userId="064f5b51-51fb-4d25-9899-1009055f4a23" providerId="ADAL" clId="{2D1AEB5B-892D-457C-92C1-7137EFB1871C}" dt="2023-12-03T13:11:36.447" v="1742" actId="1582"/>
        <pc:sldMkLst>
          <pc:docMk/>
          <pc:sldMk cId="4004880099" sldId="369"/>
        </pc:sldMkLst>
        <pc:spChg chg="mod">
          <ac:chgData name="Rob Trueman" userId="064f5b51-51fb-4d25-9899-1009055f4a23" providerId="ADAL" clId="{2D1AEB5B-892D-457C-92C1-7137EFB1871C}" dt="2023-12-03T13:11:21.997" v="1738" actId="14100"/>
          <ac:spMkLst>
            <pc:docMk/>
            <pc:sldMk cId="4004880099" sldId="369"/>
            <ac:spMk id="3" creationId="{32E325E7-0A43-C329-31F2-DBA04E91F0B2}"/>
          </ac:spMkLst>
        </pc:spChg>
        <pc:spChg chg="mod">
          <ac:chgData name="Rob Trueman" userId="064f5b51-51fb-4d25-9899-1009055f4a23" providerId="ADAL" clId="{2D1AEB5B-892D-457C-92C1-7137EFB1871C}" dt="2023-12-03T13:02:44.549" v="941" actId="5793"/>
          <ac:spMkLst>
            <pc:docMk/>
            <pc:sldMk cId="4004880099" sldId="369"/>
            <ac:spMk id="19" creationId="{DA6619EB-2677-3772-A3CA-0283B71D7801}"/>
          </ac:spMkLst>
        </pc:spChg>
        <pc:picChg chg="add mod">
          <ac:chgData name="Rob Trueman" userId="064f5b51-51fb-4d25-9899-1009055f4a23" providerId="ADAL" clId="{2D1AEB5B-892D-457C-92C1-7137EFB1871C}" dt="2023-12-03T13:11:36.447" v="1742" actId="1582"/>
          <ac:picMkLst>
            <pc:docMk/>
            <pc:sldMk cId="4004880099" sldId="369"/>
            <ac:picMk id="4" creationId="{AC1FF66F-680E-D10E-DD39-8A62D035F369}"/>
          </ac:picMkLst>
        </pc:picChg>
      </pc:sldChg>
      <pc:sldChg chg="addSp modSp add mod modAnim">
        <pc:chgData name="Rob Trueman" userId="064f5b51-51fb-4d25-9899-1009055f4a23" providerId="ADAL" clId="{2D1AEB5B-892D-457C-92C1-7137EFB1871C}" dt="2023-12-01T12:14:06.426" v="16" actId="167"/>
        <pc:sldMkLst>
          <pc:docMk/>
          <pc:sldMk cId="3868309278" sldId="370"/>
        </pc:sldMkLst>
        <pc:picChg chg="add mod ord">
          <ac:chgData name="Rob Trueman" userId="064f5b51-51fb-4d25-9899-1009055f4a23" providerId="ADAL" clId="{2D1AEB5B-892D-457C-92C1-7137EFB1871C}" dt="2023-12-01T12:14:06.426" v="16" actId="167"/>
          <ac:picMkLst>
            <pc:docMk/>
            <pc:sldMk cId="3868309278" sldId="370"/>
            <ac:picMk id="2" creationId="{897359E2-E549-E7C6-F7BE-F36C8CDA22DD}"/>
          </ac:picMkLst>
        </pc:picChg>
      </pc:sldChg>
      <pc:sldChg chg="addSp modSp add mod modAnim">
        <pc:chgData name="Rob Trueman" userId="064f5b51-51fb-4d25-9899-1009055f4a23" providerId="ADAL" clId="{2D1AEB5B-892D-457C-92C1-7137EFB1871C}" dt="2023-12-01T12:14:12.665" v="19" actId="167"/>
        <pc:sldMkLst>
          <pc:docMk/>
          <pc:sldMk cId="3715282291" sldId="371"/>
        </pc:sldMkLst>
        <pc:picChg chg="add mod ord">
          <ac:chgData name="Rob Trueman" userId="064f5b51-51fb-4d25-9899-1009055f4a23" providerId="ADAL" clId="{2D1AEB5B-892D-457C-92C1-7137EFB1871C}" dt="2023-12-01T12:14:12.665" v="19" actId="167"/>
          <ac:picMkLst>
            <pc:docMk/>
            <pc:sldMk cId="3715282291" sldId="371"/>
            <ac:picMk id="2" creationId="{D1F86EC7-B85E-D08C-40DB-8953CD3580D3}"/>
          </ac:picMkLst>
        </pc:picChg>
      </pc:sldChg>
      <pc:sldChg chg="addSp modSp add mod modAnim">
        <pc:chgData name="Rob Trueman" userId="064f5b51-51fb-4d25-9899-1009055f4a23" providerId="ADAL" clId="{2D1AEB5B-892D-457C-92C1-7137EFB1871C}" dt="2023-12-01T12:14:21.098" v="22" actId="167"/>
        <pc:sldMkLst>
          <pc:docMk/>
          <pc:sldMk cId="2516057779" sldId="372"/>
        </pc:sldMkLst>
        <pc:picChg chg="add mod ord">
          <ac:chgData name="Rob Trueman" userId="064f5b51-51fb-4d25-9899-1009055f4a23" providerId="ADAL" clId="{2D1AEB5B-892D-457C-92C1-7137EFB1871C}" dt="2023-12-01T12:14:21.098" v="22" actId="167"/>
          <ac:picMkLst>
            <pc:docMk/>
            <pc:sldMk cId="2516057779" sldId="372"/>
            <ac:picMk id="2" creationId="{215F6449-0DCE-B138-F3F0-DFD2E8E50F02}"/>
          </ac:picMkLst>
        </pc:picChg>
      </pc:sldChg>
      <pc:sldChg chg="addSp modSp add mod modAnim">
        <pc:chgData name="Rob Trueman" userId="064f5b51-51fb-4d25-9899-1009055f4a23" providerId="ADAL" clId="{2D1AEB5B-892D-457C-92C1-7137EFB1871C}" dt="2023-12-04T09:17:35.543" v="10637" actId="20577"/>
        <pc:sldMkLst>
          <pc:docMk/>
          <pc:sldMk cId="876673388" sldId="373"/>
        </pc:sldMkLst>
        <pc:spChg chg="mod">
          <ac:chgData name="Rob Trueman" userId="064f5b51-51fb-4d25-9899-1009055f4a23" providerId="ADAL" clId="{2D1AEB5B-892D-457C-92C1-7137EFB1871C}" dt="2023-12-04T09:17:35.543" v="10637" actId="20577"/>
          <ac:spMkLst>
            <pc:docMk/>
            <pc:sldMk cId="876673388" sldId="373"/>
            <ac:spMk id="2" creationId="{5DC10DD6-DBBA-57CE-B190-2532693AD757}"/>
          </ac:spMkLst>
        </pc:spChg>
        <pc:spChg chg="mod">
          <ac:chgData name="Rob Trueman" userId="064f5b51-51fb-4d25-9899-1009055f4a23" providerId="ADAL" clId="{2D1AEB5B-892D-457C-92C1-7137EFB1871C}" dt="2023-12-03T13:13:41.365" v="1754" actId="20577"/>
          <ac:spMkLst>
            <pc:docMk/>
            <pc:sldMk cId="876673388" sldId="373"/>
            <ac:spMk id="19" creationId="{DA6619EB-2677-3772-A3CA-0283B71D7801}"/>
          </ac:spMkLst>
        </pc:spChg>
        <pc:picChg chg="add mod">
          <ac:chgData name="Rob Trueman" userId="064f5b51-51fb-4d25-9899-1009055f4a23" providerId="ADAL" clId="{2D1AEB5B-892D-457C-92C1-7137EFB1871C}" dt="2023-12-03T16:15:08.002" v="9369" actId="1038"/>
          <ac:picMkLst>
            <pc:docMk/>
            <pc:sldMk cId="876673388" sldId="373"/>
            <ac:picMk id="4" creationId="{7769056F-CDCE-0BCF-41BE-7F0F49B65F0E}"/>
          </ac:picMkLst>
        </pc:picChg>
      </pc:sldChg>
      <pc:sldChg chg="modSp add modAnim">
        <pc:chgData name="Rob Trueman" userId="064f5b51-51fb-4d25-9899-1009055f4a23" providerId="ADAL" clId="{2D1AEB5B-892D-457C-92C1-7137EFB1871C}" dt="2023-12-03T13:29:50.304" v="3671" actId="207"/>
        <pc:sldMkLst>
          <pc:docMk/>
          <pc:sldMk cId="3101154425" sldId="374"/>
        </pc:sldMkLst>
        <pc:spChg chg="mod">
          <ac:chgData name="Rob Trueman" userId="064f5b51-51fb-4d25-9899-1009055f4a23" providerId="ADAL" clId="{2D1AEB5B-892D-457C-92C1-7137EFB1871C}" dt="2023-12-03T13:29:50.304" v="3671" actId="207"/>
          <ac:spMkLst>
            <pc:docMk/>
            <pc:sldMk cId="3101154425" sldId="374"/>
            <ac:spMk id="2" creationId="{5DC10DD6-DBBA-57CE-B190-2532693AD757}"/>
          </ac:spMkLst>
        </pc:spChg>
        <pc:spChg chg="mod">
          <ac:chgData name="Rob Trueman" userId="064f5b51-51fb-4d25-9899-1009055f4a23" providerId="ADAL" clId="{2D1AEB5B-892D-457C-92C1-7137EFB1871C}" dt="2023-12-03T13:24:12.561" v="2609" actId="20577"/>
          <ac:spMkLst>
            <pc:docMk/>
            <pc:sldMk cId="3101154425" sldId="374"/>
            <ac:spMk id="19" creationId="{DA6619EB-2677-3772-A3CA-0283B71D7801}"/>
          </ac:spMkLst>
        </pc:spChg>
      </pc:sldChg>
      <pc:sldChg chg="modSp add mod modAnim">
        <pc:chgData name="Rob Trueman" userId="064f5b51-51fb-4d25-9899-1009055f4a23" providerId="ADAL" clId="{2D1AEB5B-892D-457C-92C1-7137EFB1871C}" dt="2023-12-05T16:06:13.766" v="29694" actId="20577"/>
        <pc:sldMkLst>
          <pc:docMk/>
          <pc:sldMk cId="3649078818" sldId="375"/>
        </pc:sldMkLst>
        <pc:spChg chg="mod">
          <ac:chgData name="Rob Trueman" userId="064f5b51-51fb-4d25-9899-1009055f4a23" providerId="ADAL" clId="{2D1AEB5B-892D-457C-92C1-7137EFB1871C}" dt="2023-12-05T16:06:13.766" v="29694" actId="20577"/>
          <ac:spMkLst>
            <pc:docMk/>
            <pc:sldMk cId="3649078818" sldId="375"/>
            <ac:spMk id="2" creationId="{5DC10DD6-DBBA-57CE-B190-2532693AD757}"/>
          </ac:spMkLst>
        </pc:spChg>
        <pc:spChg chg="mod">
          <ac:chgData name="Rob Trueman" userId="064f5b51-51fb-4d25-9899-1009055f4a23" providerId="ADAL" clId="{2D1AEB5B-892D-457C-92C1-7137EFB1871C}" dt="2023-12-03T13:30:32.202" v="3694" actId="20577"/>
          <ac:spMkLst>
            <pc:docMk/>
            <pc:sldMk cId="3649078818" sldId="375"/>
            <ac:spMk id="19" creationId="{DA6619EB-2677-3772-A3CA-0283B71D7801}"/>
          </ac:spMkLst>
        </pc:spChg>
      </pc:sldChg>
      <pc:sldChg chg="modSp add mod modAnim">
        <pc:chgData name="Rob Trueman" userId="064f5b51-51fb-4d25-9899-1009055f4a23" providerId="ADAL" clId="{2D1AEB5B-892D-457C-92C1-7137EFB1871C}" dt="2023-12-03T13:49:41.031" v="6086"/>
        <pc:sldMkLst>
          <pc:docMk/>
          <pc:sldMk cId="3440205165" sldId="376"/>
        </pc:sldMkLst>
        <pc:spChg chg="mod">
          <ac:chgData name="Rob Trueman" userId="064f5b51-51fb-4d25-9899-1009055f4a23" providerId="ADAL" clId="{2D1AEB5B-892D-457C-92C1-7137EFB1871C}" dt="2023-12-03T13:49:09.523" v="6084" actId="12"/>
          <ac:spMkLst>
            <pc:docMk/>
            <pc:sldMk cId="3440205165" sldId="376"/>
            <ac:spMk id="2" creationId="{5DC10DD6-DBBA-57CE-B190-2532693AD757}"/>
          </ac:spMkLst>
        </pc:spChg>
        <pc:spChg chg="mod">
          <ac:chgData name="Rob Trueman" userId="064f5b51-51fb-4d25-9899-1009055f4a23" providerId="ADAL" clId="{2D1AEB5B-892D-457C-92C1-7137EFB1871C}" dt="2023-12-03T13:40:27.669" v="4888" actId="20577"/>
          <ac:spMkLst>
            <pc:docMk/>
            <pc:sldMk cId="3440205165" sldId="376"/>
            <ac:spMk id="19" creationId="{DA6619EB-2677-3772-A3CA-0283B71D7801}"/>
          </ac:spMkLst>
        </pc:spChg>
      </pc:sldChg>
      <pc:sldChg chg="addSp delSp modSp add mod">
        <pc:chgData name="Rob Trueman" userId="064f5b51-51fb-4d25-9899-1009055f4a23" providerId="ADAL" clId="{2D1AEB5B-892D-457C-92C1-7137EFB1871C}" dt="2023-12-04T09:50:49.400" v="10645" actId="1076"/>
        <pc:sldMkLst>
          <pc:docMk/>
          <pc:sldMk cId="1899828522" sldId="377"/>
        </pc:sldMkLst>
        <pc:spChg chg="add del mod">
          <ac:chgData name="Rob Trueman" userId="064f5b51-51fb-4d25-9899-1009055f4a23" providerId="ADAL" clId="{2D1AEB5B-892D-457C-92C1-7137EFB1871C}" dt="2023-12-04T09:50:45.414" v="10644" actId="1076"/>
          <ac:spMkLst>
            <pc:docMk/>
            <pc:sldMk cId="1899828522" sldId="377"/>
            <ac:spMk id="2" creationId="{5DC10DD6-DBBA-57CE-B190-2532693AD757}"/>
          </ac:spMkLst>
        </pc:spChg>
        <pc:spChg chg="mod">
          <ac:chgData name="Rob Trueman" userId="064f5b51-51fb-4d25-9899-1009055f4a23" providerId="ADAL" clId="{2D1AEB5B-892D-457C-92C1-7137EFB1871C}" dt="2023-12-03T13:50:59.504" v="6106" actId="20577"/>
          <ac:spMkLst>
            <pc:docMk/>
            <pc:sldMk cId="1899828522" sldId="377"/>
            <ac:spMk id="19" creationId="{DA6619EB-2677-3772-A3CA-0283B71D7801}"/>
          </ac:spMkLst>
        </pc:spChg>
        <pc:grpChg chg="add del mod">
          <ac:chgData name="Rob Trueman" userId="064f5b51-51fb-4d25-9899-1009055f4a23" providerId="ADAL" clId="{2D1AEB5B-892D-457C-92C1-7137EFB1871C}" dt="2023-12-03T14:50:42.084" v="6865" actId="165"/>
          <ac:grpSpMkLst>
            <pc:docMk/>
            <pc:sldMk cId="1899828522" sldId="377"/>
            <ac:grpSpMk id="7" creationId="{AA976420-3D52-C323-007D-51A54FA496AB}"/>
          </ac:grpSpMkLst>
        </pc:grpChg>
        <pc:grpChg chg="add mod">
          <ac:chgData name="Rob Trueman" userId="064f5b51-51fb-4d25-9899-1009055f4a23" providerId="ADAL" clId="{2D1AEB5B-892D-457C-92C1-7137EFB1871C}" dt="2023-12-03T14:50:57.662" v="6868" actId="164"/>
          <ac:grpSpMkLst>
            <pc:docMk/>
            <pc:sldMk cId="1899828522" sldId="377"/>
            <ac:grpSpMk id="8" creationId="{1892E753-F6BB-CF42-BCF4-F332D10B76D1}"/>
          </ac:grpSpMkLst>
        </pc:grpChg>
        <pc:grpChg chg="add mod">
          <ac:chgData name="Rob Trueman" userId="064f5b51-51fb-4d25-9899-1009055f4a23" providerId="ADAL" clId="{2D1AEB5B-892D-457C-92C1-7137EFB1871C}" dt="2023-12-04T09:50:49.400" v="10645" actId="1076"/>
          <ac:grpSpMkLst>
            <pc:docMk/>
            <pc:sldMk cId="1899828522" sldId="377"/>
            <ac:grpSpMk id="9" creationId="{A116A1DB-A01D-1D2A-0FDB-4BF5350B3863}"/>
          </ac:grpSpMkLst>
        </pc:grpChg>
        <pc:picChg chg="add mod topLvl">
          <ac:chgData name="Rob Trueman" userId="064f5b51-51fb-4d25-9899-1009055f4a23" providerId="ADAL" clId="{2D1AEB5B-892D-457C-92C1-7137EFB1871C}" dt="2023-12-03T14:51:10.116" v="6872" actId="164"/>
          <ac:picMkLst>
            <pc:docMk/>
            <pc:sldMk cId="1899828522" sldId="377"/>
            <ac:picMk id="4" creationId="{8924D063-7E5C-A5C9-B99D-42DEC93BF8FD}"/>
          </ac:picMkLst>
        </pc:picChg>
        <pc:picChg chg="add mod topLvl">
          <ac:chgData name="Rob Trueman" userId="064f5b51-51fb-4d25-9899-1009055f4a23" providerId="ADAL" clId="{2D1AEB5B-892D-457C-92C1-7137EFB1871C}" dt="2023-12-03T14:51:10.116" v="6872" actId="164"/>
          <ac:picMkLst>
            <pc:docMk/>
            <pc:sldMk cId="1899828522" sldId="377"/>
            <ac:picMk id="5" creationId="{C6ECA5AD-2C5F-3352-524B-81179048BDDB}"/>
          </ac:picMkLst>
        </pc:picChg>
      </pc:sldChg>
      <pc:sldChg chg="modSp add mod modAnim">
        <pc:chgData name="Rob Trueman" userId="064f5b51-51fb-4d25-9899-1009055f4a23" providerId="ADAL" clId="{2D1AEB5B-892D-457C-92C1-7137EFB1871C}" dt="2023-12-05T11:09:00.654" v="29395" actId="207"/>
        <pc:sldMkLst>
          <pc:docMk/>
          <pc:sldMk cId="2789347334" sldId="378"/>
        </pc:sldMkLst>
        <pc:spChg chg="mod">
          <ac:chgData name="Rob Trueman" userId="064f5b51-51fb-4d25-9899-1009055f4a23" providerId="ADAL" clId="{2D1AEB5B-892D-457C-92C1-7137EFB1871C}" dt="2023-12-05T11:09:00.654" v="29395" actId="207"/>
          <ac:spMkLst>
            <pc:docMk/>
            <pc:sldMk cId="2789347334" sldId="378"/>
            <ac:spMk id="2" creationId="{5DC10DD6-DBBA-57CE-B190-2532693AD757}"/>
          </ac:spMkLst>
        </pc:spChg>
        <pc:spChg chg="mod">
          <ac:chgData name="Rob Trueman" userId="064f5b51-51fb-4d25-9899-1009055f4a23" providerId="ADAL" clId="{2D1AEB5B-892D-457C-92C1-7137EFB1871C}" dt="2023-12-03T14:52:08.211" v="6928" actId="20577"/>
          <ac:spMkLst>
            <pc:docMk/>
            <pc:sldMk cId="2789347334" sldId="378"/>
            <ac:spMk id="19" creationId="{DA6619EB-2677-3772-A3CA-0283B71D7801}"/>
          </ac:spMkLst>
        </pc:spChg>
      </pc:sldChg>
      <pc:sldChg chg="addSp modSp add mod modAnim">
        <pc:chgData name="Rob Trueman" userId="064f5b51-51fb-4d25-9899-1009055f4a23" providerId="ADAL" clId="{2D1AEB5B-892D-457C-92C1-7137EFB1871C}" dt="2023-12-05T16:06:18.906" v="29708" actId="20577"/>
        <pc:sldMkLst>
          <pc:docMk/>
          <pc:sldMk cId="3109314660" sldId="379"/>
        </pc:sldMkLst>
        <pc:spChg chg="mod">
          <ac:chgData name="Rob Trueman" userId="064f5b51-51fb-4d25-9899-1009055f4a23" providerId="ADAL" clId="{2D1AEB5B-892D-457C-92C1-7137EFB1871C}" dt="2023-12-05T16:06:18.906" v="29708" actId="20577"/>
          <ac:spMkLst>
            <pc:docMk/>
            <pc:sldMk cId="3109314660" sldId="379"/>
            <ac:spMk id="2" creationId="{5DC10DD6-DBBA-57CE-B190-2532693AD757}"/>
          </ac:spMkLst>
        </pc:spChg>
        <pc:spChg chg="mod">
          <ac:chgData name="Rob Trueman" userId="064f5b51-51fb-4d25-9899-1009055f4a23" providerId="ADAL" clId="{2D1AEB5B-892D-457C-92C1-7137EFB1871C}" dt="2023-12-03T15:11:03.485" v="8071" actId="20577"/>
          <ac:spMkLst>
            <pc:docMk/>
            <pc:sldMk cId="3109314660" sldId="379"/>
            <ac:spMk id="19" creationId="{DA6619EB-2677-3772-A3CA-0283B71D7801}"/>
          </ac:spMkLst>
        </pc:spChg>
        <pc:picChg chg="add mod">
          <ac:chgData name="Rob Trueman" userId="064f5b51-51fb-4d25-9899-1009055f4a23" providerId="ADAL" clId="{2D1AEB5B-892D-457C-92C1-7137EFB1871C}" dt="2023-12-03T15:16:00.276" v="8521" actId="962"/>
          <ac:picMkLst>
            <pc:docMk/>
            <pc:sldMk cId="3109314660" sldId="379"/>
            <ac:picMk id="4" creationId="{DA4C1CF7-6BE5-5E1B-1E7E-582623DA3AE5}"/>
          </ac:picMkLst>
        </pc:picChg>
      </pc:sldChg>
      <pc:sldChg chg="add del">
        <pc:chgData name="Rob Trueman" userId="064f5b51-51fb-4d25-9899-1009055f4a23" providerId="ADAL" clId="{2D1AEB5B-892D-457C-92C1-7137EFB1871C}" dt="2023-12-04T09:51:02.772" v="10647" actId="47"/>
        <pc:sldMkLst>
          <pc:docMk/>
          <pc:sldMk cId="2233455598" sldId="380"/>
        </pc:sldMkLst>
      </pc:sldChg>
      <pc:sldChg chg="addSp modSp add mod ord modAnim">
        <pc:chgData name="Rob Trueman" userId="064f5b51-51fb-4d25-9899-1009055f4a23" providerId="ADAL" clId="{2D1AEB5B-892D-457C-92C1-7137EFB1871C}" dt="2023-12-04T11:41:24.955" v="10767"/>
        <pc:sldMkLst>
          <pc:docMk/>
          <pc:sldMk cId="3395886991" sldId="381"/>
        </pc:sldMkLst>
        <pc:spChg chg="mod">
          <ac:chgData name="Rob Trueman" userId="064f5b51-51fb-4d25-9899-1009055f4a23" providerId="ADAL" clId="{2D1AEB5B-892D-457C-92C1-7137EFB1871C}" dt="2023-12-04T09:55:26.541" v="10761" actId="207"/>
          <ac:spMkLst>
            <pc:docMk/>
            <pc:sldMk cId="3395886991" sldId="381"/>
            <ac:spMk id="2" creationId="{5DC10DD6-DBBA-57CE-B190-2532693AD757}"/>
          </ac:spMkLst>
        </pc:spChg>
        <pc:spChg chg="mod">
          <ac:chgData name="Rob Trueman" userId="064f5b51-51fb-4d25-9899-1009055f4a23" providerId="ADAL" clId="{2D1AEB5B-892D-457C-92C1-7137EFB1871C}" dt="2023-12-03T15:21:03.977" v="8578" actId="20577"/>
          <ac:spMkLst>
            <pc:docMk/>
            <pc:sldMk cId="3395886991" sldId="381"/>
            <ac:spMk id="19" creationId="{DA6619EB-2677-3772-A3CA-0283B71D7801}"/>
          </ac:spMkLst>
        </pc:spChg>
        <pc:picChg chg="add mod modCrop">
          <ac:chgData name="Rob Trueman" userId="064f5b51-51fb-4d25-9899-1009055f4a23" providerId="ADAL" clId="{2D1AEB5B-892D-457C-92C1-7137EFB1871C}" dt="2023-12-03T16:20:42.549" v="9443" actId="1076"/>
          <ac:picMkLst>
            <pc:docMk/>
            <pc:sldMk cId="3395886991" sldId="381"/>
            <ac:picMk id="4" creationId="{5A38116A-5DAB-8608-45D5-2E12A1C97B00}"/>
          </ac:picMkLst>
        </pc:picChg>
      </pc:sldChg>
      <pc:sldChg chg="delSp modSp add del mod">
        <pc:chgData name="Rob Trueman" userId="064f5b51-51fb-4d25-9899-1009055f4a23" providerId="ADAL" clId="{2D1AEB5B-892D-457C-92C1-7137EFB1871C}" dt="2023-12-03T16:21:46.413" v="9493" actId="47"/>
        <pc:sldMkLst>
          <pc:docMk/>
          <pc:sldMk cId="3508367888" sldId="382"/>
        </pc:sldMkLst>
        <pc:spChg chg="del mod">
          <ac:chgData name="Rob Trueman" userId="064f5b51-51fb-4d25-9899-1009055f4a23" providerId="ADAL" clId="{2D1AEB5B-892D-457C-92C1-7137EFB1871C}" dt="2023-12-03T16:21:44.006" v="9492"/>
          <ac:spMkLst>
            <pc:docMk/>
            <pc:sldMk cId="3508367888" sldId="382"/>
            <ac:spMk id="19" creationId="{DA6619EB-2677-3772-A3CA-0283B71D7801}"/>
          </ac:spMkLst>
        </pc:spChg>
      </pc:sldChg>
      <pc:sldChg chg="addSp delSp modSp add mod">
        <pc:chgData name="Rob Trueman" userId="064f5b51-51fb-4d25-9899-1009055f4a23" providerId="ADAL" clId="{2D1AEB5B-892D-457C-92C1-7137EFB1871C}" dt="2023-12-04T12:14:57.435" v="13025" actId="20577"/>
        <pc:sldMkLst>
          <pc:docMk/>
          <pc:sldMk cId="4094084169" sldId="461"/>
        </pc:sldMkLst>
        <pc:graphicFrameChg chg="mod modGraphic">
          <ac:chgData name="Rob Trueman" userId="064f5b51-51fb-4d25-9899-1009055f4a23" providerId="ADAL" clId="{2D1AEB5B-892D-457C-92C1-7137EFB1871C}" dt="2023-12-04T12:14:50.855" v="13021" actId="20577"/>
          <ac:graphicFrameMkLst>
            <pc:docMk/>
            <pc:sldMk cId="4094084169" sldId="461"/>
            <ac:graphicFrameMk id="2" creationId="{847C4855-508F-8D87-9D2E-54C449C6D9AE}"/>
          </ac:graphicFrameMkLst>
        </pc:graphicFrameChg>
        <pc:graphicFrameChg chg="mod modGraphic">
          <ac:chgData name="Rob Trueman" userId="064f5b51-51fb-4d25-9899-1009055f4a23" providerId="ADAL" clId="{2D1AEB5B-892D-457C-92C1-7137EFB1871C}" dt="2023-12-04T12:14:45.731" v="13017" actId="20577"/>
          <ac:graphicFrameMkLst>
            <pc:docMk/>
            <pc:sldMk cId="4094084169" sldId="461"/>
            <ac:graphicFrameMk id="3" creationId="{8D945D14-E8B0-65C6-9E97-DBAD87039AA7}"/>
          </ac:graphicFrameMkLst>
        </pc:graphicFrameChg>
        <pc:graphicFrameChg chg="add del mod modGraphic">
          <ac:chgData name="Rob Trueman" userId="064f5b51-51fb-4d25-9899-1009055f4a23" providerId="ADAL" clId="{2D1AEB5B-892D-457C-92C1-7137EFB1871C}" dt="2023-12-04T09:51:42.929" v="10652" actId="21"/>
          <ac:graphicFrameMkLst>
            <pc:docMk/>
            <pc:sldMk cId="4094084169" sldId="461"/>
            <ac:graphicFrameMk id="4" creationId="{27C5D5E1-6843-9230-CE78-AC1043899DDF}"/>
          </ac:graphicFrameMkLst>
        </pc:graphicFrameChg>
        <pc:graphicFrameChg chg="add mod">
          <ac:chgData name="Rob Trueman" userId="064f5b51-51fb-4d25-9899-1009055f4a23" providerId="ADAL" clId="{2D1AEB5B-892D-457C-92C1-7137EFB1871C}" dt="2023-12-04T12:14:57.435" v="13025" actId="20577"/>
          <ac:graphicFrameMkLst>
            <pc:docMk/>
            <pc:sldMk cId="4094084169" sldId="461"/>
            <ac:graphicFrameMk id="5" creationId="{C165F1FB-D061-F805-F7A5-7C49821A8236}"/>
          </ac:graphicFrameMkLst>
        </pc:graphicFrameChg>
        <pc:graphicFrameChg chg="del mod modGraphic">
          <ac:chgData name="Rob Trueman" userId="064f5b51-51fb-4d25-9899-1009055f4a23" providerId="ADAL" clId="{2D1AEB5B-892D-457C-92C1-7137EFB1871C}" dt="2023-12-04T09:51:45.174" v="10653" actId="478"/>
          <ac:graphicFrameMkLst>
            <pc:docMk/>
            <pc:sldMk cId="4094084169" sldId="461"/>
            <ac:graphicFrameMk id="10" creationId="{828160B6-ADD7-5A1C-95B9-8D2DF1FB440F}"/>
          </ac:graphicFrameMkLst>
        </pc:graphicFrameChg>
      </pc:sldChg>
      <pc:sldChg chg="addSp delSp modSp add del mod delAnim modAnim">
        <pc:chgData name="Rob Trueman" userId="064f5b51-51fb-4d25-9899-1009055f4a23" providerId="ADAL" clId="{2D1AEB5B-892D-457C-92C1-7137EFB1871C}" dt="2023-12-04T09:56:39.961" v="10764" actId="47"/>
        <pc:sldMkLst>
          <pc:docMk/>
          <pc:sldMk cId="253874523" sldId="462"/>
        </pc:sldMkLst>
        <pc:spChg chg="mod">
          <ac:chgData name="Rob Trueman" userId="064f5b51-51fb-4d25-9899-1009055f4a23" providerId="ADAL" clId="{2D1AEB5B-892D-457C-92C1-7137EFB1871C}" dt="2023-12-03T16:24:06.528" v="9551" actId="20577"/>
          <ac:spMkLst>
            <pc:docMk/>
            <pc:sldMk cId="253874523" sldId="462"/>
            <ac:spMk id="9" creationId="{765F91FF-2938-5414-00BC-B0DB623C6A04}"/>
          </ac:spMkLst>
        </pc:spChg>
        <pc:spChg chg="add del mod">
          <ac:chgData name="Rob Trueman" userId="064f5b51-51fb-4d25-9899-1009055f4a23" providerId="ADAL" clId="{2D1AEB5B-892D-457C-92C1-7137EFB1871C}" dt="2023-12-04T09:52:33.058" v="10664" actId="478"/>
          <ac:spMkLst>
            <pc:docMk/>
            <pc:sldMk cId="253874523" sldId="462"/>
            <ac:spMk id="11" creationId="{3363AC7C-EB27-53E7-AC39-7ED8292AB596}"/>
          </ac:spMkLst>
        </pc:spChg>
        <pc:graphicFrameChg chg="modGraphic">
          <ac:chgData name="Rob Trueman" userId="064f5b51-51fb-4d25-9899-1009055f4a23" providerId="ADAL" clId="{2D1AEB5B-892D-457C-92C1-7137EFB1871C}" dt="2023-12-03T16:24:27.557" v="9561" actId="20577"/>
          <ac:graphicFrameMkLst>
            <pc:docMk/>
            <pc:sldMk cId="253874523" sldId="462"/>
            <ac:graphicFrameMk id="2" creationId="{847C4855-508F-8D87-9D2E-54C449C6D9AE}"/>
          </ac:graphicFrameMkLst>
        </pc:graphicFrameChg>
        <pc:graphicFrameChg chg="modGraphic">
          <ac:chgData name="Rob Trueman" userId="064f5b51-51fb-4d25-9899-1009055f4a23" providerId="ADAL" clId="{2D1AEB5B-892D-457C-92C1-7137EFB1871C}" dt="2023-12-03T16:24:09.657" v="9552" actId="20577"/>
          <ac:graphicFrameMkLst>
            <pc:docMk/>
            <pc:sldMk cId="253874523" sldId="462"/>
            <ac:graphicFrameMk id="3" creationId="{8D945D14-E8B0-65C6-9E97-DBAD87039AA7}"/>
          </ac:graphicFrameMkLst>
        </pc:graphicFrameChg>
        <pc:graphicFrameChg chg="mod modGraphic">
          <ac:chgData name="Rob Trueman" userId="064f5b51-51fb-4d25-9899-1009055f4a23" providerId="ADAL" clId="{2D1AEB5B-892D-457C-92C1-7137EFB1871C}" dt="2023-12-03T16:24:50.106" v="9570" actId="20577"/>
          <ac:graphicFrameMkLst>
            <pc:docMk/>
            <pc:sldMk cId="253874523" sldId="462"/>
            <ac:graphicFrameMk id="4" creationId="{27C5D5E1-6843-9230-CE78-AC1043899DDF}"/>
          </ac:graphicFrameMkLst>
        </pc:graphicFrameChg>
        <pc:graphicFrameChg chg="add del mod">
          <ac:chgData name="Rob Trueman" userId="064f5b51-51fb-4d25-9899-1009055f4a23" providerId="ADAL" clId="{2D1AEB5B-892D-457C-92C1-7137EFB1871C}" dt="2023-12-04T09:52:28.061" v="10662" actId="478"/>
          <ac:graphicFrameMkLst>
            <pc:docMk/>
            <pc:sldMk cId="253874523" sldId="462"/>
            <ac:graphicFrameMk id="5" creationId="{A447299B-CAF9-8839-ED63-111228F36FCF}"/>
          </ac:graphicFrameMkLst>
        </pc:graphicFrameChg>
        <pc:graphicFrameChg chg="add del mod">
          <ac:chgData name="Rob Trueman" userId="064f5b51-51fb-4d25-9899-1009055f4a23" providerId="ADAL" clId="{2D1AEB5B-892D-457C-92C1-7137EFB1871C}" dt="2023-12-04T09:52:24.346" v="10660" actId="478"/>
          <ac:graphicFrameMkLst>
            <pc:docMk/>
            <pc:sldMk cId="253874523" sldId="462"/>
            <ac:graphicFrameMk id="7" creationId="{F0826C9C-3D64-01FF-4823-4CAB13A75BEB}"/>
          </ac:graphicFrameMkLst>
        </pc:graphicFrameChg>
        <pc:graphicFrameChg chg="add del mod">
          <ac:chgData name="Rob Trueman" userId="064f5b51-51fb-4d25-9899-1009055f4a23" providerId="ADAL" clId="{2D1AEB5B-892D-457C-92C1-7137EFB1871C}" dt="2023-12-04T09:52:26.526" v="10661" actId="478"/>
          <ac:graphicFrameMkLst>
            <pc:docMk/>
            <pc:sldMk cId="253874523" sldId="462"/>
            <ac:graphicFrameMk id="8" creationId="{DD8BB7C3-B3B8-5BCF-6BE6-BBE439C261CE}"/>
          </ac:graphicFrameMkLst>
        </pc:graphicFrameChg>
        <pc:graphicFrameChg chg="mod modGraphic">
          <ac:chgData name="Rob Trueman" userId="064f5b51-51fb-4d25-9899-1009055f4a23" providerId="ADAL" clId="{2D1AEB5B-892D-457C-92C1-7137EFB1871C}" dt="2023-12-03T16:24:54.575" v="9573" actId="20577"/>
          <ac:graphicFrameMkLst>
            <pc:docMk/>
            <pc:sldMk cId="253874523" sldId="462"/>
            <ac:graphicFrameMk id="10" creationId="{828160B6-ADD7-5A1C-95B9-8D2DF1FB440F}"/>
          </ac:graphicFrameMkLst>
        </pc:graphicFrameChg>
        <pc:graphicFrameChg chg="add del mod">
          <ac:chgData name="Rob Trueman" userId="064f5b51-51fb-4d25-9899-1009055f4a23" providerId="ADAL" clId="{2D1AEB5B-892D-457C-92C1-7137EFB1871C}" dt="2023-12-04T09:52:30.308" v="10663" actId="478"/>
          <ac:graphicFrameMkLst>
            <pc:docMk/>
            <pc:sldMk cId="253874523" sldId="462"/>
            <ac:graphicFrameMk id="12" creationId="{97B8A9F5-C02E-FF6C-05A3-6D47C7517B4A}"/>
          </ac:graphicFrameMkLst>
        </pc:graphicFrameChg>
      </pc:sldChg>
      <pc:sldChg chg="modSp add del mod">
        <pc:chgData name="Rob Trueman" userId="064f5b51-51fb-4d25-9899-1009055f4a23" providerId="ADAL" clId="{2D1AEB5B-892D-457C-92C1-7137EFB1871C}" dt="2023-12-03T16:27:34.532" v="9653" actId="47"/>
        <pc:sldMkLst>
          <pc:docMk/>
          <pc:sldMk cId="64951068" sldId="463"/>
        </pc:sldMkLst>
        <pc:spChg chg="mod">
          <ac:chgData name="Rob Trueman" userId="064f5b51-51fb-4d25-9899-1009055f4a23" providerId="ADAL" clId="{2D1AEB5B-892D-457C-92C1-7137EFB1871C}" dt="2023-12-03T16:27:24.202" v="9652" actId="20577"/>
          <ac:spMkLst>
            <pc:docMk/>
            <pc:sldMk cId="64951068" sldId="463"/>
            <ac:spMk id="2" creationId="{5DC10DD6-DBBA-57CE-B190-2532693AD757}"/>
          </ac:spMkLst>
        </pc:spChg>
        <pc:spChg chg="mod">
          <ac:chgData name="Rob Trueman" userId="064f5b51-51fb-4d25-9899-1009055f4a23" providerId="ADAL" clId="{2D1AEB5B-892D-457C-92C1-7137EFB1871C}" dt="2023-12-03T16:27:08.232" v="9614" actId="20577"/>
          <ac:spMkLst>
            <pc:docMk/>
            <pc:sldMk cId="64951068" sldId="463"/>
            <ac:spMk id="19" creationId="{DA6619EB-2677-3772-A3CA-0283B71D7801}"/>
          </ac:spMkLst>
        </pc:spChg>
      </pc:sldChg>
      <pc:sldChg chg="modSp add mod modAnim">
        <pc:chgData name="Rob Trueman" userId="064f5b51-51fb-4d25-9899-1009055f4a23" providerId="ADAL" clId="{2D1AEB5B-892D-457C-92C1-7137EFB1871C}" dt="2023-12-04T12:16:06.679" v="13056" actId="20577"/>
        <pc:sldMkLst>
          <pc:docMk/>
          <pc:sldMk cId="1662014324" sldId="463"/>
        </pc:sldMkLst>
        <pc:spChg chg="mod">
          <ac:chgData name="Rob Trueman" userId="064f5b51-51fb-4d25-9899-1009055f4a23" providerId="ADAL" clId="{2D1AEB5B-892D-457C-92C1-7137EFB1871C}" dt="2023-12-04T12:16:06.679" v="13056" actId="20577"/>
          <ac:spMkLst>
            <pc:docMk/>
            <pc:sldMk cId="1662014324" sldId="463"/>
            <ac:spMk id="2" creationId="{5DC10DD6-DBBA-57CE-B190-2532693AD757}"/>
          </ac:spMkLst>
        </pc:spChg>
        <pc:spChg chg="mod">
          <ac:chgData name="Rob Trueman" userId="064f5b51-51fb-4d25-9899-1009055f4a23" providerId="ADAL" clId="{2D1AEB5B-892D-457C-92C1-7137EFB1871C}" dt="2023-12-03T16:37:38.698" v="10590" actId="20577"/>
          <ac:spMkLst>
            <pc:docMk/>
            <pc:sldMk cId="1662014324" sldId="463"/>
            <ac:spMk id="19" creationId="{DA6619EB-2677-3772-A3CA-0283B71D7801}"/>
          </ac:spMkLst>
        </pc:spChg>
      </pc:sldChg>
      <pc:sldChg chg="add">
        <pc:chgData name="Rob Trueman" userId="064f5b51-51fb-4d25-9899-1009055f4a23" providerId="ADAL" clId="{2D1AEB5B-892D-457C-92C1-7137EFB1871C}" dt="2023-12-04T09:51:00.338" v="10646"/>
        <pc:sldMkLst>
          <pc:docMk/>
          <pc:sldMk cId="1321108568" sldId="464"/>
        </pc:sldMkLst>
      </pc:sldChg>
      <pc:sldChg chg="addSp delSp modSp add mod delAnim modAnim">
        <pc:chgData name="Rob Trueman" userId="064f5b51-51fb-4d25-9899-1009055f4a23" providerId="ADAL" clId="{2D1AEB5B-892D-457C-92C1-7137EFB1871C}" dt="2023-12-04T12:15:35.544" v="13048" actId="1076"/>
        <pc:sldMkLst>
          <pc:docMk/>
          <pc:sldMk cId="927989227" sldId="465"/>
        </pc:sldMkLst>
        <pc:spChg chg="add mod">
          <ac:chgData name="Rob Trueman" userId="064f5b51-51fb-4d25-9899-1009055f4a23" providerId="ADAL" clId="{2D1AEB5B-892D-457C-92C1-7137EFB1871C}" dt="2023-12-04T09:52:53.608" v="10667" actId="1076"/>
          <ac:spMkLst>
            <pc:docMk/>
            <pc:sldMk cId="927989227" sldId="465"/>
            <ac:spMk id="4" creationId="{3D641A89-422B-D6A8-4EC1-4AE4A3B04FB1}"/>
          </ac:spMkLst>
        </pc:spChg>
        <pc:graphicFrameChg chg="mod">
          <ac:chgData name="Rob Trueman" userId="064f5b51-51fb-4d25-9899-1009055f4a23" providerId="ADAL" clId="{2D1AEB5B-892D-457C-92C1-7137EFB1871C}" dt="2023-12-04T12:15:24.072" v="13042" actId="20577"/>
          <ac:graphicFrameMkLst>
            <pc:docMk/>
            <pc:sldMk cId="927989227" sldId="465"/>
            <ac:graphicFrameMk id="2" creationId="{847C4855-508F-8D87-9D2E-54C449C6D9AE}"/>
          </ac:graphicFrameMkLst>
        </pc:graphicFrameChg>
        <pc:graphicFrameChg chg="mod">
          <ac:chgData name="Rob Trueman" userId="064f5b51-51fb-4d25-9899-1009055f4a23" providerId="ADAL" clId="{2D1AEB5B-892D-457C-92C1-7137EFB1871C}" dt="2023-12-04T12:15:19.660" v="13038" actId="20577"/>
          <ac:graphicFrameMkLst>
            <pc:docMk/>
            <pc:sldMk cId="927989227" sldId="465"/>
            <ac:graphicFrameMk id="3" creationId="{8D945D14-E8B0-65C6-9E97-DBAD87039AA7}"/>
          </ac:graphicFrameMkLst>
        </pc:graphicFrameChg>
        <pc:graphicFrameChg chg="mod">
          <ac:chgData name="Rob Trueman" userId="064f5b51-51fb-4d25-9899-1009055f4a23" providerId="ADAL" clId="{2D1AEB5B-892D-457C-92C1-7137EFB1871C}" dt="2023-12-04T12:15:28.475" v="13046" actId="20577"/>
          <ac:graphicFrameMkLst>
            <pc:docMk/>
            <pc:sldMk cId="927989227" sldId="465"/>
            <ac:graphicFrameMk id="5" creationId="{C165F1FB-D061-F805-F7A5-7C49821A8236}"/>
          </ac:graphicFrameMkLst>
        </pc:graphicFrameChg>
        <pc:graphicFrameChg chg="add del mod modGraphic">
          <ac:chgData name="Rob Trueman" userId="064f5b51-51fb-4d25-9899-1009055f4a23" providerId="ADAL" clId="{2D1AEB5B-892D-457C-92C1-7137EFB1871C}" dt="2023-12-04T12:15:16.491" v="13036" actId="21"/>
          <ac:graphicFrameMkLst>
            <pc:docMk/>
            <pc:sldMk cId="927989227" sldId="465"/>
            <ac:graphicFrameMk id="7" creationId="{01054A60-05D0-6F41-E1A3-A21F319FC806}"/>
          </ac:graphicFrameMkLst>
        </pc:graphicFrameChg>
        <pc:graphicFrameChg chg="add del mod">
          <ac:chgData name="Rob Trueman" userId="064f5b51-51fb-4d25-9899-1009055f4a23" providerId="ADAL" clId="{2D1AEB5B-892D-457C-92C1-7137EFB1871C}" dt="2023-12-04T12:15:16.491" v="13036" actId="21"/>
          <ac:graphicFrameMkLst>
            <pc:docMk/>
            <pc:sldMk cId="927989227" sldId="465"/>
            <ac:graphicFrameMk id="8" creationId="{F2E8A100-6659-43E7-51B0-A9C9B5B8B8A0}"/>
          </ac:graphicFrameMkLst>
        </pc:graphicFrameChg>
        <pc:graphicFrameChg chg="add del mod">
          <ac:chgData name="Rob Trueman" userId="064f5b51-51fb-4d25-9899-1009055f4a23" providerId="ADAL" clId="{2D1AEB5B-892D-457C-92C1-7137EFB1871C}" dt="2023-12-04T09:53:45.437" v="10676" actId="478"/>
          <ac:graphicFrameMkLst>
            <pc:docMk/>
            <pc:sldMk cId="927989227" sldId="465"/>
            <ac:graphicFrameMk id="10" creationId="{0A4DB2EE-4D08-EF25-3D75-96A07532CB14}"/>
          </ac:graphicFrameMkLst>
        </pc:graphicFrameChg>
        <pc:graphicFrameChg chg="add del mod">
          <ac:chgData name="Rob Trueman" userId="064f5b51-51fb-4d25-9899-1009055f4a23" providerId="ADAL" clId="{2D1AEB5B-892D-457C-92C1-7137EFB1871C}" dt="2023-12-04T12:15:16.491" v="13036" actId="21"/>
          <ac:graphicFrameMkLst>
            <pc:docMk/>
            <pc:sldMk cId="927989227" sldId="465"/>
            <ac:graphicFrameMk id="11" creationId="{0303D55D-35E1-C604-E705-4B242D1B44EB}"/>
          </ac:graphicFrameMkLst>
        </pc:graphicFrameChg>
        <pc:graphicFrameChg chg="add mod">
          <ac:chgData name="Rob Trueman" userId="064f5b51-51fb-4d25-9899-1009055f4a23" providerId="ADAL" clId="{2D1AEB5B-892D-457C-92C1-7137EFB1871C}" dt="2023-12-04T12:15:35.544" v="13048" actId="1076"/>
          <ac:graphicFrameMkLst>
            <pc:docMk/>
            <pc:sldMk cId="927989227" sldId="465"/>
            <ac:graphicFrameMk id="12" creationId="{20507B9F-E570-5A6E-3300-1D62C40B2787}"/>
          </ac:graphicFrameMkLst>
        </pc:graphicFrameChg>
        <pc:graphicFrameChg chg="add mod">
          <ac:chgData name="Rob Trueman" userId="064f5b51-51fb-4d25-9899-1009055f4a23" providerId="ADAL" clId="{2D1AEB5B-892D-457C-92C1-7137EFB1871C}" dt="2023-12-04T12:15:35.544" v="13048" actId="1076"/>
          <ac:graphicFrameMkLst>
            <pc:docMk/>
            <pc:sldMk cId="927989227" sldId="465"/>
            <ac:graphicFrameMk id="13" creationId="{7E0B21B6-1C3F-AE56-F48F-9C04A3152788}"/>
          </ac:graphicFrameMkLst>
        </pc:graphicFrameChg>
        <pc:graphicFrameChg chg="add mod">
          <ac:chgData name="Rob Trueman" userId="064f5b51-51fb-4d25-9899-1009055f4a23" providerId="ADAL" clId="{2D1AEB5B-892D-457C-92C1-7137EFB1871C}" dt="2023-12-04T12:15:35.544" v="13048" actId="1076"/>
          <ac:graphicFrameMkLst>
            <pc:docMk/>
            <pc:sldMk cId="927989227" sldId="465"/>
            <ac:graphicFrameMk id="14" creationId="{0B245E9D-142B-5FF3-FFFF-3CD2EDE7C6F5}"/>
          </ac:graphicFrameMkLst>
        </pc:graphicFrameChg>
      </pc:sldChg>
      <pc:sldChg chg="modSp add mod modAnim">
        <pc:chgData name="Rob Trueman" userId="064f5b51-51fb-4d25-9899-1009055f4a23" providerId="ADAL" clId="{2D1AEB5B-892D-457C-92C1-7137EFB1871C}" dt="2023-12-05T11:09:52.651" v="29396" actId="207"/>
        <pc:sldMkLst>
          <pc:docMk/>
          <pc:sldMk cId="1318292048" sldId="466"/>
        </pc:sldMkLst>
        <pc:spChg chg="mod">
          <ac:chgData name="Rob Trueman" userId="064f5b51-51fb-4d25-9899-1009055f4a23" providerId="ADAL" clId="{2D1AEB5B-892D-457C-92C1-7137EFB1871C}" dt="2023-12-05T11:09:52.651" v="29396" actId="207"/>
          <ac:spMkLst>
            <pc:docMk/>
            <pc:sldMk cId="1318292048" sldId="466"/>
            <ac:spMk id="2" creationId="{5DC10DD6-DBBA-57CE-B190-2532693AD757}"/>
          </ac:spMkLst>
        </pc:spChg>
        <pc:spChg chg="mod">
          <ac:chgData name="Rob Trueman" userId="064f5b51-51fb-4d25-9899-1009055f4a23" providerId="ADAL" clId="{2D1AEB5B-892D-457C-92C1-7137EFB1871C}" dt="2023-12-04T11:43:11.120" v="10885" actId="20577"/>
          <ac:spMkLst>
            <pc:docMk/>
            <pc:sldMk cId="1318292048" sldId="466"/>
            <ac:spMk id="19" creationId="{DA6619EB-2677-3772-A3CA-0283B71D7801}"/>
          </ac:spMkLst>
        </pc:spChg>
      </pc:sldChg>
      <pc:sldChg chg="addSp delSp modSp add mod modAnim">
        <pc:chgData name="Rob Trueman" userId="064f5b51-51fb-4d25-9899-1009055f4a23" providerId="ADAL" clId="{2D1AEB5B-892D-457C-92C1-7137EFB1871C}" dt="2023-12-04T12:16:45.274" v="13072" actId="20577"/>
        <pc:sldMkLst>
          <pc:docMk/>
          <pc:sldMk cId="3268963937" sldId="467"/>
        </pc:sldMkLst>
        <pc:spChg chg="add del mod">
          <ac:chgData name="Rob Trueman" userId="064f5b51-51fb-4d25-9899-1009055f4a23" providerId="ADAL" clId="{2D1AEB5B-892D-457C-92C1-7137EFB1871C}" dt="2023-12-04T12:07:59.740" v="13010" actId="207"/>
          <ac:spMkLst>
            <pc:docMk/>
            <pc:sldMk cId="3268963937" sldId="467"/>
            <ac:spMk id="2" creationId="{5DC10DD6-DBBA-57CE-B190-2532693AD757}"/>
          </ac:spMkLst>
        </pc:spChg>
        <pc:spChg chg="add del mod">
          <ac:chgData name="Rob Trueman" userId="064f5b51-51fb-4d25-9899-1009055f4a23" providerId="ADAL" clId="{2D1AEB5B-892D-457C-92C1-7137EFB1871C}" dt="2023-12-04T12:04:31.267" v="12974"/>
          <ac:spMkLst>
            <pc:docMk/>
            <pc:sldMk cId="3268963937" sldId="467"/>
            <ac:spMk id="4" creationId="{B13655FE-3544-510F-0A92-6F90A0A284C0}"/>
          </ac:spMkLst>
        </pc:spChg>
        <pc:spChg chg="mod">
          <ac:chgData name="Rob Trueman" userId="064f5b51-51fb-4d25-9899-1009055f4a23" providerId="ADAL" clId="{2D1AEB5B-892D-457C-92C1-7137EFB1871C}" dt="2023-12-04T12:16:45.274" v="13072" actId="20577"/>
          <ac:spMkLst>
            <pc:docMk/>
            <pc:sldMk cId="3268963937" sldId="467"/>
            <ac:spMk id="19" creationId="{DA6619EB-2677-3772-A3CA-0283B71D7801}"/>
          </ac:spMkLst>
        </pc:spChg>
        <pc:graphicFrameChg chg="add mod modGraphic">
          <ac:chgData name="Rob Trueman" userId="064f5b51-51fb-4d25-9899-1009055f4a23" providerId="ADAL" clId="{2D1AEB5B-892D-457C-92C1-7137EFB1871C}" dt="2023-12-04T12:16:15.952" v="13060" actId="20577"/>
          <ac:graphicFrameMkLst>
            <pc:docMk/>
            <pc:sldMk cId="3268963937" sldId="467"/>
            <ac:graphicFrameMk id="3" creationId="{16E698C9-4B2E-9D09-9C9E-6534D2384A1B}"/>
          </ac:graphicFrameMkLst>
        </pc:graphicFrameChg>
      </pc:sldChg>
      <pc:sldChg chg="modSp add mod modAnim">
        <pc:chgData name="Rob Trueman" userId="064f5b51-51fb-4d25-9899-1009055f4a23" providerId="ADAL" clId="{2D1AEB5B-892D-457C-92C1-7137EFB1871C}" dt="2023-12-06T10:40:06.528" v="29853" actId="207"/>
        <pc:sldMkLst>
          <pc:docMk/>
          <pc:sldMk cId="2564512678" sldId="468"/>
        </pc:sldMkLst>
        <pc:spChg chg="mod">
          <ac:chgData name="Rob Trueman" userId="064f5b51-51fb-4d25-9899-1009055f4a23" providerId="ADAL" clId="{2D1AEB5B-892D-457C-92C1-7137EFB1871C}" dt="2023-12-06T10:40:06.528" v="29853" actId="207"/>
          <ac:spMkLst>
            <pc:docMk/>
            <pc:sldMk cId="2564512678" sldId="468"/>
            <ac:spMk id="2" creationId="{5DC10DD6-DBBA-57CE-B190-2532693AD757}"/>
          </ac:spMkLst>
        </pc:spChg>
        <pc:spChg chg="mod">
          <ac:chgData name="Rob Trueman" userId="064f5b51-51fb-4d25-9899-1009055f4a23" providerId="ADAL" clId="{2D1AEB5B-892D-457C-92C1-7137EFB1871C}" dt="2023-12-04T12:16:53.815" v="13102" actId="20577"/>
          <ac:spMkLst>
            <pc:docMk/>
            <pc:sldMk cId="2564512678" sldId="468"/>
            <ac:spMk id="19" creationId="{DA6619EB-2677-3772-A3CA-0283B71D7801}"/>
          </ac:spMkLst>
        </pc:spChg>
      </pc:sldChg>
      <pc:sldChg chg="modSp add modAnim">
        <pc:chgData name="Rob Trueman" userId="064f5b51-51fb-4d25-9899-1009055f4a23" providerId="ADAL" clId="{2D1AEB5B-892D-457C-92C1-7137EFB1871C}" dt="2023-12-04T13:33:56.887" v="15769" actId="20577"/>
        <pc:sldMkLst>
          <pc:docMk/>
          <pc:sldMk cId="3869224262" sldId="469"/>
        </pc:sldMkLst>
        <pc:spChg chg="mod">
          <ac:chgData name="Rob Trueman" userId="064f5b51-51fb-4d25-9899-1009055f4a23" providerId="ADAL" clId="{2D1AEB5B-892D-457C-92C1-7137EFB1871C}" dt="2023-12-04T13:33:56.887" v="15769" actId="20577"/>
          <ac:spMkLst>
            <pc:docMk/>
            <pc:sldMk cId="3869224262" sldId="469"/>
            <ac:spMk id="2" creationId="{5DC10DD6-DBBA-57CE-B190-2532693AD757}"/>
          </ac:spMkLst>
        </pc:spChg>
        <pc:spChg chg="mod">
          <ac:chgData name="Rob Trueman" userId="064f5b51-51fb-4d25-9899-1009055f4a23" providerId="ADAL" clId="{2D1AEB5B-892D-457C-92C1-7137EFB1871C}" dt="2023-12-04T13:17:59.894" v="14260" actId="20577"/>
          <ac:spMkLst>
            <pc:docMk/>
            <pc:sldMk cId="3869224262" sldId="469"/>
            <ac:spMk id="19" creationId="{DA6619EB-2677-3772-A3CA-0283B71D7801}"/>
          </ac:spMkLst>
        </pc:spChg>
      </pc:sldChg>
      <pc:sldChg chg="addSp delSp modSp add mod modAnim">
        <pc:chgData name="Rob Trueman" userId="064f5b51-51fb-4d25-9899-1009055f4a23" providerId="ADAL" clId="{2D1AEB5B-892D-457C-92C1-7137EFB1871C}" dt="2023-12-05T11:12:08.110" v="29397"/>
        <pc:sldMkLst>
          <pc:docMk/>
          <pc:sldMk cId="3400491833" sldId="470"/>
        </pc:sldMkLst>
        <pc:spChg chg="mod">
          <ac:chgData name="Rob Trueman" userId="064f5b51-51fb-4d25-9899-1009055f4a23" providerId="ADAL" clId="{2D1AEB5B-892D-457C-92C1-7137EFB1871C}" dt="2023-12-04T16:00:16.061" v="23363" actId="207"/>
          <ac:spMkLst>
            <pc:docMk/>
            <pc:sldMk cId="3400491833" sldId="470"/>
            <ac:spMk id="2" creationId="{5DC10DD6-DBBA-57CE-B190-2532693AD757}"/>
          </ac:spMkLst>
        </pc:spChg>
        <pc:spChg chg="mod">
          <ac:chgData name="Rob Trueman" userId="064f5b51-51fb-4d25-9899-1009055f4a23" providerId="ADAL" clId="{2D1AEB5B-892D-457C-92C1-7137EFB1871C}" dt="2023-12-04T13:40:13.668" v="15796" actId="20577"/>
          <ac:spMkLst>
            <pc:docMk/>
            <pc:sldMk cId="3400491833" sldId="470"/>
            <ac:spMk id="19" creationId="{DA6619EB-2677-3772-A3CA-0283B71D7801}"/>
          </ac:spMkLst>
        </pc:spChg>
        <pc:picChg chg="add del mod">
          <ac:chgData name="Rob Trueman" userId="064f5b51-51fb-4d25-9899-1009055f4a23" providerId="ADAL" clId="{2D1AEB5B-892D-457C-92C1-7137EFB1871C}" dt="2023-12-04T13:43:01.281" v="16029"/>
          <ac:picMkLst>
            <pc:docMk/>
            <pc:sldMk cId="3400491833" sldId="470"/>
            <ac:picMk id="3" creationId="{4002CDCB-BCAE-397F-0DC8-D1CA69082F02}"/>
          </ac:picMkLst>
        </pc:picChg>
        <pc:picChg chg="add mod">
          <ac:chgData name="Rob Trueman" userId="064f5b51-51fb-4d25-9899-1009055f4a23" providerId="ADAL" clId="{2D1AEB5B-892D-457C-92C1-7137EFB1871C}" dt="2023-12-04T13:43:08.643" v="16034" actId="1076"/>
          <ac:picMkLst>
            <pc:docMk/>
            <pc:sldMk cId="3400491833" sldId="470"/>
            <ac:picMk id="4" creationId="{0DF04BBF-E352-3C48-8564-074229C251E6}"/>
          </ac:picMkLst>
        </pc:picChg>
      </pc:sldChg>
      <pc:sldChg chg="addSp delSp modSp add mod addAnim delAnim modAnim">
        <pc:chgData name="Rob Trueman" userId="064f5b51-51fb-4d25-9899-1009055f4a23" providerId="ADAL" clId="{2D1AEB5B-892D-457C-92C1-7137EFB1871C}" dt="2023-12-04T17:12:50.854" v="28942" actId="931"/>
        <pc:sldMkLst>
          <pc:docMk/>
          <pc:sldMk cId="1915539879" sldId="471"/>
        </pc:sldMkLst>
        <pc:spChg chg="mod">
          <ac:chgData name="Rob Trueman" userId="064f5b51-51fb-4d25-9899-1009055f4a23" providerId="ADAL" clId="{2D1AEB5B-892D-457C-92C1-7137EFB1871C}" dt="2023-12-04T15:13:13.815" v="19401" actId="1076"/>
          <ac:spMkLst>
            <pc:docMk/>
            <pc:sldMk cId="1915539879" sldId="471"/>
            <ac:spMk id="2" creationId="{5DC10DD6-DBBA-57CE-B190-2532693AD757}"/>
          </ac:spMkLst>
        </pc:spChg>
        <pc:spChg chg="mod">
          <ac:chgData name="Rob Trueman" userId="064f5b51-51fb-4d25-9899-1009055f4a23" providerId="ADAL" clId="{2D1AEB5B-892D-457C-92C1-7137EFB1871C}" dt="2023-12-04T15:13:13.815" v="19401" actId="1076"/>
          <ac:spMkLst>
            <pc:docMk/>
            <pc:sldMk cId="1915539879" sldId="471"/>
            <ac:spMk id="19" creationId="{DA6619EB-2677-3772-A3CA-0283B71D7801}"/>
          </ac:spMkLst>
        </pc:spChg>
        <pc:picChg chg="add del mod">
          <ac:chgData name="Rob Trueman" userId="064f5b51-51fb-4d25-9899-1009055f4a23" providerId="ADAL" clId="{2D1AEB5B-892D-457C-92C1-7137EFB1871C}" dt="2023-12-04T17:12:49.939" v="28939" actId="478"/>
          <ac:picMkLst>
            <pc:docMk/>
            <pc:sldMk cId="1915539879" sldId="471"/>
            <ac:picMk id="4" creationId="{6DF76CFC-C42D-3517-3B31-75D7B9FEECB6}"/>
          </ac:picMkLst>
        </pc:picChg>
        <pc:picChg chg="add del mod">
          <ac:chgData name="Rob Trueman" userId="064f5b51-51fb-4d25-9899-1009055f4a23" providerId="ADAL" clId="{2D1AEB5B-892D-457C-92C1-7137EFB1871C}" dt="2023-12-04T17:12:50.854" v="28942" actId="931"/>
          <ac:picMkLst>
            <pc:docMk/>
            <pc:sldMk cId="1915539879" sldId="471"/>
            <ac:picMk id="7" creationId="{5C1E3D62-7A18-D123-175F-40ECF1A8F43E}"/>
          </ac:picMkLst>
        </pc:picChg>
      </pc:sldChg>
      <pc:sldChg chg="addSp delSp modSp add mod addAnim delAnim modAnim">
        <pc:chgData name="Rob Trueman" userId="064f5b51-51fb-4d25-9899-1009055f4a23" providerId="ADAL" clId="{2D1AEB5B-892D-457C-92C1-7137EFB1871C}" dt="2023-12-04T14:00:44.295" v="17600" actId="21"/>
        <pc:sldMkLst>
          <pc:docMk/>
          <pc:sldMk cId="1284823" sldId="472"/>
        </pc:sldMkLst>
        <pc:spChg chg="mod">
          <ac:chgData name="Rob Trueman" userId="064f5b51-51fb-4d25-9899-1009055f4a23" providerId="ADAL" clId="{2D1AEB5B-892D-457C-92C1-7137EFB1871C}" dt="2023-12-04T14:00:44.295" v="17600" actId="21"/>
          <ac:spMkLst>
            <pc:docMk/>
            <pc:sldMk cId="1284823" sldId="472"/>
            <ac:spMk id="2" creationId="{5DC10DD6-DBBA-57CE-B190-2532693AD757}"/>
          </ac:spMkLst>
        </pc:spChg>
        <pc:spChg chg="add del mod">
          <ac:chgData name="Rob Trueman" userId="064f5b51-51fb-4d25-9899-1009055f4a23" providerId="ADAL" clId="{2D1AEB5B-892D-457C-92C1-7137EFB1871C}" dt="2023-12-04T13:49:41.302" v="16831"/>
          <ac:spMkLst>
            <pc:docMk/>
            <pc:sldMk cId="1284823" sldId="472"/>
            <ac:spMk id="3" creationId="{9603E8F2-3AED-3191-8F57-5F00B51B7A4D}"/>
          </ac:spMkLst>
        </pc:spChg>
        <pc:spChg chg="add del mod">
          <ac:chgData name="Rob Trueman" userId="064f5b51-51fb-4d25-9899-1009055f4a23" providerId="ADAL" clId="{2D1AEB5B-892D-457C-92C1-7137EFB1871C}" dt="2023-12-04T13:49:41.302" v="16831"/>
          <ac:spMkLst>
            <pc:docMk/>
            <pc:sldMk cId="1284823" sldId="472"/>
            <ac:spMk id="4" creationId="{24AB9050-9655-F83B-33BE-040743C4919A}"/>
          </ac:spMkLst>
        </pc:spChg>
        <pc:spChg chg="add del mod">
          <ac:chgData name="Rob Trueman" userId="064f5b51-51fb-4d25-9899-1009055f4a23" providerId="ADAL" clId="{2D1AEB5B-892D-457C-92C1-7137EFB1871C}" dt="2023-12-04T13:49:41.302" v="16831"/>
          <ac:spMkLst>
            <pc:docMk/>
            <pc:sldMk cId="1284823" sldId="472"/>
            <ac:spMk id="7" creationId="{670E8F34-59B3-99C2-7BE2-848E51C21B97}"/>
          </ac:spMkLst>
        </pc:spChg>
        <pc:spChg chg="add del mod">
          <ac:chgData name="Rob Trueman" userId="064f5b51-51fb-4d25-9899-1009055f4a23" providerId="ADAL" clId="{2D1AEB5B-892D-457C-92C1-7137EFB1871C}" dt="2023-12-04T13:49:41.302" v="16831"/>
          <ac:spMkLst>
            <pc:docMk/>
            <pc:sldMk cId="1284823" sldId="472"/>
            <ac:spMk id="9" creationId="{9B0F8D53-7D54-B139-C39B-92A5DF881A42}"/>
          </ac:spMkLst>
        </pc:spChg>
        <pc:spChg chg="add del mod">
          <ac:chgData name="Rob Trueman" userId="064f5b51-51fb-4d25-9899-1009055f4a23" providerId="ADAL" clId="{2D1AEB5B-892D-457C-92C1-7137EFB1871C}" dt="2023-12-04T13:49:41.302" v="16831"/>
          <ac:spMkLst>
            <pc:docMk/>
            <pc:sldMk cId="1284823" sldId="472"/>
            <ac:spMk id="10" creationId="{C10F4AA2-4F5C-B0D3-C025-C3B528A5D5E2}"/>
          </ac:spMkLst>
        </pc:spChg>
        <pc:spChg chg="add del mod">
          <ac:chgData name="Rob Trueman" userId="064f5b51-51fb-4d25-9899-1009055f4a23" providerId="ADAL" clId="{2D1AEB5B-892D-457C-92C1-7137EFB1871C}" dt="2023-12-04T13:49:55.874" v="16834"/>
          <ac:spMkLst>
            <pc:docMk/>
            <pc:sldMk cId="1284823" sldId="472"/>
            <ac:spMk id="11" creationId="{D5F0D10F-2296-8053-ED59-F771A3427536}"/>
          </ac:spMkLst>
        </pc:spChg>
        <pc:spChg chg="add del mod">
          <ac:chgData name="Rob Trueman" userId="064f5b51-51fb-4d25-9899-1009055f4a23" providerId="ADAL" clId="{2D1AEB5B-892D-457C-92C1-7137EFB1871C}" dt="2023-12-04T13:49:55.874" v="16834"/>
          <ac:spMkLst>
            <pc:docMk/>
            <pc:sldMk cId="1284823" sldId="472"/>
            <ac:spMk id="12" creationId="{30942AB7-3013-31E5-4DCC-13671CD38C5A}"/>
          </ac:spMkLst>
        </pc:spChg>
        <pc:spChg chg="add del mod">
          <ac:chgData name="Rob Trueman" userId="064f5b51-51fb-4d25-9899-1009055f4a23" providerId="ADAL" clId="{2D1AEB5B-892D-457C-92C1-7137EFB1871C}" dt="2023-12-04T13:49:55.874" v="16834"/>
          <ac:spMkLst>
            <pc:docMk/>
            <pc:sldMk cId="1284823" sldId="472"/>
            <ac:spMk id="14" creationId="{2E9A1C99-41A4-4D81-1A71-123A069FC901}"/>
          </ac:spMkLst>
        </pc:spChg>
        <pc:spChg chg="add del mod">
          <ac:chgData name="Rob Trueman" userId="064f5b51-51fb-4d25-9899-1009055f4a23" providerId="ADAL" clId="{2D1AEB5B-892D-457C-92C1-7137EFB1871C}" dt="2023-12-04T13:49:55.874" v="16834"/>
          <ac:spMkLst>
            <pc:docMk/>
            <pc:sldMk cId="1284823" sldId="472"/>
            <ac:spMk id="16" creationId="{58651095-9150-E239-C6B2-03B68620551C}"/>
          </ac:spMkLst>
        </pc:spChg>
        <pc:spChg chg="add del mod">
          <ac:chgData name="Rob Trueman" userId="064f5b51-51fb-4d25-9899-1009055f4a23" providerId="ADAL" clId="{2D1AEB5B-892D-457C-92C1-7137EFB1871C}" dt="2023-12-04T13:49:55.874" v="16834"/>
          <ac:spMkLst>
            <pc:docMk/>
            <pc:sldMk cId="1284823" sldId="472"/>
            <ac:spMk id="17" creationId="{F353E162-483A-543A-CD43-6A7036DA30F0}"/>
          </ac:spMkLst>
        </pc:spChg>
        <pc:spChg chg="mod">
          <ac:chgData name="Rob Trueman" userId="064f5b51-51fb-4d25-9899-1009055f4a23" providerId="ADAL" clId="{2D1AEB5B-892D-457C-92C1-7137EFB1871C}" dt="2023-12-04T13:44:09.455" v="16153" actId="20577"/>
          <ac:spMkLst>
            <pc:docMk/>
            <pc:sldMk cId="1284823" sldId="472"/>
            <ac:spMk id="19" creationId="{DA6619EB-2677-3772-A3CA-0283B71D7801}"/>
          </ac:spMkLst>
        </pc:spChg>
        <pc:spChg chg="add mod">
          <ac:chgData name="Rob Trueman" userId="064f5b51-51fb-4d25-9899-1009055f4a23" providerId="ADAL" clId="{2D1AEB5B-892D-457C-92C1-7137EFB1871C}" dt="2023-12-04T13:50:15.375" v="16837" actId="164"/>
          <ac:spMkLst>
            <pc:docMk/>
            <pc:sldMk cId="1284823" sldId="472"/>
            <ac:spMk id="21" creationId="{A6B270DC-EFF8-1223-2798-8FDA491AE4A4}"/>
          </ac:spMkLst>
        </pc:spChg>
        <pc:spChg chg="add mod">
          <ac:chgData name="Rob Trueman" userId="064f5b51-51fb-4d25-9899-1009055f4a23" providerId="ADAL" clId="{2D1AEB5B-892D-457C-92C1-7137EFB1871C}" dt="2023-12-04T13:50:15.375" v="16837" actId="164"/>
          <ac:spMkLst>
            <pc:docMk/>
            <pc:sldMk cId="1284823" sldId="472"/>
            <ac:spMk id="22" creationId="{7D3A62CF-68EB-4149-AF08-88C5B0126499}"/>
          </ac:spMkLst>
        </pc:spChg>
        <pc:spChg chg="add mod">
          <ac:chgData name="Rob Trueman" userId="064f5b51-51fb-4d25-9899-1009055f4a23" providerId="ADAL" clId="{2D1AEB5B-892D-457C-92C1-7137EFB1871C}" dt="2023-12-04T13:50:15.375" v="16837" actId="164"/>
          <ac:spMkLst>
            <pc:docMk/>
            <pc:sldMk cId="1284823" sldId="472"/>
            <ac:spMk id="24" creationId="{DFD0F02A-E5DE-1752-768D-5C80335E8A5E}"/>
          </ac:spMkLst>
        </pc:spChg>
        <pc:spChg chg="add mod">
          <ac:chgData name="Rob Trueman" userId="064f5b51-51fb-4d25-9899-1009055f4a23" providerId="ADAL" clId="{2D1AEB5B-892D-457C-92C1-7137EFB1871C}" dt="2023-12-04T13:50:15.375" v="16837" actId="164"/>
          <ac:spMkLst>
            <pc:docMk/>
            <pc:sldMk cId="1284823" sldId="472"/>
            <ac:spMk id="26" creationId="{79CB4399-EE0C-38D6-4ECC-20E2FFF002AB}"/>
          </ac:spMkLst>
        </pc:spChg>
        <pc:spChg chg="add mod">
          <ac:chgData name="Rob Trueman" userId="064f5b51-51fb-4d25-9899-1009055f4a23" providerId="ADAL" clId="{2D1AEB5B-892D-457C-92C1-7137EFB1871C}" dt="2023-12-04T13:50:15.375" v="16837" actId="164"/>
          <ac:spMkLst>
            <pc:docMk/>
            <pc:sldMk cId="1284823" sldId="472"/>
            <ac:spMk id="27" creationId="{F1F9EFCE-A57C-268F-3295-A214257040D3}"/>
          </ac:spMkLst>
        </pc:spChg>
        <pc:grpChg chg="add mod">
          <ac:chgData name="Rob Trueman" userId="064f5b51-51fb-4d25-9899-1009055f4a23" providerId="ADAL" clId="{2D1AEB5B-892D-457C-92C1-7137EFB1871C}" dt="2023-12-04T13:50:15.375" v="16837" actId="164"/>
          <ac:grpSpMkLst>
            <pc:docMk/>
            <pc:sldMk cId="1284823" sldId="472"/>
            <ac:grpSpMk id="31" creationId="{ED0BDD86-6D6F-B35A-4E69-454FAB3967E6}"/>
          </ac:grpSpMkLst>
        </pc:grpChg>
        <pc:picChg chg="add mod">
          <ac:chgData name="Rob Trueman" userId="064f5b51-51fb-4d25-9899-1009055f4a23" providerId="ADAL" clId="{2D1AEB5B-892D-457C-92C1-7137EFB1871C}" dt="2023-12-04T13:51:55.653" v="16857" actId="1076"/>
          <ac:picMkLst>
            <pc:docMk/>
            <pc:sldMk cId="1284823" sldId="472"/>
            <ac:picMk id="33" creationId="{831F1D99-8736-AB10-E1FE-465A2908F3A3}"/>
          </ac:picMkLst>
        </pc:picChg>
        <pc:cxnChg chg="add del mod">
          <ac:chgData name="Rob Trueman" userId="064f5b51-51fb-4d25-9899-1009055f4a23" providerId="ADAL" clId="{2D1AEB5B-892D-457C-92C1-7137EFB1871C}" dt="2023-12-04T13:49:41.302" v="16831"/>
          <ac:cxnSpMkLst>
            <pc:docMk/>
            <pc:sldMk cId="1284823" sldId="472"/>
            <ac:cxnSpMk id="5" creationId="{5A9EF46F-2C99-1A30-5B9B-AA325E3A23EA}"/>
          </ac:cxnSpMkLst>
        </pc:cxnChg>
        <pc:cxnChg chg="add del mod">
          <ac:chgData name="Rob Trueman" userId="064f5b51-51fb-4d25-9899-1009055f4a23" providerId="ADAL" clId="{2D1AEB5B-892D-457C-92C1-7137EFB1871C}" dt="2023-12-04T13:49:41.302" v="16831"/>
          <ac:cxnSpMkLst>
            <pc:docMk/>
            <pc:sldMk cId="1284823" sldId="472"/>
            <ac:cxnSpMk id="8" creationId="{81F38AFF-9893-507D-E4DF-499375B71408}"/>
          </ac:cxnSpMkLst>
        </pc:cxnChg>
        <pc:cxnChg chg="add del mod">
          <ac:chgData name="Rob Trueman" userId="064f5b51-51fb-4d25-9899-1009055f4a23" providerId="ADAL" clId="{2D1AEB5B-892D-457C-92C1-7137EFB1871C}" dt="2023-12-04T13:49:55.874" v="16834"/>
          <ac:cxnSpMkLst>
            <pc:docMk/>
            <pc:sldMk cId="1284823" sldId="472"/>
            <ac:cxnSpMk id="13" creationId="{4803BE4F-D44B-8B87-B59B-392161594391}"/>
          </ac:cxnSpMkLst>
        </pc:cxnChg>
        <pc:cxnChg chg="add del mod">
          <ac:chgData name="Rob Trueman" userId="064f5b51-51fb-4d25-9899-1009055f4a23" providerId="ADAL" clId="{2D1AEB5B-892D-457C-92C1-7137EFB1871C}" dt="2023-12-04T13:49:55.874" v="16834"/>
          <ac:cxnSpMkLst>
            <pc:docMk/>
            <pc:sldMk cId="1284823" sldId="472"/>
            <ac:cxnSpMk id="15" creationId="{8DC55019-A846-5FC2-DBBE-F0EA3BA89D8E}"/>
          </ac:cxnSpMkLst>
        </pc:cxnChg>
        <pc:cxnChg chg="add del mod">
          <ac:chgData name="Rob Trueman" userId="064f5b51-51fb-4d25-9899-1009055f4a23" providerId="ADAL" clId="{2D1AEB5B-892D-457C-92C1-7137EFB1871C}" dt="2023-12-04T13:49:55.874" v="16834"/>
          <ac:cxnSpMkLst>
            <pc:docMk/>
            <pc:sldMk cId="1284823" sldId="472"/>
            <ac:cxnSpMk id="18" creationId="{61F1D004-2E49-D548-4831-6DDFA4A9B2B7}"/>
          </ac:cxnSpMkLst>
        </pc:cxnChg>
        <pc:cxnChg chg="add del mod">
          <ac:chgData name="Rob Trueman" userId="064f5b51-51fb-4d25-9899-1009055f4a23" providerId="ADAL" clId="{2D1AEB5B-892D-457C-92C1-7137EFB1871C}" dt="2023-12-04T13:49:55.874" v="16834"/>
          <ac:cxnSpMkLst>
            <pc:docMk/>
            <pc:sldMk cId="1284823" sldId="472"/>
            <ac:cxnSpMk id="20" creationId="{C3C2D11E-8A6B-BD8C-2EE9-3128556A2869}"/>
          </ac:cxnSpMkLst>
        </pc:cxnChg>
        <pc:cxnChg chg="add mod">
          <ac:chgData name="Rob Trueman" userId="064f5b51-51fb-4d25-9899-1009055f4a23" providerId="ADAL" clId="{2D1AEB5B-892D-457C-92C1-7137EFB1871C}" dt="2023-12-04T13:50:15.375" v="16837" actId="164"/>
          <ac:cxnSpMkLst>
            <pc:docMk/>
            <pc:sldMk cId="1284823" sldId="472"/>
            <ac:cxnSpMk id="23" creationId="{8D1D2251-B5C9-5E39-AFE3-8D548D9DD2E4}"/>
          </ac:cxnSpMkLst>
        </pc:cxnChg>
        <pc:cxnChg chg="add mod">
          <ac:chgData name="Rob Trueman" userId="064f5b51-51fb-4d25-9899-1009055f4a23" providerId="ADAL" clId="{2D1AEB5B-892D-457C-92C1-7137EFB1871C}" dt="2023-12-04T13:50:15.375" v="16837" actId="164"/>
          <ac:cxnSpMkLst>
            <pc:docMk/>
            <pc:sldMk cId="1284823" sldId="472"/>
            <ac:cxnSpMk id="25" creationId="{FDA2049F-A9DC-7BB5-C5D7-02223E05E6F9}"/>
          </ac:cxnSpMkLst>
        </pc:cxnChg>
        <pc:cxnChg chg="add mod">
          <ac:chgData name="Rob Trueman" userId="064f5b51-51fb-4d25-9899-1009055f4a23" providerId="ADAL" clId="{2D1AEB5B-892D-457C-92C1-7137EFB1871C}" dt="2023-12-04T13:50:15.375" v="16837" actId="164"/>
          <ac:cxnSpMkLst>
            <pc:docMk/>
            <pc:sldMk cId="1284823" sldId="472"/>
            <ac:cxnSpMk id="28" creationId="{A76AB996-A1F1-9C1B-F68D-7CF206E3B159}"/>
          </ac:cxnSpMkLst>
        </pc:cxnChg>
        <pc:cxnChg chg="add mod">
          <ac:chgData name="Rob Trueman" userId="064f5b51-51fb-4d25-9899-1009055f4a23" providerId="ADAL" clId="{2D1AEB5B-892D-457C-92C1-7137EFB1871C}" dt="2023-12-04T13:50:15.375" v="16837" actId="164"/>
          <ac:cxnSpMkLst>
            <pc:docMk/>
            <pc:sldMk cId="1284823" sldId="472"/>
            <ac:cxnSpMk id="29" creationId="{8BD9F23C-6A16-C848-5C66-67CC1A005570}"/>
          </ac:cxnSpMkLst>
        </pc:cxnChg>
        <pc:cxnChg chg="add mod">
          <ac:chgData name="Rob Trueman" userId="064f5b51-51fb-4d25-9899-1009055f4a23" providerId="ADAL" clId="{2D1AEB5B-892D-457C-92C1-7137EFB1871C}" dt="2023-12-04T13:50:15.375" v="16837" actId="164"/>
          <ac:cxnSpMkLst>
            <pc:docMk/>
            <pc:sldMk cId="1284823" sldId="472"/>
            <ac:cxnSpMk id="30" creationId="{D67A2995-9CFB-ACD9-50C7-055D772DDBE5}"/>
          </ac:cxnSpMkLst>
        </pc:cxnChg>
      </pc:sldChg>
      <pc:sldChg chg="addSp delSp modSp add mod modAnim">
        <pc:chgData name="Rob Trueman" userId="064f5b51-51fb-4d25-9899-1009055f4a23" providerId="ADAL" clId="{2D1AEB5B-892D-457C-92C1-7137EFB1871C}" dt="2023-12-04T16:09:20.967" v="23535"/>
        <pc:sldMkLst>
          <pc:docMk/>
          <pc:sldMk cId="1247634246" sldId="473"/>
        </pc:sldMkLst>
        <pc:spChg chg="mod">
          <ac:chgData name="Rob Trueman" userId="064f5b51-51fb-4d25-9899-1009055f4a23" providerId="ADAL" clId="{2D1AEB5B-892D-457C-92C1-7137EFB1871C}" dt="2023-12-04T13:58:54.795" v="17297" actId="1076"/>
          <ac:spMkLst>
            <pc:docMk/>
            <pc:sldMk cId="1247634246" sldId="473"/>
            <ac:spMk id="2" creationId="{5DC10DD6-DBBA-57CE-B190-2532693AD757}"/>
          </ac:spMkLst>
        </pc:spChg>
        <pc:spChg chg="add del mod">
          <ac:chgData name="Rob Trueman" userId="064f5b51-51fb-4d25-9899-1009055f4a23" providerId="ADAL" clId="{2D1AEB5B-892D-457C-92C1-7137EFB1871C}" dt="2023-12-04T13:57:34.646" v="17274"/>
          <ac:spMkLst>
            <pc:docMk/>
            <pc:sldMk cId="1247634246" sldId="473"/>
            <ac:spMk id="4" creationId="{74843353-149F-F239-3CF1-D375858D5F82}"/>
          </ac:spMkLst>
        </pc:spChg>
        <pc:spChg chg="add mod">
          <ac:chgData name="Rob Trueman" userId="064f5b51-51fb-4d25-9899-1009055f4a23" providerId="ADAL" clId="{2D1AEB5B-892D-457C-92C1-7137EFB1871C}" dt="2023-12-04T13:58:54.795" v="17297" actId="1076"/>
          <ac:spMkLst>
            <pc:docMk/>
            <pc:sldMk cId="1247634246" sldId="473"/>
            <ac:spMk id="5" creationId="{83A4B749-C460-99A8-DA5F-34311337D254}"/>
          </ac:spMkLst>
        </pc:spChg>
        <pc:spChg chg="mod">
          <ac:chgData name="Rob Trueman" userId="064f5b51-51fb-4d25-9899-1009055f4a23" providerId="ADAL" clId="{2D1AEB5B-892D-457C-92C1-7137EFB1871C}" dt="2023-12-04T13:57:36.907" v="17276" actId="1076"/>
          <ac:spMkLst>
            <pc:docMk/>
            <pc:sldMk cId="1247634246" sldId="473"/>
            <ac:spMk id="6" creationId="{8D1D6322-19BA-C414-E9C6-C464F6DCDFAC}"/>
          </ac:spMkLst>
        </pc:spChg>
        <pc:spChg chg="mod">
          <ac:chgData name="Rob Trueman" userId="064f5b51-51fb-4d25-9899-1009055f4a23" providerId="ADAL" clId="{2D1AEB5B-892D-457C-92C1-7137EFB1871C}" dt="2023-12-04T13:52:58.492" v="16884" actId="20577"/>
          <ac:spMkLst>
            <pc:docMk/>
            <pc:sldMk cId="1247634246" sldId="473"/>
            <ac:spMk id="19" creationId="{DA6619EB-2677-3772-A3CA-0283B71D7801}"/>
          </ac:spMkLst>
        </pc:spChg>
        <pc:picChg chg="add mod">
          <ac:chgData name="Rob Trueman" userId="064f5b51-51fb-4d25-9899-1009055f4a23" providerId="ADAL" clId="{2D1AEB5B-892D-457C-92C1-7137EFB1871C}" dt="2023-12-04T13:58:54.795" v="17297" actId="1076"/>
          <ac:picMkLst>
            <pc:docMk/>
            <pc:sldMk cId="1247634246" sldId="473"/>
            <ac:picMk id="3" creationId="{98005C85-E7C8-FFEA-B503-3152DEFCFC43}"/>
          </ac:picMkLst>
        </pc:picChg>
      </pc:sldChg>
      <pc:sldChg chg="modSp add del mod">
        <pc:chgData name="Rob Trueman" userId="064f5b51-51fb-4d25-9899-1009055f4a23" providerId="ADAL" clId="{2D1AEB5B-892D-457C-92C1-7137EFB1871C}" dt="2023-12-04T13:52:44.314" v="16862" actId="47"/>
        <pc:sldMkLst>
          <pc:docMk/>
          <pc:sldMk cId="3798052865" sldId="473"/>
        </pc:sldMkLst>
        <pc:spChg chg="mod">
          <ac:chgData name="Rob Trueman" userId="064f5b51-51fb-4d25-9899-1009055f4a23" providerId="ADAL" clId="{2D1AEB5B-892D-457C-92C1-7137EFB1871C}" dt="2023-12-04T13:52:41.320" v="16861" actId="20577"/>
          <ac:spMkLst>
            <pc:docMk/>
            <pc:sldMk cId="3798052865" sldId="473"/>
            <ac:spMk id="19" creationId="{DA6619EB-2677-3772-A3CA-0283B71D7801}"/>
          </ac:spMkLst>
        </pc:spChg>
      </pc:sldChg>
      <pc:sldChg chg="modSp add mod modAnim">
        <pc:chgData name="Rob Trueman" userId="064f5b51-51fb-4d25-9899-1009055f4a23" providerId="ADAL" clId="{2D1AEB5B-892D-457C-92C1-7137EFB1871C}" dt="2023-12-05T11:12:54.473" v="29401" actId="20577"/>
        <pc:sldMkLst>
          <pc:docMk/>
          <pc:sldMk cId="3674140064" sldId="474"/>
        </pc:sldMkLst>
        <pc:spChg chg="mod">
          <ac:chgData name="Rob Trueman" userId="064f5b51-51fb-4d25-9899-1009055f4a23" providerId="ADAL" clId="{2D1AEB5B-892D-457C-92C1-7137EFB1871C}" dt="2023-12-05T11:12:54.473" v="29401" actId="20577"/>
          <ac:spMkLst>
            <pc:docMk/>
            <pc:sldMk cId="3674140064" sldId="474"/>
            <ac:spMk id="2" creationId="{5DC10DD6-DBBA-57CE-B190-2532693AD757}"/>
          </ac:spMkLst>
        </pc:spChg>
        <pc:spChg chg="mod">
          <ac:chgData name="Rob Trueman" userId="064f5b51-51fb-4d25-9899-1009055f4a23" providerId="ADAL" clId="{2D1AEB5B-892D-457C-92C1-7137EFB1871C}" dt="2023-12-04T13:59:23.788" v="17328" actId="20577"/>
          <ac:spMkLst>
            <pc:docMk/>
            <pc:sldMk cId="3674140064" sldId="474"/>
            <ac:spMk id="19" creationId="{DA6619EB-2677-3772-A3CA-0283B71D7801}"/>
          </ac:spMkLst>
        </pc:spChg>
      </pc:sldChg>
      <pc:sldChg chg="modSp add mod modAnim">
        <pc:chgData name="Rob Trueman" userId="064f5b51-51fb-4d25-9899-1009055f4a23" providerId="ADAL" clId="{2D1AEB5B-892D-457C-92C1-7137EFB1871C}" dt="2023-12-05T13:27:54.466" v="29637" actId="20577"/>
        <pc:sldMkLst>
          <pc:docMk/>
          <pc:sldMk cId="691144678" sldId="475"/>
        </pc:sldMkLst>
        <pc:spChg chg="mod">
          <ac:chgData name="Rob Trueman" userId="064f5b51-51fb-4d25-9899-1009055f4a23" providerId="ADAL" clId="{2D1AEB5B-892D-457C-92C1-7137EFB1871C}" dt="2023-12-05T13:27:54.466" v="29637" actId="20577"/>
          <ac:spMkLst>
            <pc:docMk/>
            <pc:sldMk cId="691144678" sldId="475"/>
            <ac:spMk id="2" creationId="{5DC10DD6-DBBA-57CE-B190-2532693AD757}"/>
          </ac:spMkLst>
        </pc:spChg>
        <pc:spChg chg="mod">
          <ac:chgData name="Rob Trueman" userId="064f5b51-51fb-4d25-9899-1009055f4a23" providerId="ADAL" clId="{2D1AEB5B-892D-457C-92C1-7137EFB1871C}" dt="2023-12-04T15:57:06.462" v="23164" actId="20577"/>
          <ac:spMkLst>
            <pc:docMk/>
            <pc:sldMk cId="691144678" sldId="475"/>
            <ac:spMk id="8" creationId="{78C19F6C-5EB3-F176-3358-2D4F54C147DC}"/>
          </ac:spMkLst>
        </pc:spChg>
        <pc:picChg chg="mod">
          <ac:chgData name="Rob Trueman" userId="064f5b51-51fb-4d25-9899-1009055f4a23" providerId="ADAL" clId="{2D1AEB5B-892D-457C-92C1-7137EFB1871C}" dt="2023-12-04T14:12:49.774" v="18980" actId="1076"/>
          <ac:picMkLst>
            <pc:docMk/>
            <pc:sldMk cId="691144678" sldId="475"/>
            <ac:picMk id="7" creationId="{133BC459-E0F4-3F3B-FBD0-24D1E1045BCB}"/>
          </ac:picMkLst>
        </pc:picChg>
      </pc:sldChg>
      <pc:sldChg chg="addSp modSp add mod modAnim">
        <pc:chgData name="Rob Trueman" userId="064f5b51-51fb-4d25-9899-1009055f4a23" providerId="ADAL" clId="{2D1AEB5B-892D-457C-92C1-7137EFB1871C}" dt="2023-12-04T15:13:30.587" v="19406" actId="167"/>
        <pc:sldMkLst>
          <pc:docMk/>
          <pc:sldMk cId="866327798" sldId="476"/>
        </pc:sldMkLst>
        <pc:picChg chg="add mod ord">
          <ac:chgData name="Rob Trueman" userId="064f5b51-51fb-4d25-9899-1009055f4a23" providerId="ADAL" clId="{2D1AEB5B-892D-457C-92C1-7137EFB1871C}" dt="2023-12-04T15:13:30.587" v="19406" actId="167"/>
          <ac:picMkLst>
            <pc:docMk/>
            <pc:sldMk cId="866327798" sldId="476"/>
            <ac:picMk id="2" creationId="{A02FC2B9-5882-2B4E-70CF-215E065B7DE8}"/>
          </ac:picMkLst>
        </pc:picChg>
      </pc:sldChg>
      <pc:sldChg chg="addSp modSp add mod modAnim">
        <pc:chgData name="Rob Trueman" userId="064f5b51-51fb-4d25-9899-1009055f4a23" providerId="ADAL" clId="{2D1AEB5B-892D-457C-92C1-7137EFB1871C}" dt="2023-12-04T15:13:37.311" v="19409" actId="167"/>
        <pc:sldMkLst>
          <pc:docMk/>
          <pc:sldMk cId="927131758" sldId="477"/>
        </pc:sldMkLst>
        <pc:picChg chg="add mod ord">
          <ac:chgData name="Rob Trueman" userId="064f5b51-51fb-4d25-9899-1009055f4a23" providerId="ADAL" clId="{2D1AEB5B-892D-457C-92C1-7137EFB1871C}" dt="2023-12-04T15:13:37.311" v="19409" actId="167"/>
          <ac:picMkLst>
            <pc:docMk/>
            <pc:sldMk cId="927131758" sldId="477"/>
            <ac:picMk id="2" creationId="{13591423-BF18-E2D6-E379-93473DAA9536}"/>
          </ac:picMkLst>
        </pc:picChg>
      </pc:sldChg>
      <pc:sldChg chg="addSp modSp add mod modAnim">
        <pc:chgData name="Rob Trueman" userId="064f5b51-51fb-4d25-9899-1009055f4a23" providerId="ADAL" clId="{2D1AEB5B-892D-457C-92C1-7137EFB1871C}" dt="2023-12-04T15:13:43.448" v="19412" actId="167"/>
        <pc:sldMkLst>
          <pc:docMk/>
          <pc:sldMk cId="1659512543" sldId="478"/>
        </pc:sldMkLst>
        <pc:picChg chg="add mod ord">
          <ac:chgData name="Rob Trueman" userId="064f5b51-51fb-4d25-9899-1009055f4a23" providerId="ADAL" clId="{2D1AEB5B-892D-457C-92C1-7137EFB1871C}" dt="2023-12-04T15:13:43.448" v="19412" actId="167"/>
          <ac:picMkLst>
            <pc:docMk/>
            <pc:sldMk cId="1659512543" sldId="478"/>
            <ac:picMk id="2" creationId="{BDF03F0B-A5B7-F34D-92FE-29324631FE0C}"/>
          </ac:picMkLst>
        </pc:picChg>
      </pc:sldChg>
      <pc:sldChg chg="addSp modSp add mod modAnim">
        <pc:chgData name="Rob Trueman" userId="064f5b51-51fb-4d25-9899-1009055f4a23" providerId="ADAL" clId="{2D1AEB5B-892D-457C-92C1-7137EFB1871C}" dt="2023-12-04T15:23:53.614" v="19436" actId="167"/>
        <pc:sldMkLst>
          <pc:docMk/>
          <pc:sldMk cId="4029352533" sldId="479"/>
        </pc:sldMkLst>
        <pc:picChg chg="add mod ord">
          <ac:chgData name="Rob Trueman" userId="064f5b51-51fb-4d25-9899-1009055f4a23" providerId="ADAL" clId="{2D1AEB5B-892D-457C-92C1-7137EFB1871C}" dt="2023-12-04T15:22:56.429" v="19433"/>
          <ac:picMkLst>
            <pc:docMk/>
            <pc:sldMk cId="4029352533" sldId="479"/>
            <ac:picMk id="2" creationId="{A1BBFC04-DBAC-1CE1-FE9C-428E8C365B18}"/>
          </ac:picMkLst>
        </pc:picChg>
        <pc:picChg chg="add mod ord">
          <ac:chgData name="Rob Trueman" userId="064f5b51-51fb-4d25-9899-1009055f4a23" providerId="ADAL" clId="{2D1AEB5B-892D-457C-92C1-7137EFB1871C}" dt="2023-12-04T15:23:53.614" v="19436" actId="167"/>
          <ac:picMkLst>
            <pc:docMk/>
            <pc:sldMk cId="4029352533" sldId="479"/>
            <ac:picMk id="3" creationId="{253BCF1B-1C84-2377-1D4D-500B9BB2E8A1}"/>
          </ac:picMkLst>
        </pc:picChg>
      </pc:sldChg>
      <pc:sldChg chg="addSp modSp add mod modAnim">
        <pc:chgData name="Rob Trueman" userId="064f5b51-51fb-4d25-9899-1009055f4a23" providerId="ADAL" clId="{2D1AEB5B-892D-457C-92C1-7137EFB1871C}" dt="2023-12-04T15:23:59.717" v="19439" actId="167"/>
        <pc:sldMkLst>
          <pc:docMk/>
          <pc:sldMk cId="3376487594" sldId="480"/>
        </pc:sldMkLst>
        <pc:picChg chg="add mod ord">
          <ac:chgData name="Rob Trueman" userId="064f5b51-51fb-4d25-9899-1009055f4a23" providerId="ADAL" clId="{2D1AEB5B-892D-457C-92C1-7137EFB1871C}" dt="2023-12-04T15:22:54.356" v="19430"/>
          <ac:picMkLst>
            <pc:docMk/>
            <pc:sldMk cId="3376487594" sldId="480"/>
            <ac:picMk id="2" creationId="{0E9ACB9D-6442-8908-0A83-F10D92B39193}"/>
          </ac:picMkLst>
        </pc:picChg>
        <pc:picChg chg="add mod ord">
          <ac:chgData name="Rob Trueman" userId="064f5b51-51fb-4d25-9899-1009055f4a23" providerId="ADAL" clId="{2D1AEB5B-892D-457C-92C1-7137EFB1871C}" dt="2023-12-04T15:23:59.717" v="19439" actId="167"/>
          <ac:picMkLst>
            <pc:docMk/>
            <pc:sldMk cId="3376487594" sldId="480"/>
            <ac:picMk id="3" creationId="{275BB8B4-C6CF-97A9-968E-00273C6B4D6A}"/>
          </ac:picMkLst>
        </pc:picChg>
      </pc:sldChg>
      <pc:sldChg chg="addSp modSp add mod modAnim">
        <pc:chgData name="Rob Trueman" userId="064f5b51-51fb-4d25-9899-1009055f4a23" providerId="ADAL" clId="{2D1AEB5B-892D-457C-92C1-7137EFB1871C}" dt="2023-12-04T15:24:06.225" v="19442" actId="167"/>
        <pc:sldMkLst>
          <pc:docMk/>
          <pc:sldMk cId="1863057753" sldId="481"/>
        </pc:sldMkLst>
        <pc:picChg chg="add mod ord">
          <ac:chgData name="Rob Trueman" userId="064f5b51-51fb-4d25-9899-1009055f4a23" providerId="ADAL" clId="{2D1AEB5B-892D-457C-92C1-7137EFB1871C}" dt="2023-12-04T15:22:52.871" v="19427"/>
          <ac:picMkLst>
            <pc:docMk/>
            <pc:sldMk cId="1863057753" sldId="481"/>
            <ac:picMk id="2" creationId="{A7B21578-81F9-5D72-4DEE-56C9F6486210}"/>
          </ac:picMkLst>
        </pc:picChg>
        <pc:picChg chg="add mod ord">
          <ac:chgData name="Rob Trueman" userId="064f5b51-51fb-4d25-9899-1009055f4a23" providerId="ADAL" clId="{2D1AEB5B-892D-457C-92C1-7137EFB1871C}" dt="2023-12-04T15:24:06.225" v="19442" actId="167"/>
          <ac:picMkLst>
            <pc:docMk/>
            <pc:sldMk cId="1863057753" sldId="481"/>
            <ac:picMk id="3" creationId="{5922F320-F7EB-24B5-3B02-DE1922215F9B}"/>
          </ac:picMkLst>
        </pc:picChg>
      </pc:sldChg>
      <pc:sldChg chg="addSp modSp add mod modAnim">
        <pc:chgData name="Rob Trueman" userId="064f5b51-51fb-4d25-9899-1009055f4a23" providerId="ADAL" clId="{2D1AEB5B-892D-457C-92C1-7137EFB1871C}" dt="2023-12-04T15:42:34.222" v="21919" actId="20577"/>
        <pc:sldMkLst>
          <pc:docMk/>
          <pc:sldMk cId="2525346456" sldId="482"/>
        </pc:sldMkLst>
        <pc:spChg chg="mod">
          <ac:chgData name="Rob Trueman" userId="064f5b51-51fb-4d25-9899-1009055f4a23" providerId="ADAL" clId="{2D1AEB5B-892D-457C-92C1-7137EFB1871C}" dt="2023-12-04T15:42:34.222" v="21919" actId="20577"/>
          <ac:spMkLst>
            <pc:docMk/>
            <pc:sldMk cId="2525346456" sldId="482"/>
            <ac:spMk id="2" creationId="{5DC10DD6-DBBA-57CE-B190-2532693AD757}"/>
          </ac:spMkLst>
        </pc:spChg>
        <pc:spChg chg="mod">
          <ac:chgData name="Rob Trueman" userId="064f5b51-51fb-4d25-9899-1009055f4a23" providerId="ADAL" clId="{2D1AEB5B-892D-457C-92C1-7137EFB1871C}" dt="2023-12-04T15:24:32.229" v="19470" actId="20577"/>
          <ac:spMkLst>
            <pc:docMk/>
            <pc:sldMk cId="2525346456" sldId="482"/>
            <ac:spMk id="19" creationId="{DA6619EB-2677-3772-A3CA-0283B71D7801}"/>
          </ac:spMkLst>
        </pc:spChg>
        <pc:picChg chg="add mod">
          <ac:chgData name="Rob Trueman" userId="064f5b51-51fb-4d25-9899-1009055f4a23" providerId="ADAL" clId="{2D1AEB5B-892D-457C-92C1-7137EFB1871C}" dt="2023-12-04T15:30:53.397" v="20421" actId="1076"/>
          <ac:picMkLst>
            <pc:docMk/>
            <pc:sldMk cId="2525346456" sldId="482"/>
            <ac:picMk id="4" creationId="{020D77A0-D1C7-96FC-27E1-AA7E15894BB0}"/>
          </ac:picMkLst>
        </pc:picChg>
      </pc:sldChg>
      <pc:sldChg chg="modSp add mod modAnim">
        <pc:chgData name="Rob Trueman" userId="064f5b51-51fb-4d25-9899-1009055f4a23" providerId="ADAL" clId="{2D1AEB5B-892D-457C-92C1-7137EFB1871C}" dt="2023-12-05T11:14:30.993" v="29411" actId="207"/>
        <pc:sldMkLst>
          <pc:docMk/>
          <pc:sldMk cId="1478812545" sldId="483"/>
        </pc:sldMkLst>
        <pc:spChg chg="mod">
          <ac:chgData name="Rob Trueman" userId="064f5b51-51fb-4d25-9899-1009055f4a23" providerId="ADAL" clId="{2D1AEB5B-892D-457C-92C1-7137EFB1871C}" dt="2023-12-05T11:14:30.993" v="29411" actId="207"/>
          <ac:spMkLst>
            <pc:docMk/>
            <pc:sldMk cId="1478812545" sldId="483"/>
            <ac:spMk id="2" creationId="{5DC10DD6-DBBA-57CE-B190-2532693AD757}"/>
          </ac:spMkLst>
        </pc:spChg>
        <pc:spChg chg="mod">
          <ac:chgData name="Rob Trueman" userId="064f5b51-51fb-4d25-9899-1009055f4a23" providerId="ADAL" clId="{2D1AEB5B-892D-457C-92C1-7137EFB1871C}" dt="2023-12-04T15:31:39.416" v="20459" actId="20577"/>
          <ac:spMkLst>
            <pc:docMk/>
            <pc:sldMk cId="1478812545" sldId="483"/>
            <ac:spMk id="19" creationId="{DA6619EB-2677-3772-A3CA-0283B71D7801}"/>
          </ac:spMkLst>
        </pc:spChg>
      </pc:sldChg>
      <pc:sldChg chg="modSp add mod modAnim">
        <pc:chgData name="Rob Trueman" userId="064f5b51-51fb-4d25-9899-1009055f4a23" providerId="ADAL" clId="{2D1AEB5B-892D-457C-92C1-7137EFB1871C}" dt="2023-12-05T11:15:36.311" v="29545" actId="313"/>
        <pc:sldMkLst>
          <pc:docMk/>
          <pc:sldMk cId="3639058886" sldId="484"/>
        </pc:sldMkLst>
        <pc:spChg chg="mod">
          <ac:chgData name="Rob Trueman" userId="064f5b51-51fb-4d25-9899-1009055f4a23" providerId="ADAL" clId="{2D1AEB5B-892D-457C-92C1-7137EFB1871C}" dt="2023-12-05T11:15:36.311" v="29545" actId="313"/>
          <ac:spMkLst>
            <pc:docMk/>
            <pc:sldMk cId="3639058886" sldId="484"/>
            <ac:spMk id="2" creationId="{5DC10DD6-DBBA-57CE-B190-2532693AD757}"/>
          </ac:spMkLst>
        </pc:spChg>
        <pc:spChg chg="mod">
          <ac:chgData name="Rob Trueman" userId="064f5b51-51fb-4d25-9899-1009055f4a23" providerId="ADAL" clId="{2D1AEB5B-892D-457C-92C1-7137EFB1871C}" dt="2023-12-04T15:40:07.797" v="21555" actId="20577"/>
          <ac:spMkLst>
            <pc:docMk/>
            <pc:sldMk cId="3639058886" sldId="484"/>
            <ac:spMk id="19" creationId="{DA6619EB-2677-3772-A3CA-0283B71D7801}"/>
          </ac:spMkLst>
        </pc:spChg>
      </pc:sldChg>
      <pc:sldChg chg="addSp delSp modSp add mod delAnim modAnim">
        <pc:chgData name="Rob Trueman" userId="064f5b51-51fb-4d25-9899-1009055f4a23" providerId="ADAL" clId="{2D1AEB5B-892D-457C-92C1-7137EFB1871C}" dt="2023-12-05T11:18:13.137" v="29589"/>
        <pc:sldMkLst>
          <pc:docMk/>
          <pc:sldMk cId="1903910889" sldId="485"/>
        </pc:sldMkLst>
        <pc:spChg chg="mod">
          <ac:chgData name="Rob Trueman" userId="064f5b51-51fb-4d25-9899-1009055f4a23" providerId="ADAL" clId="{2D1AEB5B-892D-457C-92C1-7137EFB1871C}" dt="2023-12-05T11:17:08.657" v="29574" actId="207"/>
          <ac:spMkLst>
            <pc:docMk/>
            <pc:sldMk cId="1903910889" sldId="485"/>
            <ac:spMk id="2" creationId="{5DC10DD6-DBBA-57CE-B190-2532693AD757}"/>
          </ac:spMkLst>
        </pc:spChg>
        <pc:spChg chg="add del mod">
          <ac:chgData name="Rob Trueman" userId="064f5b51-51fb-4d25-9899-1009055f4a23" providerId="ADAL" clId="{2D1AEB5B-892D-457C-92C1-7137EFB1871C}" dt="2023-12-05T11:17:04.239" v="29573" actId="21"/>
          <ac:spMkLst>
            <pc:docMk/>
            <pc:sldMk cId="1903910889" sldId="485"/>
            <ac:spMk id="3" creationId="{CC1E1408-6E98-55A5-2B25-A08684CB4A99}"/>
          </ac:spMkLst>
        </pc:spChg>
        <pc:spChg chg="add mod">
          <ac:chgData name="Rob Trueman" userId="064f5b51-51fb-4d25-9899-1009055f4a23" providerId="ADAL" clId="{2D1AEB5B-892D-457C-92C1-7137EFB1871C}" dt="2023-12-05T11:17:10.511" v="29575"/>
          <ac:spMkLst>
            <pc:docMk/>
            <pc:sldMk cId="1903910889" sldId="485"/>
            <ac:spMk id="4" creationId="{E7CE54F9-6BDD-9DF7-307C-C68E895EEF7E}"/>
          </ac:spMkLst>
        </pc:spChg>
        <pc:spChg chg="add mod">
          <ac:chgData name="Rob Trueman" userId="064f5b51-51fb-4d25-9899-1009055f4a23" providerId="ADAL" clId="{2D1AEB5B-892D-457C-92C1-7137EFB1871C}" dt="2023-12-05T11:18:04.695" v="29587" actId="1076"/>
          <ac:spMkLst>
            <pc:docMk/>
            <pc:sldMk cId="1903910889" sldId="485"/>
            <ac:spMk id="5" creationId="{9C24D275-5654-E39D-B5AC-C1250A66D26F}"/>
          </ac:spMkLst>
        </pc:spChg>
        <pc:spChg chg="mod">
          <ac:chgData name="Rob Trueman" userId="064f5b51-51fb-4d25-9899-1009055f4a23" providerId="ADAL" clId="{2D1AEB5B-892D-457C-92C1-7137EFB1871C}" dt="2023-12-04T15:47:58.134" v="22519" actId="20577"/>
          <ac:spMkLst>
            <pc:docMk/>
            <pc:sldMk cId="1903910889" sldId="485"/>
            <ac:spMk id="19" creationId="{DA6619EB-2677-3772-A3CA-0283B71D7801}"/>
          </ac:spMkLst>
        </pc:spChg>
      </pc:sldChg>
      <pc:sldChg chg="addSp delSp modSp add mod modAnim">
        <pc:chgData name="Rob Trueman" userId="064f5b51-51fb-4d25-9899-1009055f4a23" providerId="ADAL" clId="{2D1AEB5B-892D-457C-92C1-7137EFB1871C}" dt="2023-12-04T16:23:25.566" v="24568"/>
        <pc:sldMkLst>
          <pc:docMk/>
          <pc:sldMk cId="1171006082" sldId="486"/>
        </pc:sldMkLst>
        <pc:spChg chg="mod">
          <ac:chgData name="Rob Trueman" userId="064f5b51-51fb-4d25-9899-1009055f4a23" providerId="ADAL" clId="{2D1AEB5B-892D-457C-92C1-7137EFB1871C}" dt="2023-12-04T16:22:48.601" v="24558" actId="1076"/>
          <ac:spMkLst>
            <pc:docMk/>
            <pc:sldMk cId="1171006082" sldId="486"/>
            <ac:spMk id="2" creationId="{5DC10DD6-DBBA-57CE-B190-2532693AD757}"/>
          </ac:spMkLst>
        </pc:spChg>
        <pc:spChg chg="add mod">
          <ac:chgData name="Rob Trueman" userId="064f5b51-51fb-4d25-9899-1009055f4a23" providerId="ADAL" clId="{2D1AEB5B-892D-457C-92C1-7137EFB1871C}" dt="2023-12-04T16:22:48.601" v="24558" actId="1076"/>
          <ac:spMkLst>
            <pc:docMk/>
            <pc:sldMk cId="1171006082" sldId="486"/>
            <ac:spMk id="8" creationId="{3BCEA580-B791-D7E3-AD3B-57C7B39EDD26}"/>
          </ac:spMkLst>
        </pc:spChg>
        <pc:spChg chg="mod">
          <ac:chgData name="Rob Trueman" userId="064f5b51-51fb-4d25-9899-1009055f4a23" providerId="ADAL" clId="{2D1AEB5B-892D-457C-92C1-7137EFB1871C}" dt="2023-12-04T16:10:08.829" v="23561" actId="20577"/>
          <ac:spMkLst>
            <pc:docMk/>
            <pc:sldMk cId="1171006082" sldId="486"/>
            <ac:spMk id="19" creationId="{DA6619EB-2677-3772-A3CA-0283B71D7801}"/>
          </ac:spMkLst>
        </pc:spChg>
        <pc:picChg chg="add del mod">
          <ac:chgData name="Rob Trueman" userId="064f5b51-51fb-4d25-9899-1009055f4a23" providerId="ADAL" clId="{2D1AEB5B-892D-457C-92C1-7137EFB1871C}" dt="2023-12-04T16:20:23.772" v="24536" actId="478"/>
          <ac:picMkLst>
            <pc:docMk/>
            <pc:sldMk cId="1171006082" sldId="486"/>
            <ac:picMk id="4" creationId="{2FA334FF-0F2A-CFCE-D908-D2C3DD42A8A0}"/>
          </ac:picMkLst>
        </pc:picChg>
        <pc:picChg chg="add mod modCrop">
          <ac:chgData name="Rob Trueman" userId="064f5b51-51fb-4d25-9899-1009055f4a23" providerId="ADAL" clId="{2D1AEB5B-892D-457C-92C1-7137EFB1871C}" dt="2023-12-04T16:22:58.795" v="24561" actId="1076"/>
          <ac:picMkLst>
            <pc:docMk/>
            <pc:sldMk cId="1171006082" sldId="486"/>
            <ac:picMk id="7" creationId="{57A14FED-F7C7-D756-7A83-577F8FA3719D}"/>
          </ac:picMkLst>
        </pc:picChg>
      </pc:sldChg>
      <pc:sldChg chg="modSp add del modAnim">
        <pc:chgData name="Rob Trueman" userId="064f5b51-51fb-4d25-9899-1009055f4a23" providerId="ADAL" clId="{2D1AEB5B-892D-457C-92C1-7137EFB1871C}" dt="2023-12-04T16:42:35.907" v="25106" actId="47"/>
        <pc:sldMkLst>
          <pc:docMk/>
          <pc:sldMk cId="1631866160" sldId="487"/>
        </pc:sldMkLst>
        <pc:spChg chg="mod">
          <ac:chgData name="Rob Trueman" userId="064f5b51-51fb-4d25-9899-1009055f4a23" providerId="ADAL" clId="{2D1AEB5B-892D-457C-92C1-7137EFB1871C}" dt="2023-12-04T16:26:40.349" v="25104" actId="207"/>
          <ac:spMkLst>
            <pc:docMk/>
            <pc:sldMk cId="1631866160" sldId="487"/>
            <ac:spMk id="2" creationId="{5DC10DD6-DBBA-57CE-B190-2532693AD757}"/>
          </ac:spMkLst>
        </pc:spChg>
        <pc:spChg chg="mod">
          <ac:chgData name="Rob Trueman" userId="064f5b51-51fb-4d25-9899-1009055f4a23" providerId="ADAL" clId="{2D1AEB5B-892D-457C-92C1-7137EFB1871C}" dt="2023-12-04T16:24:30.897" v="24605" actId="20577"/>
          <ac:spMkLst>
            <pc:docMk/>
            <pc:sldMk cId="1631866160" sldId="487"/>
            <ac:spMk id="19" creationId="{DA6619EB-2677-3772-A3CA-0283B71D7801}"/>
          </ac:spMkLst>
        </pc:spChg>
      </pc:sldChg>
      <pc:sldChg chg="addSp modSp add mod modAnim">
        <pc:chgData name="Rob Trueman" userId="064f5b51-51fb-4d25-9899-1009055f4a23" providerId="ADAL" clId="{2D1AEB5B-892D-457C-92C1-7137EFB1871C}" dt="2023-12-04T16:42:53.948" v="25114" actId="167"/>
        <pc:sldMkLst>
          <pc:docMk/>
          <pc:sldMk cId="3935693778" sldId="487"/>
        </pc:sldMkLst>
        <pc:picChg chg="add mod ord">
          <ac:chgData name="Rob Trueman" userId="064f5b51-51fb-4d25-9899-1009055f4a23" providerId="ADAL" clId="{2D1AEB5B-892D-457C-92C1-7137EFB1871C}" dt="2023-12-04T16:42:53.948" v="25114" actId="167"/>
          <ac:picMkLst>
            <pc:docMk/>
            <pc:sldMk cId="3935693778" sldId="487"/>
            <ac:picMk id="2" creationId="{E962DC8E-113D-65AF-5DE6-9DC19EC42566}"/>
          </ac:picMkLst>
        </pc:picChg>
      </pc:sldChg>
      <pc:sldChg chg="addSp modSp add mod modAnim">
        <pc:chgData name="Rob Trueman" userId="064f5b51-51fb-4d25-9899-1009055f4a23" providerId="ADAL" clId="{2D1AEB5B-892D-457C-92C1-7137EFB1871C}" dt="2023-12-04T16:43:00.410" v="25117" actId="167"/>
        <pc:sldMkLst>
          <pc:docMk/>
          <pc:sldMk cId="10692776" sldId="488"/>
        </pc:sldMkLst>
        <pc:picChg chg="add mod ord">
          <ac:chgData name="Rob Trueman" userId="064f5b51-51fb-4d25-9899-1009055f4a23" providerId="ADAL" clId="{2D1AEB5B-892D-457C-92C1-7137EFB1871C}" dt="2023-12-04T16:43:00.410" v="25117" actId="167"/>
          <ac:picMkLst>
            <pc:docMk/>
            <pc:sldMk cId="10692776" sldId="488"/>
            <ac:picMk id="2" creationId="{35CD616F-AF35-5E2E-67FB-D2E3DB8659D8}"/>
          </ac:picMkLst>
        </pc:picChg>
      </pc:sldChg>
      <pc:sldChg chg="addSp modSp add mod modAnim">
        <pc:chgData name="Rob Trueman" userId="064f5b51-51fb-4d25-9899-1009055f4a23" providerId="ADAL" clId="{2D1AEB5B-892D-457C-92C1-7137EFB1871C}" dt="2023-12-04T16:43:06.398" v="25120" actId="167"/>
        <pc:sldMkLst>
          <pc:docMk/>
          <pc:sldMk cId="1165073877" sldId="489"/>
        </pc:sldMkLst>
        <pc:picChg chg="add mod ord">
          <ac:chgData name="Rob Trueman" userId="064f5b51-51fb-4d25-9899-1009055f4a23" providerId="ADAL" clId="{2D1AEB5B-892D-457C-92C1-7137EFB1871C}" dt="2023-12-04T16:43:06.398" v="25120" actId="167"/>
          <ac:picMkLst>
            <pc:docMk/>
            <pc:sldMk cId="1165073877" sldId="489"/>
            <ac:picMk id="2" creationId="{FE814856-8059-B48F-8B32-6D8748F2A838}"/>
          </ac:picMkLst>
        </pc:picChg>
      </pc:sldChg>
      <pc:sldChg chg="addSp modSp add mod modAnim">
        <pc:chgData name="Rob Trueman" userId="064f5b51-51fb-4d25-9899-1009055f4a23" providerId="ADAL" clId="{2D1AEB5B-892D-457C-92C1-7137EFB1871C}" dt="2023-12-04T16:43:13.360" v="25123" actId="167"/>
        <pc:sldMkLst>
          <pc:docMk/>
          <pc:sldMk cId="3846047517" sldId="490"/>
        </pc:sldMkLst>
        <pc:picChg chg="add mod ord">
          <ac:chgData name="Rob Trueman" userId="064f5b51-51fb-4d25-9899-1009055f4a23" providerId="ADAL" clId="{2D1AEB5B-892D-457C-92C1-7137EFB1871C}" dt="2023-12-04T16:43:13.360" v="25123" actId="167"/>
          <ac:picMkLst>
            <pc:docMk/>
            <pc:sldMk cId="3846047517" sldId="490"/>
            <ac:picMk id="2" creationId="{1B3809B7-4AA1-0248-F320-43D7632C8653}"/>
          </ac:picMkLst>
        </pc:picChg>
      </pc:sldChg>
      <pc:sldChg chg="addSp delSp modSp add mod delAnim modAnim">
        <pc:chgData name="Rob Trueman" userId="064f5b51-51fb-4d25-9899-1009055f4a23" providerId="ADAL" clId="{2D1AEB5B-892D-457C-92C1-7137EFB1871C}" dt="2023-12-05T13:30:19.663" v="29642" actId="167"/>
        <pc:sldMkLst>
          <pc:docMk/>
          <pc:sldMk cId="1747267338" sldId="491"/>
        </pc:sldMkLst>
        <pc:spChg chg="ord">
          <ac:chgData name="Rob Trueman" userId="064f5b51-51fb-4d25-9899-1009055f4a23" providerId="ADAL" clId="{2D1AEB5B-892D-457C-92C1-7137EFB1871C}" dt="2023-12-05T13:30:08.617" v="29638" actId="167"/>
          <ac:spMkLst>
            <pc:docMk/>
            <pc:sldMk cId="1747267338" sldId="491"/>
            <ac:spMk id="6" creationId="{8D1D6322-19BA-C414-E9C6-C464F6DCDFAC}"/>
          </ac:spMkLst>
        </pc:spChg>
        <pc:picChg chg="add del mod ord">
          <ac:chgData name="Rob Trueman" userId="064f5b51-51fb-4d25-9899-1009055f4a23" providerId="ADAL" clId="{2D1AEB5B-892D-457C-92C1-7137EFB1871C}" dt="2023-12-05T13:30:09.730" v="29639" actId="478"/>
          <ac:picMkLst>
            <pc:docMk/>
            <pc:sldMk cId="1747267338" sldId="491"/>
            <ac:picMk id="2" creationId="{8C1AC08D-7C2A-B6A0-DD5A-A26D7AE53517}"/>
          </ac:picMkLst>
        </pc:picChg>
        <pc:picChg chg="add mod ord">
          <ac:chgData name="Rob Trueman" userId="064f5b51-51fb-4d25-9899-1009055f4a23" providerId="ADAL" clId="{2D1AEB5B-892D-457C-92C1-7137EFB1871C}" dt="2023-12-05T13:30:19.663" v="29642" actId="167"/>
          <ac:picMkLst>
            <pc:docMk/>
            <pc:sldMk cId="1747267338" sldId="491"/>
            <ac:picMk id="3" creationId="{5897E963-2BE8-B09B-7868-C3B628C17B20}"/>
          </ac:picMkLst>
        </pc:picChg>
      </pc:sldChg>
      <pc:sldChg chg="addSp modSp add mod modAnim">
        <pc:chgData name="Rob Trueman" userId="064f5b51-51fb-4d25-9899-1009055f4a23" providerId="ADAL" clId="{2D1AEB5B-892D-457C-92C1-7137EFB1871C}" dt="2023-12-04T16:50:41.527" v="25776"/>
        <pc:sldMkLst>
          <pc:docMk/>
          <pc:sldMk cId="3363988908" sldId="492"/>
        </pc:sldMkLst>
        <pc:spChg chg="mod">
          <ac:chgData name="Rob Trueman" userId="064f5b51-51fb-4d25-9899-1009055f4a23" providerId="ADAL" clId="{2D1AEB5B-892D-457C-92C1-7137EFB1871C}" dt="2023-12-04T16:48:49.899" v="25764" actId="1076"/>
          <ac:spMkLst>
            <pc:docMk/>
            <pc:sldMk cId="3363988908" sldId="492"/>
            <ac:spMk id="3" creationId="{32E325E7-0A43-C329-31F2-DBA04E91F0B2}"/>
          </ac:spMkLst>
        </pc:spChg>
        <pc:spChg chg="mod">
          <ac:chgData name="Rob Trueman" userId="064f5b51-51fb-4d25-9899-1009055f4a23" providerId="ADAL" clId="{2D1AEB5B-892D-457C-92C1-7137EFB1871C}" dt="2023-12-04T16:45:26.844" v="25163" actId="20577"/>
          <ac:spMkLst>
            <pc:docMk/>
            <pc:sldMk cId="3363988908" sldId="492"/>
            <ac:spMk id="19" creationId="{DA6619EB-2677-3772-A3CA-0283B71D7801}"/>
          </ac:spMkLst>
        </pc:spChg>
        <pc:picChg chg="add mod">
          <ac:chgData name="Rob Trueman" userId="064f5b51-51fb-4d25-9899-1009055f4a23" providerId="ADAL" clId="{2D1AEB5B-892D-457C-92C1-7137EFB1871C}" dt="2023-12-04T16:50:32.087" v="25774" actId="1582"/>
          <ac:picMkLst>
            <pc:docMk/>
            <pc:sldMk cId="3363988908" sldId="492"/>
            <ac:picMk id="4" creationId="{B5F68E29-89C9-8F5A-07A7-9AFCB126A2BA}"/>
          </ac:picMkLst>
        </pc:picChg>
      </pc:sldChg>
      <pc:sldChg chg="modSp add mod modAnim">
        <pc:chgData name="Rob Trueman" userId="064f5b51-51fb-4d25-9899-1009055f4a23" providerId="ADAL" clId="{2D1AEB5B-892D-457C-92C1-7137EFB1871C}" dt="2023-12-04T16:57:00.513" v="26974" actId="20577"/>
        <pc:sldMkLst>
          <pc:docMk/>
          <pc:sldMk cId="2994558449" sldId="493"/>
        </pc:sldMkLst>
        <pc:spChg chg="mod">
          <ac:chgData name="Rob Trueman" userId="064f5b51-51fb-4d25-9899-1009055f4a23" providerId="ADAL" clId="{2D1AEB5B-892D-457C-92C1-7137EFB1871C}" dt="2023-12-04T16:56:38.857" v="26947" actId="207"/>
          <ac:spMkLst>
            <pc:docMk/>
            <pc:sldMk cId="2994558449" sldId="493"/>
            <ac:spMk id="2" creationId="{5DC10DD6-DBBA-57CE-B190-2532693AD757}"/>
          </ac:spMkLst>
        </pc:spChg>
        <pc:spChg chg="mod">
          <ac:chgData name="Rob Trueman" userId="064f5b51-51fb-4d25-9899-1009055f4a23" providerId="ADAL" clId="{2D1AEB5B-892D-457C-92C1-7137EFB1871C}" dt="2023-12-04T16:57:00.513" v="26974" actId="20577"/>
          <ac:spMkLst>
            <pc:docMk/>
            <pc:sldMk cId="2994558449" sldId="493"/>
            <ac:spMk id="19" creationId="{DA6619EB-2677-3772-A3CA-0283B71D7801}"/>
          </ac:spMkLst>
        </pc:spChg>
      </pc:sldChg>
      <pc:sldChg chg="addSp modSp add mod modAnim">
        <pc:chgData name="Rob Trueman" userId="064f5b51-51fb-4d25-9899-1009055f4a23" providerId="ADAL" clId="{2D1AEB5B-892D-457C-92C1-7137EFB1871C}" dt="2023-12-04T16:59:40.157" v="27489" actId="14100"/>
        <pc:sldMkLst>
          <pc:docMk/>
          <pc:sldMk cId="3671794887" sldId="494"/>
        </pc:sldMkLst>
        <pc:spChg chg="mod">
          <ac:chgData name="Rob Trueman" userId="064f5b51-51fb-4d25-9899-1009055f4a23" providerId="ADAL" clId="{2D1AEB5B-892D-457C-92C1-7137EFB1871C}" dt="2023-12-04T16:59:40.157" v="27489" actId="14100"/>
          <ac:spMkLst>
            <pc:docMk/>
            <pc:sldMk cId="3671794887" sldId="494"/>
            <ac:spMk id="3" creationId="{32E325E7-0A43-C329-31F2-DBA04E91F0B2}"/>
          </ac:spMkLst>
        </pc:spChg>
        <pc:spChg chg="mod">
          <ac:chgData name="Rob Trueman" userId="064f5b51-51fb-4d25-9899-1009055f4a23" providerId="ADAL" clId="{2D1AEB5B-892D-457C-92C1-7137EFB1871C}" dt="2023-12-04T16:57:08.612" v="27000" actId="20577"/>
          <ac:spMkLst>
            <pc:docMk/>
            <pc:sldMk cId="3671794887" sldId="494"/>
            <ac:spMk id="19" creationId="{DA6619EB-2677-3772-A3CA-0283B71D7801}"/>
          </ac:spMkLst>
        </pc:spChg>
        <pc:picChg chg="add mod">
          <ac:chgData name="Rob Trueman" userId="064f5b51-51fb-4d25-9899-1009055f4a23" providerId="ADAL" clId="{2D1AEB5B-892D-457C-92C1-7137EFB1871C}" dt="2023-12-04T16:59:37.998" v="27488" actId="1076"/>
          <ac:picMkLst>
            <pc:docMk/>
            <pc:sldMk cId="3671794887" sldId="494"/>
            <ac:picMk id="2" creationId="{BFAF560C-0CFD-FB58-1CE7-679464F601B8}"/>
          </ac:picMkLst>
        </pc:picChg>
      </pc:sldChg>
      <pc:sldChg chg="addSp delSp modSp add mod delAnim modAnim">
        <pc:chgData name="Rob Trueman" userId="064f5b51-51fb-4d25-9899-1009055f4a23" providerId="ADAL" clId="{2D1AEB5B-892D-457C-92C1-7137EFB1871C}" dt="2023-12-05T16:09:24.357" v="29816" actId="20577"/>
        <pc:sldMkLst>
          <pc:docMk/>
          <pc:sldMk cId="3967375809" sldId="495"/>
        </pc:sldMkLst>
        <pc:spChg chg="mod">
          <ac:chgData name="Rob Trueman" userId="064f5b51-51fb-4d25-9899-1009055f4a23" providerId="ADAL" clId="{2D1AEB5B-892D-457C-92C1-7137EFB1871C}" dt="2023-12-05T16:09:24.357" v="29816" actId="20577"/>
          <ac:spMkLst>
            <pc:docMk/>
            <pc:sldMk cId="3967375809" sldId="495"/>
            <ac:spMk id="3" creationId="{32E325E7-0A43-C329-31F2-DBA04E91F0B2}"/>
          </ac:spMkLst>
        </pc:spChg>
        <pc:spChg chg="add del mod">
          <ac:chgData name="Rob Trueman" userId="064f5b51-51fb-4d25-9899-1009055f4a23" providerId="ADAL" clId="{2D1AEB5B-892D-457C-92C1-7137EFB1871C}" dt="2023-12-05T16:06:48.280" v="29709" actId="21"/>
          <ac:spMkLst>
            <pc:docMk/>
            <pc:sldMk cId="3967375809" sldId="495"/>
            <ac:spMk id="4" creationId="{99C4DE00-B71F-8894-495F-17B02C070B5B}"/>
          </ac:spMkLst>
        </pc:spChg>
      </pc:sldChg>
      <pc:sldChg chg="modSp add mod modAnim">
        <pc:chgData name="Rob Trueman" userId="064f5b51-51fb-4d25-9899-1009055f4a23" providerId="ADAL" clId="{2D1AEB5B-892D-457C-92C1-7137EFB1871C}" dt="2023-12-04T17:07:36.522" v="28927"/>
        <pc:sldMkLst>
          <pc:docMk/>
          <pc:sldMk cId="423425907" sldId="496"/>
        </pc:sldMkLst>
        <pc:spChg chg="mod">
          <ac:chgData name="Rob Trueman" userId="064f5b51-51fb-4d25-9899-1009055f4a23" providerId="ADAL" clId="{2D1AEB5B-892D-457C-92C1-7137EFB1871C}" dt="2023-12-04T17:07:14.735" v="28924" actId="207"/>
          <ac:spMkLst>
            <pc:docMk/>
            <pc:sldMk cId="423425907" sldId="496"/>
            <ac:spMk id="2" creationId="{5DC10DD6-DBBA-57CE-B190-2532693AD757}"/>
          </ac:spMkLst>
        </pc:spChg>
        <pc:spChg chg="mod">
          <ac:chgData name="Rob Trueman" userId="064f5b51-51fb-4d25-9899-1009055f4a23" providerId="ADAL" clId="{2D1AEB5B-892D-457C-92C1-7137EFB1871C}" dt="2023-12-04T17:03:09.189" v="27978" actId="20577"/>
          <ac:spMkLst>
            <pc:docMk/>
            <pc:sldMk cId="423425907" sldId="496"/>
            <ac:spMk id="19" creationId="{DA6619EB-2677-3772-A3CA-0283B71D7801}"/>
          </ac:spMkLst>
        </pc:spChg>
      </pc:sldChg>
      <pc:sldChg chg="add del">
        <pc:chgData name="Rob Trueman" userId="064f5b51-51fb-4d25-9899-1009055f4a23" providerId="ADAL" clId="{2D1AEB5B-892D-457C-92C1-7137EFB1871C}" dt="2023-12-04T17:02:21.927" v="27937" actId="47"/>
        <pc:sldMkLst>
          <pc:docMk/>
          <pc:sldMk cId="1060879235" sldId="496"/>
        </pc:sldMkLst>
      </pc:sldChg>
      <pc:sldChg chg="addSp modSp add mod modAnim">
        <pc:chgData name="Rob Trueman" userId="064f5b51-51fb-4d25-9899-1009055f4a23" providerId="ADAL" clId="{2D1AEB5B-892D-457C-92C1-7137EFB1871C}" dt="2023-12-04T17:13:25.309" v="28947" actId="167"/>
        <pc:sldMkLst>
          <pc:docMk/>
          <pc:sldMk cId="129879726" sldId="497"/>
        </pc:sldMkLst>
        <pc:picChg chg="add mod ord">
          <ac:chgData name="Rob Trueman" userId="064f5b51-51fb-4d25-9899-1009055f4a23" providerId="ADAL" clId="{2D1AEB5B-892D-457C-92C1-7137EFB1871C}" dt="2023-12-04T17:13:25.309" v="28947" actId="167"/>
          <ac:picMkLst>
            <pc:docMk/>
            <pc:sldMk cId="129879726" sldId="497"/>
            <ac:picMk id="2" creationId="{776AB57C-407F-2F02-E86D-AF3BADD02B37}"/>
          </ac:picMkLst>
        </pc:picChg>
      </pc:sldChg>
      <pc:sldChg chg="addSp modSp add mod modAnim">
        <pc:chgData name="Rob Trueman" userId="064f5b51-51fb-4d25-9899-1009055f4a23" providerId="ADAL" clId="{2D1AEB5B-892D-457C-92C1-7137EFB1871C}" dt="2023-12-04T17:13:31.857" v="28950" actId="167"/>
        <pc:sldMkLst>
          <pc:docMk/>
          <pc:sldMk cId="3218181263" sldId="498"/>
        </pc:sldMkLst>
        <pc:picChg chg="add mod ord">
          <ac:chgData name="Rob Trueman" userId="064f5b51-51fb-4d25-9899-1009055f4a23" providerId="ADAL" clId="{2D1AEB5B-892D-457C-92C1-7137EFB1871C}" dt="2023-12-04T17:13:31.857" v="28950" actId="167"/>
          <ac:picMkLst>
            <pc:docMk/>
            <pc:sldMk cId="3218181263" sldId="498"/>
            <ac:picMk id="2" creationId="{9E7C484B-84C8-C6B8-43DA-1BB5067982B5}"/>
          </ac:picMkLst>
        </pc:picChg>
      </pc:sldChg>
      <pc:sldChg chg="modSp add mod">
        <pc:chgData name="Rob Trueman" userId="064f5b51-51fb-4d25-9899-1009055f4a23" providerId="ADAL" clId="{2D1AEB5B-892D-457C-92C1-7137EFB1871C}" dt="2023-12-04T17:17:28.529" v="29287" actId="207"/>
        <pc:sldMkLst>
          <pc:docMk/>
          <pc:sldMk cId="4290555480" sldId="499"/>
        </pc:sldMkLst>
        <pc:spChg chg="mod">
          <ac:chgData name="Rob Trueman" userId="064f5b51-51fb-4d25-9899-1009055f4a23" providerId="ADAL" clId="{2D1AEB5B-892D-457C-92C1-7137EFB1871C}" dt="2023-12-04T17:17:28.529" v="29287" actId="207"/>
          <ac:spMkLst>
            <pc:docMk/>
            <pc:sldMk cId="4290555480" sldId="499"/>
            <ac:spMk id="2" creationId="{5DC10DD6-DBBA-57CE-B190-2532693AD757}"/>
          </ac:spMkLst>
        </pc:spChg>
      </pc:sldChg>
      <pc:sldChg chg="modSp add mod">
        <pc:chgData name="Rob Trueman" userId="064f5b51-51fb-4d25-9899-1009055f4a23" providerId="ADAL" clId="{2D1AEB5B-892D-457C-92C1-7137EFB1871C}" dt="2023-12-04T17:17:36.544" v="29290" actId="207"/>
        <pc:sldMkLst>
          <pc:docMk/>
          <pc:sldMk cId="981284252" sldId="500"/>
        </pc:sldMkLst>
        <pc:spChg chg="mod">
          <ac:chgData name="Rob Trueman" userId="064f5b51-51fb-4d25-9899-1009055f4a23" providerId="ADAL" clId="{2D1AEB5B-892D-457C-92C1-7137EFB1871C}" dt="2023-12-04T17:17:36.544" v="29290" actId="207"/>
          <ac:spMkLst>
            <pc:docMk/>
            <pc:sldMk cId="981284252" sldId="500"/>
            <ac:spMk id="2" creationId="{5DC10DD6-DBBA-57CE-B190-2532693AD757}"/>
          </ac:spMkLst>
        </pc:spChg>
      </pc:sldChg>
      <pc:sldChg chg="modSp add mod">
        <pc:chgData name="Rob Trueman" userId="064f5b51-51fb-4d25-9899-1009055f4a23" providerId="ADAL" clId="{2D1AEB5B-892D-457C-92C1-7137EFB1871C}" dt="2023-12-04T17:17:45.898" v="29293" actId="207"/>
        <pc:sldMkLst>
          <pc:docMk/>
          <pc:sldMk cId="2383744751" sldId="501"/>
        </pc:sldMkLst>
        <pc:spChg chg="mod">
          <ac:chgData name="Rob Trueman" userId="064f5b51-51fb-4d25-9899-1009055f4a23" providerId="ADAL" clId="{2D1AEB5B-892D-457C-92C1-7137EFB1871C}" dt="2023-12-04T17:17:45.898" v="29293" actId="207"/>
          <ac:spMkLst>
            <pc:docMk/>
            <pc:sldMk cId="2383744751" sldId="501"/>
            <ac:spMk id="2" creationId="{5DC10DD6-DBBA-57CE-B190-2532693AD757}"/>
          </ac:spMkLst>
        </pc:spChg>
      </pc:sldChg>
      <pc:sldChg chg="modSp add mod modAnim">
        <pc:chgData name="Rob Trueman" userId="064f5b51-51fb-4d25-9899-1009055f4a23" providerId="ADAL" clId="{2D1AEB5B-892D-457C-92C1-7137EFB1871C}" dt="2023-12-04T17:18:00.317" v="29297"/>
        <pc:sldMkLst>
          <pc:docMk/>
          <pc:sldMk cId="2209311921" sldId="502"/>
        </pc:sldMkLst>
        <pc:spChg chg="mod">
          <ac:chgData name="Rob Trueman" userId="064f5b51-51fb-4d25-9899-1009055f4a23" providerId="ADAL" clId="{2D1AEB5B-892D-457C-92C1-7137EFB1871C}" dt="2023-12-04T17:17:53.181" v="29296" actId="207"/>
          <ac:spMkLst>
            <pc:docMk/>
            <pc:sldMk cId="2209311921" sldId="502"/>
            <ac:spMk id="2" creationId="{5DC10DD6-DBBA-57CE-B190-2532693AD757}"/>
          </ac:spMkLst>
        </pc:spChg>
      </pc:sldChg>
      <pc:sldChg chg="modSp add mod modAnim">
        <pc:chgData name="Rob Trueman" userId="064f5b51-51fb-4d25-9899-1009055f4a23" providerId="ADAL" clId="{2D1AEB5B-892D-457C-92C1-7137EFB1871C}" dt="2023-12-04T17:18:19.424" v="29301"/>
        <pc:sldMkLst>
          <pc:docMk/>
          <pc:sldMk cId="1085703402" sldId="503"/>
        </pc:sldMkLst>
        <pc:spChg chg="mod">
          <ac:chgData name="Rob Trueman" userId="064f5b51-51fb-4d25-9899-1009055f4a23" providerId="ADAL" clId="{2D1AEB5B-892D-457C-92C1-7137EFB1871C}" dt="2023-12-04T17:18:12.324" v="29300" actId="207"/>
          <ac:spMkLst>
            <pc:docMk/>
            <pc:sldMk cId="1085703402" sldId="503"/>
            <ac:spMk id="2" creationId="{5DC10DD6-DBBA-57CE-B190-2532693AD757}"/>
          </ac:spMkLst>
        </pc:spChg>
      </pc:sldChg>
      <pc:sldChg chg="add del">
        <pc:chgData name="Rob Trueman" userId="064f5b51-51fb-4d25-9899-1009055f4a23" providerId="ADAL" clId="{2D1AEB5B-892D-457C-92C1-7137EFB1871C}" dt="2023-12-05T11:16:17.961" v="29547" actId="47"/>
        <pc:sldMkLst>
          <pc:docMk/>
          <pc:sldMk cId="650099381" sldId="504"/>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1CF7C-E0C3-9A60-09D3-9F47DD2AC0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8DE8B5A-C183-46CA-ECCF-2F8805CAA7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5C08C26-1E52-812C-05E6-A761C86723EF}"/>
              </a:ext>
            </a:extLst>
          </p:cNvPr>
          <p:cNvSpPr>
            <a:spLocks noGrp="1"/>
          </p:cNvSpPr>
          <p:nvPr>
            <p:ph type="dt" sz="half" idx="10"/>
          </p:nvPr>
        </p:nvSpPr>
        <p:spPr/>
        <p:txBody>
          <a:bodyPr/>
          <a:lstStyle/>
          <a:p>
            <a:fld id="{95FF0AE7-24C5-4581-82BF-D27E2F7D0548}" type="datetimeFigureOut">
              <a:rPr lang="en-GB" smtClean="0"/>
              <a:t>06/12/2023</a:t>
            </a:fld>
            <a:endParaRPr lang="en-GB"/>
          </a:p>
        </p:txBody>
      </p:sp>
      <p:sp>
        <p:nvSpPr>
          <p:cNvPr id="5" name="Footer Placeholder 4">
            <a:extLst>
              <a:ext uri="{FF2B5EF4-FFF2-40B4-BE49-F238E27FC236}">
                <a16:creationId xmlns:a16="http://schemas.microsoft.com/office/drawing/2014/main" id="{DEB8B9E1-DE36-0D56-30A9-947004F289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698D99-A852-6980-8590-B199F9B8B632}"/>
              </a:ext>
            </a:extLst>
          </p:cNvPr>
          <p:cNvSpPr>
            <a:spLocks noGrp="1"/>
          </p:cNvSpPr>
          <p:nvPr>
            <p:ph type="sldNum" sz="quarter" idx="12"/>
          </p:nvPr>
        </p:nvSpPr>
        <p:spPr/>
        <p:txBody>
          <a:bodyPr/>
          <a:lstStyle/>
          <a:p>
            <a:fld id="{49781D30-81AA-471E-AA9D-8FA416FCCAE8}" type="slidenum">
              <a:rPr lang="en-GB" smtClean="0"/>
              <a:t>‹#›</a:t>
            </a:fld>
            <a:endParaRPr lang="en-GB"/>
          </a:p>
        </p:txBody>
      </p:sp>
    </p:spTree>
    <p:extLst>
      <p:ext uri="{BB962C8B-B14F-4D97-AF65-F5344CB8AC3E}">
        <p14:creationId xmlns:p14="http://schemas.microsoft.com/office/powerpoint/2010/main" val="2523491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C67E3-ACD3-2C2A-2470-5200B5436AC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4383D6-4191-D50C-F9D0-FBDAB61240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B8D8D4-C872-E94B-8AC2-DFAD2BD88BB3}"/>
              </a:ext>
            </a:extLst>
          </p:cNvPr>
          <p:cNvSpPr>
            <a:spLocks noGrp="1"/>
          </p:cNvSpPr>
          <p:nvPr>
            <p:ph type="dt" sz="half" idx="10"/>
          </p:nvPr>
        </p:nvSpPr>
        <p:spPr/>
        <p:txBody>
          <a:bodyPr/>
          <a:lstStyle/>
          <a:p>
            <a:fld id="{95FF0AE7-24C5-4581-82BF-D27E2F7D0548}" type="datetimeFigureOut">
              <a:rPr lang="en-GB" smtClean="0"/>
              <a:t>06/12/2023</a:t>
            </a:fld>
            <a:endParaRPr lang="en-GB"/>
          </a:p>
        </p:txBody>
      </p:sp>
      <p:sp>
        <p:nvSpPr>
          <p:cNvPr id="5" name="Footer Placeholder 4">
            <a:extLst>
              <a:ext uri="{FF2B5EF4-FFF2-40B4-BE49-F238E27FC236}">
                <a16:creationId xmlns:a16="http://schemas.microsoft.com/office/drawing/2014/main" id="{4F7EE1C2-BC80-F902-A460-8384BA993F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6F65A2-9384-93D3-B9F6-159D103AD9BD}"/>
              </a:ext>
            </a:extLst>
          </p:cNvPr>
          <p:cNvSpPr>
            <a:spLocks noGrp="1"/>
          </p:cNvSpPr>
          <p:nvPr>
            <p:ph type="sldNum" sz="quarter" idx="12"/>
          </p:nvPr>
        </p:nvSpPr>
        <p:spPr/>
        <p:txBody>
          <a:bodyPr/>
          <a:lstStyle/>
          <a:p>
            <a:fld id="{49781D30-81AA-471E-AA9D-8FA416FCCAE8}" type="slidenum">
              <a:rPr lang="en-GB" smtClean="0"/>
              <a:t>‹#›</a:t>
            </a:fld>
            <a:endParaRPr lang="en-GB"/>
          </a:p>
        </p:txBody>
      </p:sp>
    </p:spTree>
    <p:extLst>
      <p:ext uri="{BB962C8B-B14F-4D97-AF65-F5344CB8AC3E}">
        <p14:creationId xmlns:p14="http://schemas.microsoft.com/office/powerpoint/2010/main" val="537830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2FFA2A-7E01-62CB-0CD1-29AB03534DF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4F03BB0-3A24-E844-4A43-7CDBFADACD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4CBE14-CB25-47BE-B638-FAFF09727516}"/>
              </a:ext>
            </a:extLst>
          </p:cNvPr>
          <p:cNvSpPr>
            <a:spLocks noGrp="1"/>
          </p:cNvSpPr>
          <p:nvPr>
            <p:ph type="dt" sz="half" idx="10"/>
          </p:nvPr>
        </p:nvSpPr>
        <p:spPr/>
        <p:txBody>
          <a:bodyPr/>
          <a:lstStyle/>
          <a:p>
            <a:fld id="{95FF0AE7-24C5-4581-82BF-D27E2F7D0548}" type="datetimeFigureOut">
              <a:rPr lang="en-GB" smtClean="0"/>
              <a:t>06/12/2023</a:t>
            </a:fld>
            <a:endParaRPr lang="en-GB"/>
          </a:p>
        </p:txBody>
      </p:sp>
      <p:sp>
        <p:nvSpPr>
          <p:cNvPr id="5" name="Footer Placeholder 4">
            <a:extLst>
              <a:ext uri="{FF2B5EF4-FFF2-40B4-BE49-F238E27FC236}">
                <a16:creationId xmlns:a16="http://schemas.microsoft.com/office/drawing/2014/main" id="{FBC84384-5EF7-4BDD-C177-BDE572202C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AEEC8E-0B78-7CF8-F0FB-5927F495180B}"/>
              </a:ext>
            </a:extLst>
          </p:cNvPr>
          <p:cNvSpPr>
            <a:spLocks noGrp="1"/>
          </p:cNvSpPr>
          <p:nvPr>
            <p:ph type="sldNum" sz="quarter" idx="12"/>
          </p:nvPr>
        </p:nvSpPr>
        <p:spPr/>
        <p:txBody>
          <a:bodyPr/>
          <a:lstStyle/>
          <a:p>
            <a:fld id="{49781D30-81AA-471E-AA9D-8FA416FCCAE8}" type="slidenum">
              <a:rPr lang="en-GB" smtClean="0"/>
              <a:t>‹#›</a:t>
            </a:fld>
            <a:endParaRPr lang="en-GB"/>
          </a:p>
        </p:txBody>
      </p:sp>
    </p:spTree>
    <p:extLst>
      <p:ext uri="{BB962C8B-B14F-4D97-AF65-F5344CB8AC3E}">
        <p14:creationId xmlns:p14="http://schemas.microsoft.com/office/powerpoint/2010/main" val="2745802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4863D-8FF1-CD10-7C59-462FD1FA144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4024BA-E8BF-98E5-6AD7-806E00DC83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AA2352-450E-FD57-2649-9483BE9CBB7C}"/>
              </a:ext>
            </a:extLst>
          </p:cNvPr>
          <p:cNvSpPr>
            <a:spLocks noGrp="1"/>
          </p:cNvSpPr>
          <p:nvPr>
            <p:ph type="dt" sz="half" idx="10"/>
          </p:nvPr>
        </p:nvSpPr>
        <p:spPr/>
        <p:txBody>
          <a:bodyPr/>
          <a:lstStyle/>
          <a:p>
            <a:fld id="{95FF0AE7-24C5-4581-82BF-D27E2F7D0548}" type="datetimeFigureOut">
              <a:rPr lang="en-GB" smtClean="0"/>
              <a:t>06/12/2023</a:t>
            </a:fld>
            <a:endParaRPr lang="en-GB"/>
          </a:p>
        </p:txBody>
      </p:sp>
      <p:sp>
        <p:nvSpPr>
          <p:cNvPr id="5" name="Footer Placeholder 4">
            <a:extLst>
              <a:ext uri="{FF2B5EF4-FFF2-40B4-BE49-F238E27FC236}">
                <a16:creationId xmlns:a16="http://schemas.microsoft.com/office/drawing/2014/main" id="{2EC5B763-0A3E-88A2-0D08-E68A12A16F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DE0B5A-11A0-BAE4-93EF-D63E541A75C9}"/>
              </a:ext>
            </a:extLst>
          </p:cNvPr>
          <p:cNvSpPr>
            <a:spLocks noGrp="1"/>
          </p:cNvSpPr>
          <p:nvPr>
            <p:ph type="sldNum" sz="quarter" idx="12"/>
          </p:nvPr>
        </p:nvSpPr>
        <p:spPr/>
        <p:txBody>
          <a:bodyPr/>
          <a:lstStyle/>
          <a:p>
            <a:fld id="{49781D30-81AA-471E-AA9D-8FA416FCCAE8}" type="slidenum">
              <a:rPr lang="en-GB" smtClean="0"/>
              <a:t>‹#›</a:t>
            </a:fld>
            <a:endParaRPr lang="en-GB"/>
          </a:p>
        </p:txBody>
      </p:sp>
    </p:spTree>
    <p:extLst>
      <p:ext uri="{BB962C8B-B14F-4D97-AF65-F5344CB8AC3E}">
        <p14:creationId xmlns:p14="http://schemas.microsoft.com/office/powerpoint/2010/main" val="1161453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58FDC-89F1-4C30-E418-23930B04E9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FBE5BC4-0619-6D89-867E-4CF9ACB240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1577C7-5376-A33F-DAA8-4BE5B2B8BE1B}"/>
              </a:ext>
            </a:extLst>
          </p:cNvPr>
          <p:cNvSpPr>
            <a:spLocks noGrp="1"/>
          </p:cNvSpPr>
          <p:nvPr>
            <p:ph type="dt" sz="half" idx="10"/>
          </p:nvPr>
        </p:nvSpPr>
        <p:spPr/>
        <p:txBody>
          <a:bodyPr/>
          <a:lstStyle/>
          <a:p>
            <a:fld id="{95FF0AE7-24C5-4581-82BF-D27E2F7D0548}" type="datetimeFigureOut">
              <a:rPr lang="en-GB" smtClean="0"/>
              <a:t>06/12/2023</a:t>
            </a:fld>
            <a:endParaRPr lang="en-GB"/>
          </a:p>
        </p:txBody>
      </p:sp>
      <p:sp>
        <p:nvSpPr>
          <p:cNvPr id="5" name="Footer Placeholder 4">
            <a:extLst>
              <a:ext uri="{FF2B5EF4-FFF2-40B4-BE49-F238E27FC236}">
                <a16:creationId xmlns:a16="http://schemas.microsoft.com/office/drawing/2014/main" id="{722B5022-CE96-FA58-17B7-A5F3053162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6C49C4-6AEE-0FE3-AAB1-2FFD3B2B9555}"/>
              </a:ext>
            </a:extLst>
          </p:cNvPr>
          <p:cNvSpPr>
            <a:spLocks noGrp="1"/>
          </p:cNvSpPr>
          <p:nvPr>
            <p:ph type="sldNum" sz="quarter" idx="12"/>
          </p:nvPr>
        </p:nvSpPr>
        <p:spPr/>
        <p:txBody>
          <a:bodyPr/>
          <a:lstStyle/>
          <a:p>
            <a:fld id="{49781D30-81AA-471E-AA9D-8FA416FCCAE8}" type="slidenum">
              <a:rPr lang="en-GB" smtClean="0"/>
              <a:t>‹#›</a:t>
            </a:fld>
            <a:endParaRPr lang="en-GB"/>
          </a:p>
        </p:txBody>
      </p:sp>
    </p:spTree>
    <p:extLst>
      <p:ext uri="{BB962C8B-B14F-4D97-AF65-F5344CB8AC3E}">
        <p14:creationId xmlns:p14="http://schemas.microsoft.com/office/powerpoint/2010/main" val="1968167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D73DD-0C93-AB71-050A-A80092BBCBA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AF67C46-6630-2A18-9348-82E314A35E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2B82CE8-A6B0-88E0-A6AF-C238C47DEE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A0CB40C-806A-5D30-1CF8-3E5E60499852}"/>
              </a:ext>
            </a:extLst>
          </p:cNvPr>
          <p:cNvSpPr>
            <a:spLocks noGrp="1"/>
          </p:cNvSpPr>
          <p:nvPr>
            <p:ph type="dt" sz="half" idx="10"/>
          </p:nvPr>
        </p:nvSpPr>
        <p:spPr/>
        <p:txBody>
          <a:bodyPr/>
          <a:lstStyle/>
          <a:p>
            <a:fld id="{95FF0AE7-24C5-4581-82BF-D27E2F7D0548}" type="datetimeFigureOut">
              <a:rPr lang="en-GB" smtClean="0"/>
              <a:t>06/12/2023</a:t>
            </a:fld>
            <a:endParaRPr lang="en-GB"/>
          </a:p>
        </p:txBody>
      </p:sp>
      <p:sp>
        <p:nvSpPr>
          <p:cNvPr id="6" name="Footer Placeholder 5">
            <a:extLst>
              <a:ext uri="{FF2B5EF4-FFF2-40B4-BE49-F238E27FC236}">
                <a16:creationId xmlns:a16="http://schemas.microsoft.com/office/drawing/2014/main" id="{207C25BC-D5CE-4174-122C-510C567D98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A5300B-9F5C-4FF1-3284-26E0FB07F2A4}"/>
              </a:ext>
            </a:extLst>
          </p:cNvPr>
          <p:cNvSpPr>
            <a:spLocks noGrp="1"/>
          </p:cNvSpPr>
          <p:nvPr>
            <p:ph type="sldNum" sz="quarter" idx="12"/>
          </p:nvPr>
        </p:nvSpPr>
        <p:spPr/>
        <p:txBody>
          <a:bodyPr/>
          <a:lstStyle/>
          <a:p>
            <a:fld id="{49781D30-81AA-471E-AA9D-8FA416FCCAE8}" type="slidenum">
              <a:rPr lang="en-GB" smtClean="0"/>
              <a:t>‹#›</a:t>
            </a:fld>
            <a:endParaRPr lang="en-GB"/>
          </a:p>
        </p:txBody>
      </p:sp>
    </p:spTree>
    <p:extLst>
      <p:ext uri="{BB962C8B-B14F-4D97-AF65-F5344CB8AC3E}">
        <p14:creationId xmlns:p14="http://schemas.microsoft.com/office/powerpoint/2010/main" val="4126133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2DE63-ABF3-FE1D-37B5-5C8C2BB22A4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E8EF23C-C259-6F53-F4E6-3AE0288759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1EE5D2-B94C-0106-E34E-41330CED11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A794170-F314-D974-130E-E1AA5228A4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0A22C6-7B29-756D-4D85-4E201063D1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7D36826-3F67-3697-BA8E-105516049E58}"/>
              </a:ext>
            </a:extLst>
          </p:cNvPr>
          <p:cNvSpPr>
            <a:spLocks noGrp="1"/>
          </p:cNvSpPr>
          <p:nvPr>
            <p:ph type="dt" sz="half" idx="10"/>
          </p:nvPr>
        </p:nvSpPr>
        <p:spPr/>
        <p:txBody>
          <a:bodyPr/>
          <a:lstStyle/>
          <a:p>
            <a:fld id="{95FF0AE7-24C5-4581-82BF-D27E2F7D0548}" type="datetimeFigureOut">
              <a:rPr lang="en-GB" smtClean="0"/>
              <a:t>06/12/2023</a:t>
            </a:fld>
            <a:endParaRPr lang="en-GB"/>
          </a:p>
        </p:txBody>
      </p:sp>
      <p:sp>
        <p:nvSpPr>
          <p:cNvPr id="8" name="Footer Placeholder 7">
            <a:extLst>
              <a:ext uri="{FF2B5EF4-FFF2-40B4-BE49-F238E27FC236}">
                <a16:creationId xmlns:a16="http://schemas.microsoft.com/office/drawing/2014/main" id="{9417E9D8-3861-3FBB-F139-1BE234DE8DD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2F3A883-40F2-A225-87E0-4D10BB45292B}"/>
              </a:ext>
            </a:extLst>
          </p:cNvPr>
          <p:cNvSpPr>
            <a:spLocks noGrp="1"/>
          </p:cNvSpPr>
          <p:nvPr>
            <p:ph type="sldNum" sz="quarter" idx="12"/>
          </p:nvPr>
        </p:nvSpPr>
        <p:spPr/>
        <p:txBody>
          <a:bodyPr/>
          <a:lstStyle/>
          <a:p>
            <a:fld id="{49781D30-81AA-471E-AA9D-8FA416FCCAE8}" type="slidenum">
              <a:rPr lang="en-GB" smtClean="0"/>
              <a:t>‹#›</a:t>
            </a:fld>
            <a:endParaRPr lang="en-GB"/>
          </a:p>
        </p:txBody>
      </p:sp>
    </p:spTree>
    <p:extLst>
      <p:ext uri="{BB962C8B-B14F-4D97-AF65-F5344CB8AC3E}">
        <p14:creationId xmlns:p14="http://schemas.microsoft.com/office/powerpoint/2010/main" val="241260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5E0D7-5484-64B3-0D8D-F90049F5161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54AA81A-0378-591D-6F7F-59B694E576C8}"/>
              </a:ext>
            </a:extLst>
          </p:cNvPr>
          <p:cNvSpPr>
            <a:spLocks noGrp="1"/>
          </p:cNvSpPr>
          <p:nvPr>
            <p:ph type="dt" sz="half" idx="10"/>
          </p:nvPr>
        </p:nvSpPr>
        <p:spPr/>
        <p:txBody>
          <a:bodyPr/>
          <a:lstStyle/>
          <a:p>
            <a:fld id="{95FF0AE7-24C5-4581-82BF-D27E2F7D0548}" type="datetimeFigureOut">
              <a:rPr lang="en-GB" smtClean="0"/>
              <a:t>06/12/2023</a:t>
            </a:fld>
            <a:endParaRPr lang="en-GB"/>
          </a:p>
        </p:txBody>
      </p:sp>
      <p:sp>
        <p:nvSpPr>
          <p:cNvPr id="4" name="Footer Placeholder 3">
            <a:extLst>
              <a:ext uri="{FF2B5EF4-FFF2-40B4-BE49-F238E27FC236}">
                <a16:creationId xmlns:a16="http://schemas.microsoft.com/office/drawing/2014/main" id="{F7C71060-417F-2024-5B32-8095DF0BD9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6B9810C-C547-2C1C-0766-A435CF686240}"/>
              </a:ext>
            </a:extLst>
          </p:cNvPr>
          <p:cNvSpPr>
            <a:spLocks noGrp="1"/>
          </p:cNvSpPr>
          <p:nvPr>
            <p:ph type="sldNum" sz="quarter" idx="12"/>
          </p:nvPr>
        </p:nvSpPr>
        <p:spPr/>
        <p:txBody>
          <a:bodyPr/>
          <a:lstStyle/>
          <a:p>
            <a:fld id="{49781D30-81AA-471E-AA9D-8FA416FCCAE8}" type="slidenum">
              <a:rPr lang="en-GB" smtClean="0"/>
              <a:t>‹#›</a:t>
            </a:fld>
            <a:endParaRPr lang="en-GB"/>
          </a:p>
        </p:txBody>
      </p:sp>
    </p:spTree>
    <p:extLst>
      <p:ext uri="{BB962C8B-B14F-4D97-AF65-F5344CB8AC3E}">
        <p14:creationId xmlns:p14="http://schemas.microsoft.com/office/powerpoint/2010/main" val="4054780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516BFF-3812-F1F1-6228-0232D1724EE0}"/>
              </a:ext>
            </a:extLst>
          </p:cNvPr>
          <p:cNvSpPr>
            <a:spLocks noGrp="1"/>
          </p:cNvSpPr>
          <p:nvPr>
            <p:ph type="dt" sz="half" idx="10"/>
          </p:nvPr>
        </p:nvSpPr>
        <p:spPr/>
        <p:txBody>
          <a:bodyPr/>
          <a:lstStyle/>
          <a:p>
            <a:fld id="{95FF0AE7-24C5-4581-82BF-D27E2F7D0548}" type="datetimeFigureOut">
              <a:rPr lang="en-GB" smtClean="0"/>
              <a:t>06/12/2023</a:t>
            </a:fld>
            <a:endParaRPr lang="en-GB"/>
          </a:p>
        </p:txBody>
      </p:sp>
      <p:sp>
        <p:nvSpPr>
          <p:cNvPr id="3" name="Footer Placeholder 2">
            <a:extLst>
              <a:ext uri="{FF2B5EF4-FFF2-40B4-BE49-F238E27FC236}">
                <a16:creationId xmlns:a16="http://schemas.microsoft.com/office/drawing/2014/main" id="{618815B3-E389-2947-CBA3-BF5C036B985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5436F96-6170-B95B-DB39-FFE422DCFD8F}"/>
              </a:ext>
            </a:extLst>
          </p:cNvPr>
          <p:cNvSpPr>
            <a:spLocks noGrp="1"/>
          </p:cNvSpPr>
          <p:nvPr>
            <p:ph type="sldNum" sz="quarter" idx="12"/>
          </p:nvPr>
        </p:nvSpPr>
        <p:spPr/>
        <p:txBody>
          <a:bodyPr/>
          <a:lstStyle/>
          <a:p>
            <a:fld id="{49781D30-81AA-471E-AA9D-8FA416FCCAE8}" type="slidenum">
              <a:rPr lang="en-GB" smtClean="0"/>
              <a:t>‹#›</a:t>
            </a:fld>
            <a:endParaRPr lang="en-GB"/>
          </a:p>
        </p:txBody>
      </p:sp>
    </p:spTree>
    <p:extLst>
      <p:ext uri="{BB962C8B-B14F-4D97-AF65-F5344CB8AC3E}">
        <p14:creationId xmlns:p14="http://schemas.microsoft.com/office/powerpoint/2010/main" val="3827654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3E68F-E3C5-2BC7-389F-2610E44D10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FB11970-E7FE-10B3-6701-DAF816C088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B88C3F-5649-1F51-ADB7-9A1D661913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1BAD11-5DE1-1CC2-3E7B-8F291BFF8302}"/>
              </a:ext>
            </a:extLst>
          </p:cNvPr>
          <p:cNvSpPr>
            <a:spLocks noGrp="1"/>
          </p:cNvSpPr>
          <p:nvPr>
            <p:ph type="dt" sz="half" idx="10"/>
          </p:nvPr>
        </p:nvSpPr>
        <p:spPr/>
        <p:txBody>
          <a:bodyPr/>
          <a:lstStyle/>
          <a:p>
            <a:fld id="{95FF0AE7-24C5-4581-82BF-D27E2F7D0548}" type="datetimeFigureOut">
              <a:rPr lang="en-GB" smtClean="0"/>
              <a:t>06/12/2023</a:t>
            </a:fld>
            <a:endParaRPr lang="en-GB"/>
          </a:p>
        </p:txBody>
      </p:sp>
      <p:sp>
        <p:nvSpPr>
          <p:cNvPr id="6" name="Footer Placeholder 5">
            <a:extLst>
              <a:ext uri="{FF2B5EF4-FFF2-40B4-BE49-F238E27FC236}">
                <a16:creationId xmlns:a16="http://schemas.microsoft.com/office/drawing/2014/main" id="{31BA88B0-3FEF-C2A6-4C86-6A8AF83AAB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000F0B-D823-722A-0F82-646E403828A7}"/>
              </a:ext>
            </a:extLst>
          </p:cNvPr>
          <p:cNvSpPr>
            <a:spLocks noGrp="1"/>
          </p:cNvSpPr>
          <p:nvPr>
            <p:ph type="sldNum" sz="quarter" idx="12"/>
          </p:nvPr>
        </p:nvSpPr>
        <p:spPr/>
        <p:txBody>
          <a:bodyPr/>
          <a:lstStyle/>
          <a:p>
            <a:fld id="{49781D30-81AA-471E-AA9D-8FA416FCCAE8}" type="slidenum">
              <a:rPr lang="en-GB" smtClean="0"/>
              <a:t>‹#›</a:t>
            </a:fld>
            <a:endParaRPr lang="en-GB"/>
          </a:p>
        </p:txBody>
      </p:sp>
    </p:spTree>
    <p:extLst>
      <p:ext uri="{BB962C8B-B14F-4D97-AF65-F5344CB8AC3E}">
        <p14:creationId xmlns:p14="http://schemas.microsoft.com/office/powerpoint/2010/main" val="2009162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E48C7-1B60-1C96-0B75-95E0B844A6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DAB353A-7AB5-96D5-99B3-208CE061DC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92DB7F9-8266-063D-321A-CAA4DB8B22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5DC347-D394-0A3E-DC70-A58D391BB6C1}"/>
              </a:ext>
            </a:extLst>
          </p:cNvPr>
          <p:cNvSpPr>
            <a:spLocks noGrp="1"/>
          </p:cNvSpPr>
          <p:nvPr>
            <p:ph type="dt" sz="half" idx="10"/>
          </p:nvPr>
        </p:nvSpPr>
        <p:spPr/>
        <p:txBody>
          <a:bodyPr/>
          <a:lstStyle/>
          <a:p>
            <a:fld id="{95FF0AE7-24C5-4581-82BF-D27E2F7D0548}" type="datetimeFigureOut">
              <a:rPr lang="en-GB" smtClean="0"/>
              <a:t>06/12/2023</a:t>
            </a:fld>
            <a:endParaRPr lang="en-GB"/>
          </a:p>
        </p:txBody>
      </p:sp>
      <p:sp>
        <p:nvSpPr>
          <p:cNvPr id="6" name="Footer Placeholder 5">
            <a:extLst>
              <a:ext uri="{FF2B5EF4-FFF2-40B4-BE49-F238E27FC236}">
                <a16:creationId xmlns:a16="http://schemas.microsoft.com/office/drawing/2014/main" id="{91E75D65-1707-1496-DAB4-5C0EF7D6288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71BFC80-DE1E-BDA9-5CE5-99BE7FDFAF68}"/>
              </a:ext>
            </a:extLst>
          </p:cNvPr>
          <p:cNvSpPr>
            <a:spLocks noGrp="1"/>
          </p:cNvSpPr>
          <p:nvPr>
            <p:ph type="sldNum" sz="quarter" idx="12"/>
          </p:nvPr>
        </p:nvSpPr>
        <p:spPr/>
        <p:txBody>
          <a:bodyPr/>
          <a:lstStyle/>
          <a:p>
            <a:fld id="{49781D30-81AA-471E-AA9D-8FA416FCCAE8}" type="slidenum">
              <a:rPr lang="en-GB" smtClean="0"/>
              <a:t>‹#›</a:t>
            </a:fld>
            <a:endParaRPr lang="en-GB"/>
          </a:p>
        </p:txBody>
      </p:sp>
    </p:spTree>
    <p:extLst>
      <p:ext uri="{BB962C8B-B14F-4D97-AF65-F5344CB8AC3E}">
        <p14:creationId xmlns:p14="http://schemas.microsoft.com/office/powerpoint/2010/main" val="1075336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33A17E-2B1E-F3B7-D138-9D0FD05F45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33401A0-977D-46F5-0419-D32CBF19CF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FB439F-69EC-AD41-A7DA-3A9EB7BA5D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0AE7-24C5-4581-82BF-D27E2F7D0548}" type="datetimeFigureOut">
              <a:rPr lang="en-GB" smtClean="0"/>
              <a:t>06/12/2023</a:t>
            </a:fld>
            <a:endParaRPr lang="en-GB"/>
          </a:p>
        </p:txBody>
      </p:sp>
      <p:sp>
        <p:nvSpPr>
          <p:cNvPr id="5" name="Footer Placeholder 4">
            <a:extLst>
              <a:ext uri="{FF2B5EF4-FFF2-40B4-BE49-F238E27FC236}">
                <a16:creationId xmlns:a16="http://schemas.microsoft.com/office/drawing/2014/main" id="{58FBCA68-3949-B083-5D1C-F8B23491B6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3D4ADAA-76C8-0820-78D5-9EF83EDA65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781D30-81AA-471E-AA9D-8FA416FCCAE8}" type="slidenum">
              <a:rPr lang="en-GB" smtClean="0"/>
              <a:t>‹#›</a:t>
            </a:fld>
            <a:endParaRPr lang="en-GB"/>
          </a:p>
        </p:txBody>
      </p:sp>
    </p:spTree>
    <p:extLst>
      <p:ext uri="{BB962C8B-B14F-4D97-AF65-F5344CB8AC3E}">
        <p14:creationId xmlns:p14="http://schemas.microsoft.com/office/powerpoint/2010/main" val="2886663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0.sv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tinyurl.com/3bp3nemj" TargetMode="Externa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33.png"/><Relationship Id="rId7"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5.mp4"/><Relationship Id="rId1" Type="http://schemas.microsoft.com/office/2007/relationships/media" Target="../media/media15.mp4"/><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6.mp4"/><Relationship Id="rId1" Type="http://schemas.microsoft.com/office/2007/relationships/media" Target="../media/media16.mp4"/><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plato.stanford.edu/index.html" TargetMode="External"/><Relationship Id="rId2" Type="http://schemas.openxmlformats.org/officeDocument/2006/relationships/hyperlink" Target="https://plato.stanford.edu/entries/dialetheism/" TargetMode="Externa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1.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85BDE4-7160-EA4D-1C0B-322AEA0FC713}"/>
              </a:ext>
            </a:extLst>
          </p:cNvPr>
          <p:cNvSpPr/>
          <p:nvPr/>
        </p:nvSpPr>
        <p:spPr>
          <a:xfrm>
            <a:off x="0" y="0"/>
            <a:ext cx="12192000" cy="6857999"/>
          </a:xfrm>
          <a:prstGeom prst="rect">
            <a:avLst/>
          </a:prstGeom>
          <a:solidFill>
            <a:srgbClr val="FCFC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DDAB807-E536-22F2-457E-9A3DD1A300D2}"/>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2860" t="1905" r="3202" b="23559"/>
          <a:stretch/>
        </p:blipFill>
        <p:spPr>
          <a:xfrm>
            <a:off x="6096001" y="1"/>
            <a:ext cx="6096000" cy="6857999"/>
          </a:xfrm>
          <a:prstGeom prst="rect">
            <a:avLst/>
          </a:prstGeom>
        </p:spPr>
      </p:pic>
      <p:cxnSp>
        <p:nvCxnSpPr>
          <p:cNvPr id="8" name="Straight Connector 7">
            <a:extLst>
              <a:ext uri="{FF2B5EF4-FFF2-40B4-BE49-F238E27FC236}">
                <a16:creationId xmlns:a16="http://schemas.microsoft.com/office/drawing/2014/main" id="{A9911D91-FF50-730F-3ECF-47238539F1A1}"/>
              </a:ext>
            </a:extLst>
          </p:cNvPr>
          <p:cNvCxnSpPr>
            <a:cxnSpLocks/>
          </p:cNvCxnSpPr>
          <p:nvPr/>
        </p:nvCxnSpPr>
        <p:spPr>
          <a:xfrm>
            <a:off x="6096000" y="0"/>
            <a:ext cx="0" cy="685800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A6619EB-2677-3772-A3CA-0283B71D7801}"/>
              </a:ext>
            </a:extLst>
          </p:cNvPr>
          <p:cNvSpPr txBox="1"/>
          <p:nvPr/>
        </p:nvSpPr>
        <p:spPr>
          <a:xfrm>
            <a:off x="351935" y="382012"/>
            <a:ext cx="5392132" cy="6093976"/>
          </a:xfrm>
          <a:prstGeom prst="rect">
            <a:avLst/>
          </a:prstGeom>
          <a:noFill/>
        </p:spPr>
        <p:txBody>
          <a:bodyPr wrap="square" rtlCol="0">
            <a:spAutoFit/>
          </a:bodyPr>
          <a:lstStyle/>
          <a:p>
            <a:pPr algn="ctr"/>
            <a:r>
              <a:rPr lang="en-GB" sz="6000" dirty="0">
                <a:latin typeface="Cambria" panose="02040503050406030204" pitchFamily="18" charset="0"/>
                <a:ea typeface="Cambria" panose="02040503050406030204" pitchFamily="18" charset="0"/>
              </a:rPr>
              <a:t>Logic and Paradox</a:t>
            </a:r>
          </a:p>
          <a:p>
            <a:pPr algn="ctr"/>
            <a:endParaRPr lang="en-GB" sz="5000" dirty="0">
              <a:latin typeface="Cambria" panose="02040503050406030204" pitchFamily="18" charset="0"/>
              <a:ea typeface="Cambria" panose="02040503050406030204" pitchFamily="18" charset="0"/>
            </a:endParaRPr>
          </a:p>
          <a:p>
            <a:pPr algn="ctr"/>
            <a:r>
              <a:rPr lang="en-GB" sz="4000" dirty="0">
                <a:latin typeface="Cambria" panose="02040503050406030204" pitchFamily="18" charset="0"/>
                <a:ea typeface="Cambria" panose="02040503050406030204" pitchFamily="18" charset="0"/>
              </a:rPr>
              <a:t>Lecture 10:</a:t>
            </a:r>
          </a:p>
          <a:p>
            <a:pPr algn="ctr"/>
            <a:r>
              <a:rPr lang="en-GB" sz="4000" dirty="0">
                <a:latin typeface="Cambria" panose="02040503050406030204" pitchFamily="18" charset="0"/>
                <a:ea typeface="Cambria" panose="02040503050406030204" pitchFamily="18" charset="0"/>
              </a:rPr>
              <a:t>Dialetheism</a:t>
            </a:r>
          </a:p>
          <a:p>
            <a:pPr algn="ctr"/>
            <a:endParaRPr lang="en-GB" sz="2000" dirty="0">
              <a:latin typeface="Cambria" panose="02040503050406030204" pitchFamily="18" charset="0"/>
              <a:ea typeface="Cambria" panose="02040503050406030204" pitchFamily="18" charset="0"/>
            </a:endParaRPr>
          </a:p>
          <a:p>
            <a:pPr algn="ctr"/>
            <a:endParaRPr lang="en-GB" sz="2000" dirty="0">
              <a:latin typeface="Cambria" panose="02040503050406030204" pitchFamily="18" charset="0"/>
              <a:ea typeface="Cambria" panose="02040503050406030204" pitchFamily="18" charset="0"/>
            </a:endParaRPr>
          </a:p>
          <a:p>
            <a:pPr algn="ctr"/>
            <a:endParaRPr lang="en-GB" sz="4000" dirty="0">
              <a:latin typeface="Cambria" panose="02040503050406030204" pitchFamily="18" charset="0"/>
              <a:ea typeface="Cambria" panose="02040503050406030204" pitchFamily="18" charset="0"/>
            </a:endParaRPr>
          </a:p>
          <a:p>
            <a:pPr algn="ctr"/>
            <a:r>
              <a:rPr lang="en-GB" sz="3000" dirty="0">
                <a:latin typeface="Cambria" panose="02040503050406030204" pitchFamily="18" charset="0"/>
                <a:ea typeface="Cambria" panose="02040503050406030204" pitchFamily="18" charset="0"/>
              </a:rPr>
              <a:t>Rob Trueman</a:t>
            </a:r>
          </a:p>
          <a:p>
            <a:pPr algn="ctr"/>
            <a:r>
              <a:rPr lang="en-GB" sz="3000" dirty="0">
                <a:latin typeface="Cambria" panose="02040503050406030204" pitchFamily="18" charset="0"/>
                <a:ea typeface="Cambria" panose="02040503050406030204" pitchFamily="18" charset="0"/>
              </a:rPr>
              <a:t>rob.trueman@york.ac.uk</a:t>
            </a:r>
          </a:p>
        </p:txBody>
      </p:sp>
    </p:spTree>
    <p:extLst>
      <p:ext uri="{BB962C8B-B14F-4D97-AF65-F5344CB8AC3E}">
        <p14:creationId xmlns:p14="http://schemas.microsoft.com/office/powerpoint/2010/main" val="1113846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Dialetheism versus Trivialism</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1" y="1529694"/>
            <a:ext cx="10444898" cy="4811574"/>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b="1" dirty="0">
                <a:solidFill>
                  <a:srgbClr val="C00000"/>
                </a:solidFill>
                <a:latin typeface="Cambria" panose="02040503050406030204" pitchFamily="18" charset="0"/>
                <a:ea typeface="Cambria" panose="02040503050406030204" pitchFamily="18" charset="0"/>
              </a:rPr>
              <a:t>Objection:</a:t>
            </a:r>
            <a:r>
              <a:rPr lang="en-GB" sz="2000" dirty="0">
                <a:latin typeface="Cambria" panose="02040503050406030204" pitchFamily="18" charset="0"/>
                <a:ea typeface="Cambria" panose="02040503050406030204" pitchFamily="18" charset="0"/>
              </a:rPr>
              <a:t> There can’t be any true contradictions, because if there were, then </a:t>
            </a:r>
            <a:r>
              <a:rPr lang="en-GB" sz="2000" b="1" dirty="0">
                <a:solidFill>
                  <a:schemeClr val="accent2">
                    <a:lumMod val="75000"/>
                  </a:schemeClr>
                </a:solidFill>
                <a:latin typeface="Cambria" panose="02040503050406030204" pitchFamily="18" charset="0"/>
                <a:ea typeface="Cambria" panose="02040503050406030204" pitchFamily="18" charset="0"/>
              </a:rPr>
              <a:t>Explosion</a:t>
            </a:r>
            <a:r>
              <a:rPr lang="en-GB" sz="2000" dirty="0">
                <a:latin typeface="Cambria" panose="02040503050406030204" pitchFamily="18" charset="0"/>
                <a:ea typeface="Cambria" panose="02040503050406030204" pitchFamily="18" charset="0"/>
              </a:rPr>
              <a:t> would imply that </a:t>
            </a:r>
            <a:r>
              <a:rPr lang="en-GB" sz="2000" i="1" dirty="0">
                <a:solidFill>
                  <a:srgbClr val="C00000"/>
                </a:solidFill>
                <a:latin typeface="Cambria" panose="02040503050406030204" pitchFamily="18" charset="0"/>
                <a:ea typeface="Cambria" panose="02040503050406030204" pitchFamily="18" charset="0"/>
              </a:rPr>
              <a:t>every</a:t>
            </a:r>
            <a:r>
              <a:rPr lang="en-GB" sz="2000" dirty="0">
                <a:latin typeface="Cambria" panose="02040503050406030204" pitchFamily="18" charset="0"/>
                <a:ea typeface="Cambria" panose="02040503050406030204" pitchFamily="18" charset="0"/>
              </a:rPr>
              <a:t> sentence is true</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Priest calls the thesis that every sentence is true </a:t>
            </a:r>
            <a:r>
              <a:rPr lang="en-GB" sz="2000" b="1" dirty="0">
                <a:solidFill>
                  <a:srgbClr val="C00000"/>
                </a:solidFill>
                <a:latin typeface="Cambria" panose="02040503050406030204" pitchFamily="18" charset="0"/>
                <a:ea typeface="Cambria" panose="02040503050406030204" pitchFamily="18" charset="0"/>
              </a:rPr>
              <a:t>trivialism</a:t>
            </a:r>
            <a:endParaRPr lang="en-GB" sz="2000" dirty="0">
              <a:solidFill>
                <a:srgbClr val="C00000"/>
              </a:solidFill>
              <a:latin typeface="Cambria" panose="02040503050406030204" pitchFamily="18" charset="0"/>
              <a:ea typeface="Cambria" panose="02040503050406030204" pitchFamily="18" charset="0"/>
            </a:endParaRP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Everybody agrees that </a:t>
            </a:r>
            <a:r>
              <a:rPr lang="en-GB" sz="2000" b="1" dirty="0">
                <a:solidFill>
                  <a:srgbClr val="C00000"/>
                </a:solidFill>
                <a:latin typeface="Cambria" panose="02040503050406030204" pitchFamily="18" charset="0"/>
                <a:ea typeface="Cambria" panose="02040503050406030204" pitchFamily="18" charset="0"/>
              </a:rPr>
              <a:t>trivialism</a:t>
            </a:r>
            <a:r>
              <a:rPr lang="en-GB" sz="2000" dirty="0">
                <a:latin typeface="Cambria" panose="02040503050406030204" pitchFamily="18" charset="0"/>
                <a:ea typeface="Cambria" panose="02040503050406030204" pitchFamily="18" charset="0"/>
              </a:rPr>
              <a:t> is absurd, because we know that some sentences aren’t true (e.g. ‘Rob is a 500 year old oak tree’)</a:t>
            </a: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Although it is surprisingly hard to know how you would convince a </a:t>
            </a:r>
            <a:r>
              <a:rPr lang="en-GB" sz="2000" b="1" dirty="0">
                <a:solidFill>
                  <a:srgbClr val="C00000"/>
                </a:solidFill>
                <a:latin typeface="Cambria" panose="02040503050406030204" pitchFamily="18" charset="0"/>
                <a:ea typeface="Cambria" panose="02040503050406030204" pitchFamily="18" charset="0"/>
              </a:rPr>
              <a:t>trivialist</a:t>
            </a:r>
            <a:r>
              <a:rPr lang="en-GB" sz="2000" dirty="0">
                <a:latin typeface="Cambria" panose="02040503050406030204" pitchFamily="18" charset="0"/>
                <a:ea typeface="Cambria" panose="02040503050406030204" pitchFamily="18" charset="0"/>
              </a:rPr>
              <a:t> to reject their position</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Whatever you said, they would agree with you (since they think everything is true), but they would still assert the negation of what you said (since they think </a:t>
            </a:r>
            <a:r>
              <a:rPr lang="en-GB" sz="2000" i="1" dirty="0">
                <a:solidFill>
                  <a:srgbClr val="C00000"/>
                </a:solidFill>
                <a:latin typeface="Cambria" panose="02040503050406030204" pitchFamily="18" charset="0"/>
                <a:ea typeface="Cambria" panose="02040503050406030204" pitchFamily="18" charset="0"/>
              </a:rPr>
              <a:t>everything is true!</a:t>
            </a:r>
            <a:r>
              <a:rPr lang="en-GB" sz="2000" dirty="0">
                <a:latin typeface="Cambria" panose="02040503050406030204" pitchFamily="18" charset="0"/>
                <a:ea typeface="Cambria" panose="02040503050406030204" pitchFamily="18" charset="0"/>
              </a:rPr>
              <a:t>)</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So we can reformulate the objection above: </a:t>
            </a:r>
            <a:r>
              <a:rPr lang="en-GB" sz="2000" b="1" dirty="0">
                <a:solidFill>
                  <a:srgbClr val="7030A0"/>
                </a:solidFill>
                <a:latin typeface="Cambria" panose="02040503050406030204" pitchFamily="18" charset="0"/>
                <a:ea typeface="Cambria" panose="02040503050406030204" pitchFamily="18" charset="0"/>
              </a:rPr>
              <a:t>dialetheism</a:t>
            </a:r>
            <a:r>
              <a:rPr lang="en-GB" sz="2000" dirty="0">
                <a:latin typeface="Cambria" panose="02040503050406030204" pitchFamily="18" charset="0"/>
                <a:ea typeface="Cambria" panose="02040503050406030204" pitchFamily="18" charset="0"/>
              </a:rPr>
              <a:t> must be false because, by </a:t>
            </a:r>
            <a:r>
              <a:rPr lang="en-GB" sz="2000" b="1" dirty="0">
                <a:solidFill>
                  <a:schemeClr val="accent2">
                    <a:lumMod val="75000"/>
                  </a:schemeClr>
                </a:solidFill>
                <a:latin typeface="Cambria" panose="02040503050406030204" pitchFamily="18" charset="0"/>
                <a:ea typeface="Cambria" panose="02040503050406030204" pitchFamily="18" charset="0"/>
              </a:rPr>
              <a:t>Explosion</a:t>
            </a:r>
            <a:r>
              <a:rPr lang="en-GB" sz="2000" dirty="0">
                <a:latin typeface="Cambria" panose="02040503050406030204" pitchFamily="18" charset="0"/>
                <a:ea typeface="Cambria" panose="02040503050406030204" pitchFamily="18" charset="0"/>
              </a:rPr>
              <a:t>, it implies </a:t>
            </a:r>
            <a:r>
              <a:rPr lang="en-GB" sz="2000" b="1" dirty="0">
                <a:solidFill>
                  <a:srgbClr val="C00000"/>
                </a:solidFill>
                <a:latin typeface="Cambria" panose="02040503050406030204" pitchFamily="18" charset="0"/>
                <a:ea typeface="Cambria" panose="02040503050406030204" pitchFamily="18" charset="0"/>
              </a:rPr>
              <a:t>trivialism</a:t>
            </a:r>
            <a:endParaRPr lang="en-GB" sz="2000"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0115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Paraconsistent Logic</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1" y="1465576"/>
            <a:ext cx="10444898" cy="4939814"/>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US" sz="2000" dirty="0">
                <a:latin typeface="Cambria" panose="02040503050406030204" pitchFamily="18" charset="0"/>
                <a:ea typeface="Cambria" panose="02040503050406030204" pitchFamily="18" charset="0"/>
              </a:rPr>
              <a:t>I</a:t>
            </a:r>
            <a:r>
              <a:rPr lang="en-GB" sz="2000" dirty="0">
                <a:latin typeface="Cambria" panose="02040503050406030204" pitchFamily="18" charset="0"/>
                <a:ea typeface="Cambria" panose="02040503050406030204" pitchFamily="18" charset="0"/>
              </a:rPr>
              <a:t>f </a:t>
            </a:r>
            <a:r>
              <a:rPr lang="en-GB" sz="2000" b="1" dirty="0">
                <a:solidFill>
                  <a:srgbClr val="7030A0"/>
                </a:solidFill>
                <a:latin typeface="Cambria" panose="02040503050406030204" pitchFamily="18" charset="0"/>
                <a:ea typeface="Cambria" panose="02040503050406030204" pitchFamily="18" charset="0"/>
              </a:rPr>
              <a:t>dialetheists</a:t>
            </a:r>
            <a:r>
              <a:rPr lang="en-GB" sz="2000" dirty="0">
                <a:latin typeface="Cambria" panose="02040503050406030204" pitchFamily="18" charset="0"/>
                <a:ea typeface="Cambria" panose="02040503050406030204" pitchFamily="18" charset="0"/>
              </a:rPr>
              <a:t> want to avoid </a:t>
            </a:r>
            <a:r>
              <a:rPr lang="en-GB" sz="2000" b="1" dirty="0">
                <a:solidFill>
                  <a:srgbClr val="C00000"/>
                </a:solidFill>
                <a:latin typeface="Cambria" panose="02040503050406030204" pitchFamily="18" charset="0"/>
                <a:ea typeface="Cambria" panose="02040503050406030204" pitchFamily="18" charset="0"/>
              </a:rPr>
              <a:t>trivialism</a:t>
            </a:r>
            <a:r>
              <a:rPr lang="en-GB" sz="2000" dirty="0">
                <a:latin typeface="Cambria" panose="02040503050406030204" pitchFamily="18" charset="0"/>
                <a:ea typeface="Cambria" panose="02040503050406030204" pitchFamily="18" charset="0"/>
              </a:rPr>
              <a:t>, they need to reject </a:t>
            </a:r>
            <a:r>
              <a:rPr lang="en-GB" sz="2000" b="1" dirty="0">
                <a:solidFill>
                  <a:schemeClr val="accent2">
                    <a:lumMod val="75000"/>
                  </a:schemeClr>
                </a:solidFill>
                <a:latin typeface="Cambria" panose="02040503050406030204" pitchFamily="18" charset="0"/>
                <a:ea typeface="Cambria" panose="02040503050406030204" pitchFamily="18" charset="0"/>
              </a:rPr>
              <a:t>Explosion</a:t>
            </a:r>
            <a:endParaRPr lang="en-GB" sz="2000" dirty="0">
              <a:solidFill>
                <a:schemeClr val="accent2">
                  <a:lumMod val="75000"/>
                </a:schemeClr>
              </a:solidFill>
              <a:latin typeface="Cambria" panose="02040503050406030204" pitchFamily="18" charset="0"/>
              <a:ea typeface="Cambria" panose="02040503050406030204" pitchFamily="18" charset="0"/>
            </a:endParaRP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A logic which doesn’t validate </a:t>
            </a:r>
            <a:r>
              <a:rPr lang="en-GB" sz="2000" b="1" dirty="0">
                <a:solidFill>
                  <a:schemeClr val="accent2">
                    <a:lumMod val="75000"/>
                  </a:schemeClr>
                </a:solidFill>
                <a:latin typeface="Cambria" panose="02040503050406030204" pitchFamily="18" charset="0"/>
                <a:ea typeface="Cambria" panose="02040503050406030204" pitchFamily="18" charset="0"/>
              </a:rPr>
              <a:t>Explosion</a:t>
            </a:r>
            <a:r>
              <a:rPr lang="en-GB" sz="2000" dirty="0">
                <a:latin typeface="Cambria" panose="02040503050406030204" pitchFamily="18" charset="0"/>
                <a:ea typeface="Cambria" panose="02040503050406030204" pitchFamily="18" charset="0"/>
              </a:rPr>
              <a:t> is called </a:t>
            </a:r>
            <a:r>
              <a:rPr lang="en-GB" sz="2000" b="1" dirty="0">
                <a:solidFill>
                  <a:srgbClr val="002060"/>
                </a:solidFill>
                <a:latin typeface="Cambria" panose="02040503050406030204" pitchFamily="18" charset="0"/>
                <a:ea typeface="Cambria" panose="02040503050406030204" pitchFamily="18" charset="0"/>
              </a:rPr>
              <a:t>paraconsistent</a:t>
            </a:r>
            <a:endParaRPr lang="en-GB" sz="2000" dirty="0">
              <a:solidFill>
                <a:srgbClr val="002060"/>
              </a:solidFill>
              <a:latin typeface="Cambria" panose="02040503050406030204" pitchFamily="18" charset="0"/>
              <a:ea typeface="Cambria" panose="02040503050406030204" pitchFamily="18" charset="0"/>
            </a:endParaRPr>
          </a:p>
          <a:p>
            <a:pPr marL="914400" lvl="1" indent="-457200">
              <a:spcAft>
                <a:spcPts val="1000"/>
              </a:spcAft>
              <a:buFont typeface="Cambria" panose="02040503050406030204" pitchFamily="18" charset="0"/>
              <a:buChar char="–"/>
            </a:pPr>
            <a:r>
              <a:rPr lang="en-GB" sz="2000" b="1" dirty="0">
                <a:solidFill>
                  <a:srgbClr val="7030A0"/>
                </a:solidFill>
                <a:latin typeface="Cambria" panose="02040503050406030204" pitchFamily="18" charset="0"/>
                <a:ea typeface="Cambria" panose="02040503050406030204" pitchFamily="18" charset="0"/>
              </a:rPr>
              <a:t>Dialetheists</a:t>
            </a:r>
            <a:r>
              <a:rPr lang="en-GB" sz="2000" dirty="0">
                <a:latin typeface="Cambria" panose="02040503050406030204" pitchFamily="18" charset="0"/>
                <a:ea typeface="Cambria" panose="02040503050406030204" pitchFamily="18" charset="0"/>
              </a:rPr>
              <a:t> need a </a:t>
            </a:r>
            <a:r>
              <a:rPr lang="en-GB" sz="2000" b="1" dirty="0">
                <a:solidFill>
                  <a:srgbClr val="002060"/>
                </a:solidFill>
                <a:latin typeface="Cambria" panose="02040503050406030204" pitchFamily="18" charset="0"/>
                <a:ea typeface="Cambria" panose="02040503050406030204" pitchFamily="18" charset="0"/>
              </a:rPr>
              <a:t>paraconsistent</a:t>
            </a:r>
            <a:r>
              <a:rPr lang="en-GB" sz="2000" dirty="0">
                <a:latin typeface="Cambria" panose="02040503050406030204" pitchFamily="18" charset="0"/>
                <a:ea typeface="Cambria" panose="02040503050406030204" pitchFamily="18" charset="0"/>
              </a:rPr>
              <a:t> logic, but there are other reasons to develop a </a:t>
            </a:r>
            <a:r>
              <a:rPr lang="en-GB" sz="2000" b="1" dirty="0">
                <a:solidFill>
                  <a:srgbClr val="002060"/>
                </a:solidFill>
                <a:latin typeface="Cambria" panose="02040503050406030204" pitchFamily="18" charset="0"/>
                <a:ea typeface="Cambria" panose="02040503050406030204" pitchFamily="18" charset="0"/>
              </a:rPr>
              <a:t>paraconsistent</a:t>
            </a:r>
            <a:r>
              <a:rPr lang="en-GB" sz="2000" dirty="0">
                <a:latin typeface="Cambria" panose="02040503050406030204" pitchFamily="18" charset="0"/>
                <a:ea typeface="Cambria" panose="02040503050406030204" pitchFamily="18" charset="0"/>
              </a:rPr>
              <a:t> logic too</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Many logicians think that the conclusion of a valid argument should be </a:t>
            </a:r>
            <a:r>
              <a:rPr lang="en-GB" sz="2000" i="1" dirty="0">
                <a:solidFill>
                  <a:srgbClr val="002060"/>
                </a:solidFill>
                <a:latin typeface="Cambria" panose="02040503050406030204" pitchFamily="18" charset="0"/>
                <a:ea typeface="Cambria" panose="02040503050406030204" pitchFamily="18" charset="0"/>
              </a:rPr>
              <a:t>relevant</a:t>
            </a:r>
            <a:r>
              <a:rPr lang="en-GB" sz="2000" dirty="0">
                <a:latin typeface="Cambria" panose="02040503050406030204" pitchFamily="18" charset="0"/>
                <a:ea typeface="Cambria" panose="02040503050406030204" pitchFamily="18" charset="0"/>
              </a:rPr>
              <a:t> to the premises; but </a:t>
            </a:r>
            <a:r>
              <a:rPr lang="en-GB" sz="2000" b="1" dirty="0">
                <a:solidFill>
                  <a:schemeClr val="accent2">
                    <a:lumMod val="75000"/>
                  </a:schemeClr>
                </a:solidFill>
                <a:latin typeface="Cambria" panose="02040503050406030204" pitchFamily="18" charset="0"/>
                <a:ea typeface="Cambria" panose="02040503050406030204" pitchFamily="18" charset="0"/>
              </a:rPr>
              <a:t>Explosion</a:t>
            </a:r>
            <a:r>
              <a:rPr lang="en-GB" sz="2000" dirty="0">
                <a:latin typeface="Cambria" panose="02040503050406030204" pitchFamily="18" charset="0"/>
                <a:ea typeface="Cambria" panose="02040503050406030204" pitchFamily="18" charset="0"/>
              </a:rPr>
              <a:t> violates this idea, since </a:t>
            </a:r>
            <a:r>
              <a:rPr lang="en-GB" sz="2000" i="1" dirty="0">
                <a:solidFill>
                  <a:srgbClr val="C00000"/>
                </a:solidFill>
                <a:latin typeface="Cambria" panose="02040503050406030204" pitchFamily="18" charset="0"/>
                <a:ea typeface="Cambria" panose="02040503050406030204" pitchFamily="18" charset="0"/>
              </a:rPr>
              <a:t>any</a:t>
            </a:r>
            <a:r>
              <a:rPr lang="en-GB" sz="2000" dirty="0">
                <a:latin typeface="Cambria" panose="02040503050406030204" pitchFamily="18" charset="0"/>
                <a:ea typeface="Cambria" panose="02040503050406030204" pitchFamily="18" charset="0"/>
              </a:rPr>
              <a:t> contradiction entails </a:t>
            </a:r>
            <a:r>
              <a:rPr lang="en-GB" sz="2000" i="1" dirty="0">
                <a:solidFill>
                  <a:srgbClr val="C00000"/>
                </a:solidFill>
                <a:latin typeface="Cambria" panose="02040503050406030204" pitchFamily="18" charset="0"/>
                <a:ea typeface="Cambria" panose="02040503050406030204" pitchFamily="18" charset="0"/>
              </a:rPr>
              <a:t>everything</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You could try to develop a </a:t>
            </a:r>
            <a:r>
              <a:rPr lang="en-GB" sz="2000" b="1" dirty="0">
                <a:solidFill>
                  <a:srgbClr val="002060"/>
                </a:solidFill>
                <a:latin typeface="Cambria" panose="02040503050406030204" pitchFamily="18" charset="0"/>
                <a:ea typeface="Cambria" panose="02040503050406030204" pitchFamily="18" charset="0"/>
              </a:rPr>
              <a:t>paraconsistent</a:t>
            </a:r>
            <a:r>
              <a:rPr lang="en-GB" sz="2000" dirty="0">
                <a:latin typeface="Cambria" panose="02040503050406030204" pitchFamily="18" charset="0"/>
                <a:ea typeface="Cambria" panose="02040503050406030204" pitchFamily="18" charset="0"/>
              </a:rPr>
              <a:t> logic by revising the standard definition of </a:t>
            </a:r>
            <a:r>
              <a:rPr lang="en-GB" sz="2000" b="1" dirty="0">
                <a:solidFill>
                  <a:srgbClr val="0070C0"/>
                </a:solidFill>
                <a:latin typeface="Cambria" panose="02040503050406030204" pitchFamily="18" charset="0"/>
                <a:ea typeface="Cambria" panose="02040503050406030204" pitchFamily="18" charset="0"/>
              </a:rPr>
              <a:t>validity</a:t>
            </a:r>
            <a:endParaRPr lang="en-GB" sz="2000" dirty="0">
              <a:solidFill>
                <a:srgbClr val="0070C0"/>
              </a:solidFill>
              <a:latin typeface="Cambria" panose="02040503050406030204" pitchFamily="18" charset="0"/>
              <a:ea typeface="Cambria" panose="02040503050406030204" pitchFamily="18" charset="0"/>
            </a:endParaRPr>
          </a:p>
          <a:p>
            <a:pPr marL="914400" lvl="1" indent="-457200">
              <a:spcAft>
                <a:spcPts val="2000"/>
              </a:spcAft>
              <a:buFontTx/>
              <a:buChar char="–"/>
            </a:pPr>
            <a:r>
              <a:rPr lang="en-GB" sz="2000" dirty="0">
                <a:latin typeface="Cambria" panose="02040503050406030204" pitchFamily="18" charset="0"/>
                <a:ea typeface="Cambria" panose="02040503050406030204" pitchFamily="18" charset="0"/>
              </a:rPr>
              <a:t>An argument is </a:t>
            </a:r>
            <a:r>
              <a:rPr lang="en-GB" sz="2000" b="1" dirty="0">
                <a:solidFill>
                  <a:srgbClr val="0070C0"/>
                </a:solidFill>
                <a:latin typeface="Cambria" panose="02040503050406030204" pitchFamily="18" charset="0"/>
                <a:ea typeface="Cambria" panose="02040503050406030204" pitchFamily="18" charset="0"/>
              </a:rPr>
              <a:t>valid</a:t>
            </a:r>
            <a:r>
              <a:rPr lang="en-GB" sz="2000" dirty="0">
                <a:latin typeface="Cambria" panose="02040503050406030204" pitchFamily="18" charset="0"/>
                <a:ea typeface="Cambria" panose="02040503050406030204" pitchFamily="18" charset="0"/>
              </a:rPr>
              <a:t>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every interpretation that makes all the premises true also makes the conclusion true</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However, Priest instead recommends sticking with the standard definition, and tweaking the way that interpretations work</a:t>
            </a:r>
          </a:p>
        </p:txBody>
      </p:sp>
    </p:spTree>
    <p:extLst>
      <p:ext uri="{BB962C8B-B14F-4D97-AF65-F5344CB8AC3E}">
        <p14:creationId xmlns:p14="http://schemas.microsoft.com/office/powerpoint/2010/main" val="364907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Classical Interpretations</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1" y="1991360"/>
            <a:ext cx="10444898" cy="3888244"/>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An interpretation</a:t>
            </a:r>
            <a:r>
              <a:rPr lang="en-GB" sz="2000" b="1" dirty="0">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of a given language is an assignment of </a:t>
            </a:r>
            <a:r>
              <a:rPr lang="en-GB" sz="2000" b="1" dirty="0">
                <a:solidFill>
                  <a:srgbClr val="0070C0"/>
                </a:solidFill>
                <a:latin typeface="Cambria" panose="02040503050406030204" pitchFamily="18" charset="0"/>
                <a:ea typeface="Cambria" panose="02040503050406030204" pitchFamily="18" charset="0"/>
              </a:rPr>
              <a:t>truth-values</a:t>
            </a:r>
            <a:r>
              <a:rPr lang="en-GB" sz="2000" dirty="0">
                <a:latin typeface="Cambria" panose="02040503050406030204" pitchFamily="18" charset="0"/>
                <a:ea typeface="Cambria" panose="02040503050406030204" pitchFamily="18" charset="0"/>
              </a:rPr>
              <a:t> to all of the sentences in that language</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We start by assigning truth-values at random to the </a:t>
            </a:r>
            <a:r>
              <a:rPr lang="en-GB" sz="2000" b="1" dirty="0">
                <a:solidFill>
                  <a:srgbClr val="C00000"/>
                </a:solidFill>
                <a:latin typeface="Cambria" panose="02040503050406030204" pitchFamily="18" charset="0"/>
                <a:ea typeface="Cambria" panose="02040503050406030204" pitchFamily="18" charset="0"/>
              </a:rPr>
              <a:t>atomic sentences</a:t>
            </a:r>
            <a:endParaRPr lang="en-GB" sz="2000" dirty="0">
              <a:solidFill>
                <a:srgbClr val="C00000"/>
              </a:solidFill>
              <a:latin typeface="Cambria" panose="02040503050406030204" pitchFamily="18" charset="0"/>
              <a:ea typeface="Cambria" panose="02040503050406030204" pitchFamily="18" charset="0"/>
            </a:endParaRP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(I am ignoring quantifiers for now; if we wanted to include them, we could assign truth-values to atomic </a:t>
            </a:r>
            <a:r>
              <a:rPr lang="en-GB" sz="2000" i="1" dirty="0">
                <a:latin typeface="Cambria" panose="02040503050406030204" pitchFamily="18" charset="0"/>
                <a:ea typeface="Cambria" panose="02040503050406030204" pitchFamily="18" charset="0"/>
              </a:rPr>
              <a:t>formulas</a:t>
            </a:r>
            <a:r>
              <a:rPr lang="en-GB" sz="2000" dirty="0">
                <a:latin typeface="Cambria" panose="02040503050406030204" pitchFamily="18" charset="0"/>
                <a:ea typeface="Cambria" panose="02040503050406030204" pitchFamily="18" charset="0"/>
              </a:rPr>
              <a:t> relative to an assignment of values to variables)</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The </a:t>
            </a:r>
            <a:r>
              <a:rPr lang="en-GB" sz="2000" i="1" dirty="0">
                <a:latin typeface="Cambria" panose="02040503050406030204" pitchFamily="18" charset="0"/>
                <a:ea typeface="Cambria" panose="02040503050406030204" pitchFamily="18" charset="0"/>
              </a:rPr>
              <a:t>only</a:t>
            </a:r>
            <a:r>
              <a:rPr lang="en-GB" sz="2000" dirty="0">
                <a:latin typeface="Cambria" panose="02040503050406030204" pitchFamily="18" charset="0"/>
                <a:ea typeface="Cambria" panose="02040503050406030204" pitchFamily="18" charset="0"/>
              </a:rPr>
              <a:t> rules imposed by </a:t>
            </a:r>
            <a:r>
              <a:rPr lang="en-GB" sz="2000" b="1" dirty="0">
                <a:solidFill>
                  <a:schemeClr val="accent6">
                    <a:lumMod val="50000"/>
                  </a:schemeClr>
                </a:solidFill>
                <a:latin typeface="Cambria" panose="02040503050406030204" pitchFamily="18" charset="0"/>
                <a:ea typeface="Cambria" panose="02040503050406030204" pitchFamily="18" charset="0"/>
              </a:rPr>
              <a:t>classical logic</a:t>
            </a:r>
            <a:r>
              <a:rPr lang="en-GB" sz="2000" dirty="0">
                <a:latin typeface="Cambria" panose="02040503050406030204" pitchFamily="18" charset="0"/>
                <a:ea typeface="Cambria" panose="02040503050406030204" pitchFamily="18" charset="0"/>
              </a:rPr>
              <a:t> are that </a:t>
            </a:r>
            <a:r>
              <a:rPr lang="en-GB" sz="2000" i="1" dirty="0">
                <a:latin typeface="Cambria" panose="02040503050406030204" pitchFamily="18" charset="0"/>
                <a:ea typeface="Cambria" panose="02040503050406030204" pitchFamily="18" charset="0"/>
              </a:rPr>
              <a:t>every</a:t>
            </a:r>
            <a:r>
              <a:rPr lang="en-GB" sz="2000" dirty="0">
                <a:latin typeface="Cambria" panose="02040503050406030204" pitchFamily="18" charset="0"/>
                <a:ea typeface="Cambria" panose="02040503050406030204" pitchFamily="18" charset="0"/>
              </a:rPr>
              <a:t> </a:t>
            </a:r>
            <a:r>
              <a:rPr lang="en-GB" sz="2000" b="1" dirty="0">
                <a:solidFill>
                  <a:srgbClr val="C00000"/>
                </a:solidFill>
                <a:latin typeface="Cambria" panose="02040503050406030204" pitchFamily="18" charset="0"/>
                <a:ea typeface="Cambria" panose="02040503050406030204" pitchFamily="18" charset="0"/>
              </a:rPr>
              <a:t>atomic sentence</a:t>
            </a:r>
            <a:r>
              <a:rPr lang="en-GB" sz="2000" dirty="0">
                <a:solidFill>
                  <a:srgbClr val="C00000"/>
                </a:solidFill>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must be true </a:t>
            </a:r>
            <a:r>
              <a:rPr lang="en-GB" sz="2000" i="1" dirty="0">
                <a:latin typeface="Cambria" panose="02040503050406030204" pitchFamily="18" charset="0"/>
                <a:ea typeface="Cambria" panose="02040503050406030204" pitchFamily="18" charset="0"/>
              </a:rPr>
              <a:t>or</a:t>
            </a:r>
            <a:r>
              <a:rPr lang="en-GB" sz="2000" dirty="0">
                <a:latin typeface="Cambria" panose="02040503050406030204" pitchFamily="18" charset="0"/>
                <a:ea typeface="Cambria" panose="02040503050406030204" pitchFamily="18" charset="0"/>
              </a:rPr>
              <a:t> false, but </a:t>
            </a:r>
            <a:r>
              <a:rPr lang="en-GB" sz="2000" i="1" dirty="0">
                <a:latin typeface="Cambria" panose="02040503050406030204" pitchFamily="18" charset="0"/>
                <a:ea typeface="Cambria" panose="02040503050406030204" pitchFamily="18" charset="0"/>
              </a:rPr>
              <a:t>no</a:t>
            </a:r>
            <a:r>
              <a:rPr lang="en-GB" sz="2000" dirty="0">
                <a:latin typeface="Cambria" panose="02040503050406030204" pitchFamily="18" charset="0"/>
                <a:ea typeface="Cambria" panose="02040503050406030204" pitchFamily="18" charset="0"/>
              </a:rPr>
              <a:t> </a:t>
            </a:r>
            <a:r>
              <a:rPr lang="en-GB" sz="2000" b="1" dirty="0">
                <a:solidFill>
                  <a:srgbClr val="C00000"/>
                </a:solidFill>
                <a:latin typeface="Cambria" panose="02040503050406030204" pitchFamily="18" charset="0"/>
                <a:ea typeface="Cambria" panose="02040503050406030204" pitchFamily="18" charset="0"/>
              </a:rPr>
              <a:t>atomic sentence</a:t>
            </a:r>
            <a:r>
              <a:rPr lang="en-GB" sz="2000" dirty="0">
                <a:solidFill>
                  <a:srgbClr val="C00000"/>
                </a:solidFill>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can be true </a:t>
            </a:r>
            <a:r>
              <a:rPr lang="en-GB" sz="2000" i="1" dirty="0">
                <a:latin typeface="Cambria" panose="02040503050406030204" pitchFamily="18" charset="0"/>
                <a:ea typeface="Cambria" panose="02040503050406030204" pitchFamily="18" charset="0"/>
              </a:rPr>
              <a:t>and</a:t>
            </a:r>
            <a:r>
              <a:rPr lang="en-GB" sz="2000" dirty="0">
                <a:latin typeface="Cambria" panose="02040503050406030204" pitchFamily="18" charset="0"/>
                <a:ea typeface="Cambria" panose="02040503050406030204" pitchFamily="18" charset="0"/>
              </a:rPr>
              <a:t> false</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We then have some rules that tell us how to figure out the truth-values of </a:t>
            </a:r>
            <a:r>
              <a:rPr lang="en-GB" sz="2000" b="1" dirty="0">
                <a:solidFill>
                  <a:schemeClr val="accent4">
                    <a:lumMod val="50000"/>
                  </a:schemeClr>
                </a:solidFill>
                <a:latin typeface="Cambria" panose="02040503050406030204" pitchFamily="18" charset="0"/>
                <a:ea typeface="Cambria" panose="02040503050406030204" pitchFamily="18" charset="0"/>
              </a:rPr>
              <a:t>complex sentences</a:t>
            </a:r>
            <a:endParaRPr lang="en-GB" sz="2000" dirty="0">
              <a:solidFill>
                <a:schemeClr val="accent4">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4020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Complex Sentences</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6694" y="2517140"/>
                <a:ext cx="10444898" cy="2836674"/>
              </a:xfrm>
              <a:prstGeom prst="rect">
                <a:avLst/>
              </a:prstGeom>
              <a:noFill/>
            </p:spPr>
            <p:txBody>
              <a:bodyPr wrap="square" rtlCol="0" anchor="ctr">
                <a:spAutoFit/>
              </a:bodyPr>
              <a:lstStyle/>
              <a:p>
                <a:pPr marL="457200" indent="-457200">
                  <a:spcAft>
                    <a:spcPts val="1000"/>
                  </a:spcAft>
                  <a:buFont typeface="Arial" panose="020B0604020202020204" pitchFamily="34" charset="0"/>
                  <a:buChar char="•"/>
                </a:pPr>
                <a14:m>
                  <m:oMath xmlns:m="http://schemas.openxmlformats.org/officeDocument/2006/math">
                    <m:r>
                      <a:rPr lang="en-US" sz="2000" b="0" i="1" dirty="0" smtClean="0">
                        <a:latin typeface="Cambria Math" panose="02040503050406030204" pitchFamily="18" charset="0"/>
                        <a:ea typeface="Cambria" panose="02040503050406030204" pitchFamily="18" charset="0"/>
                      </a:rPr>
                      <m:t>¬</m:t>
                    </m:r>
                    <m:r>
                      <a:rPr lang="en-US" sz="2000" b="1" i="1" dirty="0" smtClean="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is </a:t>
                </a:r>
                <a:r>
                  <a:rPr lang="en-GB" sz="2000" b="1" dirty="0">
                    <a:solidFill>
                      <a:schemeClr val="accent6">
                        <a:lumMod val="50000"/>
                      </a:schemeClr>
                    </a:solidFill>
                    <a:latin typeface="Cambria" panose="02040503050406030204" pitchFamily="18" charset="0"/>
                    <a:ea typeface="Cambria" panose="02040503050406030204" pitchFamily="18" charset="0"/>
                  </a:rPr>
                  <a:t>true</a:t>
                </a:r>
                <a:r>
                  <a:rPr lang="en-GB" sz="2000" dirty="0">
                    <a:latin typeface="Cambria" panose="02040503050406030204" pitchFamily="18" charset="0"/>
                    <a:ea typeface="Cambria" panose="02040503050406030204" pitchFamily="18" charset="0"/>
                  </a:rPr>
                  <a:t>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a:t>
                </a:r>
                <a14:m>
                  <m:oMath xmlns:m="http://schemas.openxmlformats.org/officeDocument/2006/math">
                    <m:r>
                      <a:rPr lang="en-US" sz="2000" b="1" i="1" smtClean="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is </a:t>
                </a:r>
                <a:r>
                  <a:rPr lang="en-GB" sz="2000" b="1" dirty="0">
                    <a:solidFill>
                      <a:srgbClr val="C00000"/>
                    </a:solidFill>
                    <a:latin typeface="Cambria" panose="02040503050406030204" pitchFamily="18" charset="0"/>
                    <a:ea typeface="Cambria" panose="02040503050406030204" pitchFamily="18" charset="0"/>
                  </a:rPr>
                  <a:t>false</a:t>
                </a:r>
              </a:p>
              <a:p>
                <a:pPr marL="457200" indent="-457200">
                  <a:spcAft>
                    <a:spcPts val="2000"/>
                  </a:spcAft>
                  <a:buFont typeface="Arial" panose="020B0604020202020204" pitchFamily="34" charset="0"/>
                  <a:buChar char="•"/>
                </a:pPr>
                <a14:m>
                  <m:oMath xmlns:m="http://schemas.openxmlformats.org/officeDocument/2006/math">
                    <m:r>
                      <a:rPr lang="en-US" sz="2000" b="0"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is </a:t>
                </a:r>
                <a:r>
                  <a:rPr lang="en-GB" sz="2000" b="1" dirty="0">
                    <a:solidFill>
                      <a:srgbClr val="C00000"/>
                    </a:solidFill>
                    <a:latin typeface="Cambria" panose="02040503050406030204" pitchFamily="18" charset="0"/>
                    <a:ea typeface="Cambria" panose="02040503050406030204" pitchFamily="18" charset="0"/>
                  </a:rPr>
                  <a:t>false</a:t>
                </a:r>
                <a:r>
                  <a:rPr lang="en-GB" sz="2000" dirty="0">
                    <a:latin typeface="Cambria" panose="02040503050406030204" pitchFamily="18" charset="0"/>
                    <a:ea typeface="Cambria" panose="02040503050406030204" pitchFamily="18" charset="0"/>
                  </a:rPr>
                  <a:t>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a:t>
                </a:r>
                <a14:m>
                  <m:oMath xmlns:m="http://schemas.openxmlformats.org/officeDocument/2006/math">
                    <m:r>
                      <a:rPr lang="en-GB" sz="2000" b="1" i="1" dirty="0" smtClean="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is </a:t>
                </a:r>
                <a:r>
                  <a:rPr lang="en-GB" sz="2000" b="1" dirty="0">
                    <a:solidFill>
                      <a:schemeClr val="accent6">
                        <a:lumMod val="50000"/>
                      </a:schemeClr>
                    </a:solidFill>
                    <a:latin typeface="Cambria" panose="02040503050406030204" pitchFamily="18" charset="0"/>
                    <a:ea typeface="Cambria" panose="02040503050406030204" pitchFamily="18" charset="0"/>
                  </a:rPr>
                  <a:t>true</a:t>
                </a:r>
              </a:p>
              <a:p>
                <a:pPr marL="457200" indent="-457200">
                  <a:spcAft>
                    <a:spcPts val="1000"/>
                  </a:spcAft>
                  <a:buFont typeface="Arial" panose="020B0604020202020204" pitchFamily="34" charset="0"/>
                  <a:buChar char="•"/>
                </a:pPr>
                <a14:m>
                  <m:oMath xmlns:m="http://schemas.openxmlformats.org/officeDocument/2006/math">
                    <m:r>
                      <a:rPr lang="en-US" sz="2000" b="1" i="1" smtClean="0">
                        <a:latin typeface="Cambria Math" panose="02040503050406030204" pitchFamily="18" charset="0"/>
                        <a:ea typeface="Cambria" panose="02040503050406030204" pitchFamily="18" charset="0"/>
                      </a:rPr>
                      <m:t>𝑨</m:t>
                    </m:r>
                    <m:r>
                      <a:rPr lang="en-US" sz="2000" b="1"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𝑩</m:t>
                    </m:r>
                  </m:oMath>
                </a14:m>
                <a:r>
                  <a:rPr lang="en-GB" sz="2000" dirty="0">
                    <a:latin typeface="Cambria" panose="02040503050406030204" pitchFamily="18" charset="0"/>
                    <a:ea typeface="Cambria" panose="02040503050406030204" pitchFamily="18" charset="0"/>
                  </a:rPr>
                  <a:t> is </a:t>
                </a:r>
                <a:r>
                  <a:rPr lang="en-GB" sz="2000" b="1" dirty="0">
                    <a:solidFill>
                      <a:schemeClr val="accent6">
                        <a:lumMod val="50000"/>
                      </a:schemeClr>
                    </a:solidFill>
                    <a:latin typeface="Cambria" panose="02040503050406030204" pitchFamily="18" charset="0"/>
                    <a:ea typeface="Cambria" panose="02040503050406030204" pitchFamily="18" charset="0"/>
                  </a:rPr>
                  <a:t>true</a:t>
                </a:r>
                <a:r>
                  <a:rPr lang="en-GB" sz="2000" dirty="0">
                    <a:latin typeface="Cambria" panose="02040503050406030204" pitchFamily="18" charset="0"/>
                    <a:ea typeface="Cambria" panose="02040503050406030204" pitchFamily="18" charset="0"/>
                  </a:rPr>
                  <a:t>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a:t>
                </a:r>
                <a14:m>
                  <m:oMath xmlns:m="http://schemas.openxmlformats.org/officeDocument/2006/math">
                    <m:r>
                      <a:rPr lang="en-US" sz="2000" b="1" i="1" smtClean="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is </a:t>
                </a:r>
                <a:r>
                  <a:rPr lang="en-GB" sz="2000" b="1" dirty="0">
                    <a:solidFill>
                      <a:schemeClr val="accent6">
                        <a:lumMod val="50000"/>
                      </a:schemeClr>
                    </a:solidFill>
                    <a:latin typeface="Cambria" panose="02040503050406030204" pitchFamily="18" charset="0"/>
                    <a:ea typeface="Cambria" panose="02040503050406030204" pitchFamily="18" charset="0"/>
                  </a:rPr>
                  <a:t>true</a:t>
                </a:r>
                <a:r>
                  <a:rPr lang="en-GB" sz="2000" dirty="0">
                    <a:latin typeface="Cambria" panose="02040503050406030204" pitchFamily="18" charset="0"/>
                    <a:ea typeface="Cambria" panose="02040503050406030204" pitchFamily="18" charset="0"/>
                  </a:rPr>
                  <a:t> and </a:t>
                </a:r>
                <a14:m>
                  <m:oMath xmlns:m="http://schemas.openxmlformats.org/officeDocument/2006/math">
                    <m:r>
                      <a:rPr lang="en-US" sz="2000" b="1" i="1" smtClean="0">
                        <a:latin typeface="Cambria Math" panose="02040503050406030204" pitchFamily="18" charset="0"/>
                        <a:ea typeface="Cambria" panose="02040503050406030204" pitchFamily="18" charset="0"/>
                      </a:rPr>
                      <m:t>𝑩</m:t>
                    </m:r>
                  </m:oMath>
                </a14:m>
                <a:r>
                  <a:rPr lang="en-GB" sz="2000" dirty="0">
                    <a:latin typeface="Cambria" panose="02040503050406030204" pitchFamily="18" charset="0"/>
                    <a:ea typeface="Cambria" panose="02040503050406030204" pitchFamily="18" charset="0"/>
                  </a:rPr>
                  <a:t> is </a:t>
                </a:r>
                <a:r>
                  <a:rPr lang="en-GB" sz="2000" b="1" dirty="0">
                    <a:solidFill>
                      <a:schemeClr val="accent6">
                        <a:lumMod val="50000"/>
                      </a:schemeClr>
                    </a:solidFill>
                    <a:latin typeface="Cambria" panose="02040503050406030204" pitchFamily="18" charset="0"/>
                    <a:ea typeface="Cambria" panose="02040503050406030204" pitchFamily="18" charset="0"/>
                  </a:rPr>
                  <a:t>true</a:t>
                </a:r>
              </a:p>
              <a:p>
                <a:pPr marL="457200" indent="-457200">
                  <a:spcAft>
                    <a:spcPts val="2000"/>
                  </a:spcAft>
                  <a:buFont typeface="Arial" panose="020B0604020202020204" pitchFamily="34" charset="0"/>
                  <a:buChar char="•"/>
                </a:pPr>
                <a14:m>
                  <m:oMath xmlns:m="http://schemas.openxmlformats.org/officeDocument/2006/math">
                    <m:r>
                      <a:rPr lang="en-US" sz="2000" b="1" i="1" smtClean="0">
                        <a:latin typeface="Cambria Math" panose="02040503050406030204" pitchFamily="18" charset="0"/>
                        <a:ea typeface="Cambria" panose="02040503050406030204" pitchFamily="18" charset="0"/>
                      </a:rPr>
                      <m:t>𝑨</m:t>
                    </m:r>
                    <m:r>
                      <a:rPr lang="en-US" sz="2000" b="1"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𝑩</m:t>
                    </m:r>
                  </m:oMath>
                </a14:m>
                <a:r>
                  <a:rPr lang="en-GB" sz="2000" dirty="0">
                    <a:latin typeface="Cambria" panose="02040503050406030204" pitchFamily="18" charset="0"/>
                    <a:ea typeface="Cambria" panose="02040503050406030204" pitchFamily="18" charset="0"/>
                  </a:rPr>
                  <a:t> is </a:t>
                </a:r>
                <a:r>
                  <a:rPr lang="en-GB" sz="2000" b="1" dirty="0">
                    <a:solidFill>
                      <a:srgbClr val="C00000"/>
                    </a:solidFill>
                    <a:latin typeface="Cambria" panose="02040503050406030204" pitchFamily="18" charset="0"/>
                    <a:ea typeface="Cambria" panose="02040503050406030204" pitchFamily="18" charset="0"/>
                  </a:rPr>
                  <a:t>false</a:t>
                </a:r>
                <a:r>
                  <a:rPr lang="en-GB" sz="2000" dirty="0">
                    <a:latin typeface="Cambria" panose="02040503050406030204" pitchFamily="18" charset="0"/>
                    <a:ea typeface="Cambria" panose="02040503050406030204" pitchFamily="18" charset="0"/>
                  </a:rPr>
                  <a:t>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a:t>
                </a:r>
                <a14:m>
                  <m:oMath xmlns:m="http://schemas.openxmlformats.org/officeDocument/2006/math">
                    <m:r>
                      <a:rPr lang="en-US" sz="2000" b="1" i="1" smtClean="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is </a:t>
                </a:r>
                <a:r>
                  <a:rPr lang="en-GB" sz="2000" b="1" dirty="0">
                    <a:solidFill>
                      <a:srgbClr val="C00000"/>
                    </a:solidFill>
                    <a:latin typeface="Cambria" panose="02040503050406030204" pitchFamily="18" charset="0"/>
                    <a:ea typeface="Cambria" panose="02040503050406030204" pitchFamily="18" charset="0"/>
                  </a:rPr>
                  <a:t>false</a:t>
                </a:r>
                <a:r>
                  <a:rPr lang="en-GB" sz="2000" dirty="0">
                    <a:latin typeface="Cambria" panose="02040503050406030204" pitchFamily="18" charset="0"/>
                    <a:ea typeface="Cambria" panose="02040503050406030204" pitchFamily="18" charset="0"/>
                  </a:rPr>
                  <a:t> or </a:t>
                </a:r>
                <a14:m>
                  <m:oMath xmlns:m="http://schemas.openxmlformats.org/officeDocument/2006/math">
                    <m:r>
                      <a:rPr lang="en-US" sz="2000" b="1" i="1" smtClean="0">
                        <a:latin typeface="Cambria Math" panose="02040503050406030204" pitchFamily="18" charset="0"/>
                        <a:ea typeface="Cambria" panose="02040503050406030204" pitchFamily="18" charset="0"/>
                      </a:rPr>
                      <m:t>𝑩</m:t>
                    </m:r>
                  </m:oMath>
                </a14:m>
                <a:r>
                  <a:rPr lang="en-GB" sz="2000" dirty="0">
                    <a:latin typeface="Cambria" panose="02040503050406030204" pitchFamily="18" charset="0"/>
                    <a:ea typeface="Cambria" panose="02040503050406030204" pitchFamily="18" charset="0"/>
                  </a:rPr>
                  <a:t> is </a:t>
                </a:r>
                <a:r>
                  <a:rPr lang="en-GB" sz="2000" b="1" dirty="0">
                    <a:solidFill>
                      <a:srgbClr val="C00000"/>
                    </a:solidFill>
                    <a:latin typeface="Cambria" panose="02040503050406030204" pitchFamily="18" charset="0"/>
                    <a:ea typeface="Cambria" panose="02040503050406030204" pitchFamily="18" charset="0"/>
                  </a:rPr>
                  <a:t>false</a:t>
                </a:r>
                <a:r>
                  <a:rPr lang="en-GB" sz="2000" dirty="0">
                    <a:latin typeface="Cambria" panose="02040503050406030204" pitchFamily="18" charset="0"/>
                    <a:ea typeface="Cambria" panose="02040503050406030204" pitchFamily="18" charset="0"/>
                  </a:rPr>
                  <a:t> or both</a:t>
                </a:r>
              </a:p>
              <a:p>
                <a:pPr marL="457200" indent="-457200">
                  <a:spcAft>
                    <a:spcPts val="1000"/>
                  </a:spcAft>
                  <a:buFont typeface="Arial" panose="020B0604020202020204" pitchFamily="34" charset="0"/>
                  <a:buChar char="•"/>
                </a:pPr>
                <a14:m>
                  <m:oMath xmlns:m="http://schemas.openxmlformats.org/officeDocument/2006/math">
                    <m:r>
                      <a:rPr lang="en-US" sz="2000" b="1" i="1" smtClean="0">
                        <a:latin typeface="Cambria Math" panose="02040503050406030204" pitchFamily="18" charset="0"/>
                        <a:ea typeface="Cambria" panose="02040503050406030204" pitchFamily="18" charset="0"/>
                      </a:rPr>
                      <m:t>𝑨</m:t>
                    </m:r>
                    <m:r>
                      <a:rPr lang="en-US" sz="2000" b="1"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𝑩</m:t>
                    </m:r>
                  </m:oMath>
                </a14:m>
                <a:r>
                  <a:rPr lang="en-GB" sz="2000" dirty="0">
                    <a:latin typeface="Cambria" panose="02040503050406030204" pitchFamily="18" charset="0"/>
                    <a:ea typeface="Cambria" panose="02040503050406030204" pitchFamily="18" charset="0"/>
                  </a:rPr>
                  <a:t> is </a:t>
                </a:r>
                <a:r>
                  <a:rPr lang="en-GB" sz="2000" b="1" dirty="0">
                    <a:solidFill>
                      <a:schemeClr val="accent6">
                        <a:lumMod val="50000"/>
                      </a:schemeClr>
                    </a:solidFill>
                    <a:latin typeface="Cambria" panose="02040503050406030204" pitchFamily="18" charset="0"/>
                    <a:ea typeface="Cambria" panose="02040503050406030204" pitchFamily="18" charset="0"/>
                  </a:rPr>
                  <a:t>true</a:t>
                </a:r>
                <a:r>
                  <a:rPr lang="en-GB" sz="2000" dirty="0">
                    <a:latin typeface="Cambria" panose="02040503050406030204" pitchFamily="18" charset="0"/>
                    <a:ea typeface="Cambria" panose="02040503050406030204" pitchFamily="18" charset="0"/>
                  </a:rPr>
                  <a:t>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a:t>
                </a:r>
                <a14:m>
                  <m:oMath xmlns:m="http://schemas.openxmlformats.org/officeDocument/2006/math">
                    <m:r>
                      <a:rPr lang="en-US" sz="2000" b="1" i="1" smtClean="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is </a:t>
                </a:r>
                <a:r>
                  <a:rPr lang="en-GB" sz="2000" b="1" dirty="0">
                    <a:solidFill>
                      <a:schemeClr val="accent6">
                        <a:lumMod val="50000"/>
                      </a:schemeClr>
                    </a:solidFill>
                    <a:latin typeface="Cambria" panose="02040503050406030204" pitchFamily="18" charset="0"/>
                    <a:ea typeface="Cambria" panose="02040503050406030204" pitchFamily="18" charset="0"/>
                  </a:rPr>
                  <a:t>true</a:t>
                </a:r>
                <a:r>
                  <a:rPr lang="en-GB" sz="2000" dirty="0">
                    <a:latin typeface="Cambria" panose="02040503050406030204" pitchFamily="18" charset="0"/>
                    <a:ea typeface="Cambria" panose="02040503050406030204" pitchFamily="18" charset="0"/>
                  </a:rPr>
                  <a:t> or </a:t>
                </a:r>
                <a14:m>
                  <m:oMath xmlns:m="http://schemas.openxmlformats.org/officeDocument/2006/math">
                    <m:r>
                      <a:rPr lang="en-US" sz="2000" b="1" i="1" smtClean="0">
                        <a:latin typeface="Cambria Math" panose="02040503050406030204" pitchFamily="18" charset="0"/>
                        <a:ea typeface="Cambria" panose="02040503050406030204" pitchFamily="18" charset="0"/>
                      </a:rPr>
                      <m:t>𝑩</m:t>
                    </m:r>
                  </m:oMath>
                </a14:m>
                <a:r>
                  <a:rPr lang="en-GB" sz="2000" dirty="0">
                    <a:latin typeface="Cambria" panose="02040503050406030204" pitchFamily="18" charset="0"/>
                    <a:ea typeface="Cambria" panose="02040503050406030204" pitchFamily="18" charset="0"/>
                  </a:rPr>
                  <a:t> is </a:t>
                </a:r>
                <a:r>
                  <a:rPr lang="en-GB" sz="2000" b="1" dirty="0">
                    <a:solidFill>
                      <a:schemeClr val="accent6">
                        <a:lumMod val="50000"/>
                      </a:schemeClr>
                    </a:solidFill>
                    <a:latin typeface="Cambria" panose="02040503050406030204" pitchFamily="18" charset="0"/>
                    <a:ea typeface="Cambria" panose="02040503050406030204" pitchFamily="18" charset="0"/>
                  </a:rPr>
                  <a:t>true</a:t>
                </a:r>
                <a:r>
                  <a:rPr lang="en-GB" sz="2000" dirty="0">
                    <a:latin typeface="Cambria" panose="02040503050406030204" pitchFamily="18" charset="0"/>
                    <a:ea typeface="Cambria" panose="02040503050406030204" pitchFamily="18" charset="0"/>
                  </a:rPr>
                  <a:t> or both</a:t>
                </a:r>
              </a:p>
              <a:p>
                <a:pPr marL="457200" indent="-457200">
                  <a:spcAft>
                    <a:spcPts val="2000"/>
                  </a:spcAft>
                  <a:buFont typeface="Arial" panose="020B0604020202020204" pitchFamily="34" charset="0"/>
                  <a:buChar char="•"/>
                </a:pPr>
                <a14:m>
                  <m:oMath xmlns:m="http://schemas.openxmlformats.org/officeDocument/2006/math">
                    <m:r>
                      <a:rPr lang="en-US" sz="2000" b="1" i="1" smtClean="0">
                        <a:latin typeface="Cambria Math" panose="02040503050406030204" pitchFamily="18" charset="0"/>
                        <a:ea typeface="Cambria" panose="02040503050406030204" pitchFamily="18" charset="0"/>
                      </a:rPr>
                      <m:t>𝑨</m:t>
                    </m:r>
                    <m:r>
                      <a:rPr lang="en-US" sz="2000" b="1"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𝑩</m:t>
                    </m:r>
                  </m:oMath>
                </a14:m>
                <a:r>
                  <a:rPr lang="en-GB" sz="2000" dirty="0">
                    <a:latin typeface="Cambria" panose="02040503050406030204" pitchFamily="18" charset="0"/>
                    <a:ea typeface="Cambria" panose="02040503050406030204" pitchFamily="18" charset="0"/>
                  </a:rPr>
                  <a:t> is </a:t>
                </a:r>
                <a:r>
                  <a:rPr lang="en-GB" sz="2000" b="1" dirty="0">
                    <a:solidFill>
                      <a:srgbClr val="C00000"/>
                    </a:solidFill>
                    <a:latin typeface="Cambria" panose="02040503050406030204" pitchFamily="18" charset="0"/>
                    <a:ea typeface="Cambria" panose="02040503050406030204" pitchFamily="18" charset="0"/>
                  </a:rPr>
                  <a:t>false</a:t>
                </a:r>
                <a:r>
                  <a:rPr lang="en-GB" sz="2000" dirty="0">
                    <a:latin typeface="Cambria" panose="02040503050406030204" pitchFamily="18" charset="0"/>
                    <a:ea typeface="Cambria" panose="02040503050406030204" pitchFamily="18" charset="0"/>
                  </a:rPr>
                  <a:t>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a:t>
                </a:r>
                <a14:m>
                  <m:oMath xmlns:m="http://schemas.openxmlformats.org/officeDocument/2006/math">
                    <m:r>
                      <a:rPr lang="en-US" sz="2000" b="1" i="1" smtClean="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is </a:t>
                </a:r>
                <a:r>
                  <a:rPr lang="en-GB" sz="2000" b="1" dirty="0">
                    <a:solidFill>
                      <a:srgbClr val="C00000"/>
                    </a:solidFill>
                    <a:latin typeface="Cambria" panose="02040503050406030204" pitchFamily="18" charset="0"/>
                    <a:ea typeface="Cambria" panose="02040503050406030204" pitchFamily="18" charset="0"/>
                  </a:rPr>
                  <a:t>false</a:t>
                </a:r>
                <a:r>
                  <a:rPr lang="en-GB" sz="2000" dirty="0">
                    <a:latin typeface="Cambria" panose="02040503050406030204" pitchFamily="18" charset="0"/>
                    <a:ea typeface="Cambria" panose="02040503050406030204" pitchFamily="18" charset="0"/>
                  </a:rPr>
                  <a:t> and </a:t>
                </a:r>
                <a14:m>
                  <m:oMath xmlns:m="http://schemas.openxmlformats.org/officeDocument/2006/math">
                    <m:r>
                      <a:rPr lang="en-US" sz="2000" b="1" i="1" smtClean="0">
                        <a:latin typeface="Cambria Math" panose="02040503050406030204" pitchFamily="18" charset="0"/>
                        <a:ea typeface="Cambria" panose="02040503050406030204" pitchFamily="18" charset="0"/>
                      </a:rPr>
                      <m:t>𝑩</m:t>
                    </m:r>
                  </m:oMath>
                </a14:m>
                <a:r>
                  <a:rPr lang="en-GB" sz="2000" dirty="0">
                    <a:latin typeface="Cambria" panose="02040503050406030204" pitchFamily="18" charset="0"/>
                    <a:ea typeface="Cambria" panose="02040503050406030204" pitchFamily="18" charset="0"/>
                  </a:rPr>
                  <a:t> is </a:t>
                </a:r>
                <a:r>
                  <a:rPr lang="en-GB" sz="2000" b="1" dirty="0">
                    <a:solidFill>
                      <a:srgbClr val="C00000"/>
                    </a:solidFill>
                    <a:latin typeface="Cambria" panose="02040503050406030204" pitchFamily="18" charset="0"/>
                    <a:ea typeface="Cambria" panose="02040503050406030204" pitchFamily="18" charset="0"/>
                  </a:rPr>
                  <a:t>false</a:t>
                </a: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6694" y="2517140"/>
                <a:ext cx="10444898" cy="2836674"/>
              </a:xfrm>
              <a:prstGeom prst="rect">
                <a:avLst/>
              </a:prstGeom>
              <a:blipFill>
                <a:blip r:embed="rId2"/>
                <a:stretch>
                  <a:fillRect l="-525" t="-645" b="-3226"/>
                </a:stretch>
              </a:blipFill>
            </p:spPr>
            <p:txBody>
              <a:bodyPr/>
              <a:lstStyle/>
              <a:p>
                <a:r>
                  <a:rPr lang="en-GB">
                    <a:noFill/>
                  </a:rPr>
                  <a:t> </a:t>
                </a:r>
              </a:p>
            </p:txBody>
          </p:sp>
        </mc:Fallback>
      </mc:AlternateContent>
      <p:grpSp>
        <p:nvGrpSpPr>
          <p:cNvPr id="9" name="Group 8">
            <a:extLst>
              <a:ext uri="{FF2B5EF4-FFF2-40B4-BE49-F238E27FC236}">
                <a16:creationId xmlns:a16="http://schemas.microsoft.com/office/drawing/2014/main" id="{A116A1DB-A01D-1D2A-0FDB-4BF5350B3863}"/>
              </a:ext>
            </a:extLst>
          </p:cNvPr>
          <p:cNvGrpSpPr/>
          <p:nvPr/>
        </p:nvGrpSpPr>
        <p:grpSpPr>
          <a:xfrm>
            <a:off x="7315200" y="2257987"/>
            <a:ext cx="2373086" cy="3354979"/>
            <a:chOff x="7315200" y="1751510"/>
            <a:chExt cx="2373086" cy="3354979"/>
          </a:xfrm>
        </p:grpSpPr>
        <p:pic>
          <p:nvPicPr>
            <p:cNvPr id="4" name="Graphic 3" descr="Gears with solid fill">
              <a:extLst>
                <a:ext uri="{FF2B5EF4-FFF2-40B4-BE49-F238E27FC236}">
                  <a16:creationId xmlns:a16="http://schemas.microsoft.com/office/drawing/2014/main" id="{8924D063-7E5C-A5C9-B99D-42DEC93BF8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98229" y="3016432"/>
              <a:ext cx="2090057" cy="2090057"/>
            </a:xfrm>
            <a:prstGeom prst="rect">
              <a:avLst/>
            </a:prstGeom>
          </p:spPr>
        </p:pic>
        <p:pic>
          <p:nvPicPr>
            <p:cNvPr id="5" name="Graphic 4" descr="Gears with solid fill">
              <a:extLst>
                <a:ext uri="{FF2B5EF4-FFF2-40B4-BE49-F238E27FC236}">
                  <a16:creationId xmlns:a16="http://schemas.microsoft.com/office/drawing/2014/main" id="{C6ECA5AD-2C5F-3352-524B-81179048BD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15200" y="1751510"/>
              <a:ext cx="2090057" cy="2090057"/>
            </a:xfrm>
            <a:prstGeom prst="rect">
              <a:avLst/>
            </a:prstGeom>
          </p:spPr>
        </p:pic>
      </p:grpSp>
    </p:spTree>
    <p:extLst>
      <p:ext uri="{BB962C8B-B14F-4D97-AF65-F5344CB8AC3E}">
        <p14:creationId xmlns:p14="http://schemas.microsoft.com/office/powerpoint/2010/main" val="1899828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US" sz="3500" dirty="0">
                <a:latin typeface="Cambria" panose="02040503050406030204" pitchFamily="18" charset="0"/>
                <a:ea typeface="Cambria" panose="02040503050406030204" pitchFamily="18" charset="0"/>
              </a:rPr>
              <a:t>C</a:t>
            </a:r>
            <a:r>
              <a:rPr lang="en-GB" sz="3500" dirty="0" err="1">
                <a:latin typeface="Cambria" panose="02040503050406030204" pitchFamily="18" charset="0"/>
                <a:ea typeface="Cambria" panose="02040503050406030204" pitchFamily="18" charset="0"/>
              </a:rPr>
              <a:t>ontradictions</a:t>
            </a:r>
            <a:r>
              <a:rPr lang="en-GB" sz="3500" dirty="0">
                <a:latin typeface="Cambria" panose="02040503050406030204" pitchFamily="18" charset="0"/>
                <a:ea typeface="Cambria" panose="02040503050406030204" pitchFamily="18" charset="0"/>
              </a:rPr>
              <a:t> cannot be True</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1" y="1619463"/>
                <a:ext cx="10444898" cy="4632037"/>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It is easy to see that these rules will not allow any contradiction to be true on a </a:t>
                </a:r>
                <a:r>
                  <a:rPr lang="en-GB" sz="2000" b="1" dirty="0">
                    <a:solidFill>
                      <a:schemeClr val="accent6">
                        <a:lumMod val="50000"/>
                      </a:schemeClr>
                    </a:solidFill>
                    <a:latin typeface="Cambria" panose="02040503050406030204" pitchFamily="18" charset="0"/>
                    <a:ea typeface="Cambria" panose="02040503050406030204" pitchFamily="18" charset="0"/>
                  </a:rPr>
                  <a:t>classical interpretation</a:t>
                </a:r>
                <a:endParaRPr lang="en-GB" sz="2000" dirty="0">
                  <a:solidFill>
                    <a:schemeClr val="accent6">
                      <a:lumMod val="50000"/>
                    </a:schemeClr>
                  </a:solidFill>
                  <a:latin typeface="Cambria" panose="02040503050406030204" pitchFamily="18" charset="0"/>
                  <a:ea typeface="Cambria" panose="02040503050406030204" pitchFamily="18" charset="0"/>
                </a:endParaRP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For  </a:t>
                </a:r>
                <a:r>
                  <a:rPr lang="en-GB" sz="2000" i="1" dirty="0">
                    <a:latin typeface="Cambria" panose="02040503050406030204" pitchFamily="18" charset="0"/>
                    <a:ea typeface="Cambria" panose="02040503050406030204" pitchFamily="18" charset="0"/>
                  </a:rPr>
                  <a:t>reductio</a:t>
                </a:r>
                <a:r>
                  <a:rPr lang="en-GB" sz="2000" dirty="0">
                    <a:latin typeface="Cambria" panose="02040503050406030204" pitchFamily="18" charset="0"/>
                    <a:ea typeface="Cambria" panose="02040503050406030204" pitchFamily="18" charset="0"/>
                  </a:rPr>
                  <a:t>, suppose that some contradiction, </a:t>
                </a:r>
                <a14:m>
                  <m:oMath xmlns:m="http://schemas.openxmlformats.org/officeDocument/2006/math">
                    <m:r>
                      <a:rPr lang="en-US" sz="2000" b="1" i="1" smtClean="0">
                        <a:latin typeface="Cambria Math" panose="02040503050406030204" pitchFamily="18" charset="0"/>
                        <a:ea typeface="Cambria" panose="02040503050406030204" pitchFamily="18" charset="0"/>
                      </a:rPr>
                      <m:t>𝑨</m:t>
                    </m:r>
                    <m:r>
                      <a:rPr lang="en-US" sz="2000" b="0"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is true</a:t>
                </a:r>
              </a:p>
              <a:p>
                <a:pPr marL="914400" lvl="1" indent="-457200">
                  <a:spcAft>
                    <a:spcPts val="1000"/>
                  </a:spcAft>
                  <a:buFontTx/>
                  <a:buChar char="–"/>
                </a:pPr>
                <a:r>
                  <a:rPr lang="en-GB" sz="2000" dirty="0">
                    <a:latin typeface="Cambria" panose="02040503050406030204" pitchFamily="18" charset="0"/>
                    <a:ea typeface="Cambria" panose="02040503050406030204" pitchFamily="18" charset="0"/>
                  </a:rPr>
                  <a:t>By the rules for conjunction, that means </a:t>
                </a:r>
                <a14:m>
                  <m:oMath xmlns:m="http://schemas.openxmlformats.org/officeDocument/2006/math">
                    <m:r>
                      <a:rPr lang="en-US" sz="2000" b="1" i="1" smtClean="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is true and </a:t>
                </a:r>
                <a14:m>
                  <m:oMath xmlns:m="http://schemas.openxmlformats.org/officeDocument/2006/math">
                    <m:r>
                      <a:rPr lang="en-US" sz="2000" b="0"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is true</a:t>
                </a:r>
              </a:p>
              <a:p>
                <a:pPr marL="914400" lvl="1" indent="-457200">
                  <a:spcAft>
                    <a:spcPts val="1000"/>
                  </a:spcAft>
                  <a:buFontTx/>
                  <a:buChar char="–"/>
                </a:pPr>
                <a:r>
                  <a:rPr lang="en-GB" sz="2000" dirty="0">
                    <a:latin typeface="Cambria" panose="02040503050406030204" pitchFamily="18" charset="0"/>
                    <a:ea typeface="Cambria" panose="02040503050406030204" pitchFamily="18" charset="0"/>
                  </a:rPr>
                  <a:t>By the rules for negation, </a:t>
                </a:r>
                <a14:m>
                  <m:oMath xmlns:m="http://schemas.openxmlformats.org/officeDocument/2006/math">
                    <m:r>
                      <a:rPr lang="en-US" sz="2000" b="1" i="1" smtClean="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is false (as well as true)</a:t>
                </a:r>
              </a:p>
              <a:p>
                <a:pPr marL="914400" lvl="1" indent="-457200">
                  <a:spcAft>
                    <a:spcPts val="1000"/>
                  </a:spcAft>
                  <a:buFontTx/>
                  <a:buChar char="–"/>
                </a:pPr>
                <a:r>
                  <a:rPr lang="en-GB" sz="2000" dirty="0">
                    <a:latin typeface="Cambria" panose="02040503050406030204" pitchFamily="18" charset="0"/>
                    <a:ea typeface="Cambria" panose="02040503050406030204" pitchFamily="18" charset="0"/>
                  </a:rPr>
                  <a:t>The rules won’t allow a </a:t>
                </a:r>
                <a:r>
                  <a:rPr lang="en-GB" sz="2000" b="1" dirty="0">
                    <a:solidFill>
                      <a:schemeClr val="accent4">
                        <a:lumMod val="50000"/>
                      </a:schemeClr>
                    </a:solidFill>
                    <a:latin typeface="Cambria" panose="02040503050406030204" pitchFamily="18" charset="0"/>
                    <a:ea typeface="Cambria" panose="02040503050406030204" pitchFamily="18" charset="0"/>
                  </a:rPr>
                  <a:t>complex sentence </a:t>
                </a:r>
                <a:r>
                  <a:rPr lang="en-GB" sz="2000" dirty="0">
                    <a:latin typeface="Cambria" panose="02040503050406030204" pitchFamily="18" charset="0"/>
                    <a:ea typeface="Cambria" panose="02040503050406030204" pitchFamily="18" charset="0"/>
                  </a:rPr>
                  <a:t>to be true and false unless some </a:t>
                </a:r>
                <a:r>
                  <a:rPr lang="en-GB" sz="2000" b="1" dirty="0">
                    <a:solidFill>
                      <a:srgbClr val="C00000"/>
                    </a:solidFill>
                    <a:latin typeface="Cambria" panose="02040503050406030204" pitchFamily="18" charset="0"/>
                    <a:ea typeface="Cambria" panose="02040503050406030204" pitchFamily="18" charset="0"/>
                  </a:rPr>
                  <a:t>atomic sentence </a:t>
                </a:r>
                <a:r>
                  <a:rPr lang="en-GB" sz="2000" dirty="0">
                    <a:latin typeface="Cambria" panose="02040503050406030204" pitchFamily="18" charset="0"/>
                    <a:ea typeface="Cambria" panose="02040503050406030204" pitchFamily="18" charset="0"/>
                  </a:rPr>
                  <a:t>is true and false</a:t>
                </a:r>
              </a:p>
              <a:p>
                <a:pPr marL="914400" lvl="1" indent="-457200">
                  <a:spcAft>
                    <a:spcPts val="1000"/>
                  </a:spcAft>
                  <a:buFontTx/>
                  <a:buChar char="–"/>
                </a:pPr>
                <a:r>
                  <a:rPr lang="en-GB" sz="2000" dirty="0">
                    <a:latin typeface="Cambria" panose="02040503050406030204" pitchFamily="18" charset="0"/>
                    <a:ea typeface="Cambria" panose="02040503050406030204" pitchFamily="18" charset="0"/>
                  </a:rPr>
                  <a:t>So some </a:t>
                </a:r>
                <a:r>
                  <a:rPr lang="en-GB" sz="2000" b="1" dirty="0">
                    <a:solidFill>
                      <a:srgbClr val="C00000"/>
                    </a:solidFill>
                    <a:latin typeface="Cambria" panose="02040503050406030204" pitchFamily="18" charset="0"/>
                    <a:ea typeface="Cambria" panose="02040503050406030204" pitchFamily="18" charset="0"/>
                  </a:rPr>
                  <a:t>atomic sentence </a:t>
                </a:r>
                <a:r>
                  <a:rPr lang="en-GB" sz="2000" dirty="0">
                    <a:latin typeface="Cambria" panose="02040503050406030204" pitchFamily="18" charset="0"/>
                    <a:ea typeface="Cambria" panose="02040503050406030204" pitchFamily="18" charset="0"/>
                  </a:rPr>
                  <a:t>must be true and false</a:t>
                </a:r>
              </a:p>
              <a:p>
                <a:pPr marL="914400" lvl="1" indent="-457200">
                  <a:spcAft>
                    <a:spcPts val="2000"/>
                  </a:spcAft>
                  <a:buFontTx/>
                  <a:buChar char="–"/>
                </a:pPr>
                <a:r>
                  <a:rPr lang="en-GB" sz="2000" dirty="0">
                    <a:latin typeface="Cambria" panose="02040503050406030204" pitchFamily="18" charset="0"/>
                    <a:ea typeface="Cambria" panose="02040503050406030204" pitchFamily="18" charset="0"/>
                  </a:rPr>
                  <a:t>But </a:t>
                </a:r>
                <a:r>
                  <a:rPr lang="en-GB" sz="2000" b="1" dirty="0">
                    <a:solidFill>
                      <a:schemeClr val="accent6">
                        <a:lumMod val="50000"/>
                      </a:schemeClr>
                    </a:solidFill>
                    <a:latin typeface="Cambria" panose="02040503050406030204" pitchFamily="18" charset="0"/>
                    <a:ea typeface="Cambria" panose="02040503050406030204" pitchFamily="18" charset="0"/>
                  </a:rPr>
                  <a:t>classical interpretations</a:t>
                </a:r>
                <a:r>
                  <a:rPr lang="en-GB" sz="2000" dirty="0">
                    <a:solidFill>
                      <a:schemeClr val="accent6">
                        <a:lumMod val="50000"/>
                      </a:schemeClr>
                    </a:solidFill>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never allow an </a:t>
                </a:r>
                <a:r>
                  <a:rPr lang="en-GB" sz="2000" b="1" dirty="0">
                    <a:solidFill>
                      <a:srgbClr val="C00000"/>
                    </a:solidFill>
                    <a:latin typeface="Cambria" panose="02040503050406030204" pitchFamily="18" charset="0"/>
                    <a:ea typeface="Cambria" panose="02040503050406030204" pitchFamily="18" charset="0"/>
                  </a:rPr>
                  <a:t>atomic sentence</a:t>
                </a:r>
                <a:r>
                  <a:rPr lang="en-GB" sz="2000" dirty="0">
                    <a:solidFill>
                      <a:srgbClr val="C00000"/>
                    </a:solidFill>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to be true and false</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So </a:t>
                </a:r>
                <a14:m>
                  <m:oMath xmlns:m="http://schemas.openxmlformats.org/officeDocument/2006/math">
                    <m:r>
                      <a:rPr lang="en-US" sz="2000" b="1" i="1" smtClean="0">
                        <a:latin typeface="Cambria Math" panose="02040503050406030204" pitchFamily="18" charset="0"/>
                        <a:ea typeface="Cambria" panose="02040503050406030204" pitchFamily="18" charset="0"/>
                      </a:rPr>
                      <m:t>𝑨</m:t>
                    </m:r>
                    <m:r>
                      <a:rPr lang="en-US" sz="2000" b="1"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can never be true on a </a:t>
                </a:r>
                <a:r>
                  <a:rPr lang="en-GB" sz="2000" b="1" dirty="0">
                    <a:solidFill>
                      <a:schemeClr val="accent6">
                        <a:lumMod val="50000"/>
                      </a:schemeClr>
                    </a:solidFill>
                    <a:latin typeface="Cambria" panose="02040503050406030204" pitchFamily="18" charset="0"/>
                    <a:ea typeface="Cambria" panose="02040503050406030204" pitchFamily="18" charset="0"/>
                  </a:rPr>
                  <a:t>classical interpretation</a:t>
                </a:r>
                <a:r>
                  <a:rPr lang="en-GB" sz="2000" dirty="0">
                    <a:latin typeface="Cambria" panose="02040503050406030204" pitchFamily="18" charset="0"/>
                    <a:ea typeface="Cambria" panose="02040503050406030204" pitchFamily="18" charset="0"/>
                  </a:rPr>
                  <a:t>, which is why </a:t>
                </a:r>
                <a:r>
                  <a:rPr lang="en-GB" sz="2000" b="1" dirty="0">
                    <a:solidFill>
                      <a:schemeClr val="accent2">
                        <a:lumMod val="75000"/>
                      </a:schemeClr>
                    </a:solidFill>
                    <a:latin typeface="Cambria" panose="02040503050406030204" pitchFamily="18" charset="0"/>
                    <a:ea typeface="Cambria" panose="02040503050406030204" pitchFamily="18" charset="0"/>
                  </a:rPr>
                  <a:t>Explosion</a:t>
                </a:r>
                <a:r>
                  <a:rPr lang="en-GB" sz="2000" dirty="0">
                    <a:latin typeface="Cambria" panose="02040503050406030204" pitchFamily="18" charset="0"/>
                    <a:ea typeface="Cambria" panose="02040503050406030204" pitchFamily="18" charset="0"/>
                  </a:rPr>
                  <a:t> is </a:t>
                </a:r>
                <a:r>
                  <a:rPr lang="en-GB" sz="2000" b="1" dirty="0">
                    <a:solidFill>
                      <a:schemeClr val="accent6">
                        <a:lumMod val="50000"/>
                      </a:schemeClr>
                    </a:solidFill>
                    <a:latin typeface="Cambria" panose="02040503050406030204" pitchFamily="18" charset="0"/>
                    <a:ea typeface="Cambria" panose="02040503050406030204" pitchFamily="18" charset="0"/>
                  </a:rPr>
                  <a:t>classically</a:t>
                </a:r>
                <a:r>
                  <a:rPr lang="en-GB" sz="2000" dirty="0">
                    <a:latin typeface="Cambria" panose="02040503050406030204" pitchFamily="18" charset="0"/>
                    <a:ea typeface="Cambria" panose="02040503050406030204" pitchFamily="18" charset="0"/>
                  </a:rPr>
                  <a:t> valid</a:t>
                </a: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1" y="1619463"/>
                <a:ext cx="10444898" cy="4632037"/>
              </a:xfrm>
              <a:prstGeom prst="rect">
                <a:avLst/>
              </a:prstGeom>
              <a:blipFill>
                <a:blip r:embed="rId2"/>
                <a:stretch>
                  <a:fillRect l="-525" t="-263" b="-1711"/>
                </a:stretch>
              </a:blipFill>
            </p:spPr>
            <p:txBody>
              <a:bodyPr/>
              <a:lstStyle/>
              <a:p>
                <a:r>
                  <a:rPr lang="en-GB">
                    <a:noFill/>
                  </a:rPr>
                  <a:t> </a:t>
                </a:r>
              </a:p>
            </p:txBody>
          </p:sp>
        </mc:Fallback>
      </mc:AlternateContent>
    </p:spTree>
    <p:extLst>
      <p:ext uri="{BB962C8B-B14F-4D97-AF65-F5344CB8AC3E}">
        <p14:creationId xmlns:p14="http://schemas.microsoft.com/office/powerpoint/2010/main" val="278934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The Logic of Paradox</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2" y="2070867"/>
            <a:ext cx="6779106" cy="3729226"/>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Priest has developed a </a:t>
            </a:r>
            <a:r>
              <a:rPr lang="en-GB" sz="2000" b="1" dirty="0">
                <a:solidFill>
                  <a:srgbClr val="002060"/>
                </a:solidFill>
                <a:latin typeface="Cambria" panose="02040503050406030204" pitchFamily="18" charset="0"/>
                <a:ea typeface="Cambria" panose="02040503050406030204" pitchFamily="18" charset="0"/>
              </a:rPr>
              <a:t>paraconsistent</a:t>
            </a:r>
            <a:r>
              <a:rPr lang="en-GB" sz="2000" dirty="0">
                <a:latin typeface="Cambria" panose="02040503050406030204" pitchFamily="18" charset="0"/>
                <a:ea typeface="Cambria" panose="02040503050406030204" pitchFamily="18" charset="0"/>
              </a:rPr>
              <a:t> logic which he calls the </a:t>
            </a:r>
            <a:r>
              <a:rPr lang="en-GB" sz="2000" b="1" dirty="0">
                <a:solidFill>
                  <a:schemeClr val="accent5">
                    <a:lumMod val="75000"/>
                  </a:schemeClr>
                </a:solidFill>
                <a:latin typeface="Cambria" panose="02040503050406030204" pitchFamily="18" charset="0"/>
                <a:ea typeface="Cambria" panose="02040503050406030204" pitchFamily="18" charset="0"/>
              </a:rPr>
              <a:t>Logic of Paradox</a:t>
            </a:r>
            <a:r>
              <a:rPr lang="en-GB" sz="2000" dirty="0">
                <a:latin typeface="Cambria" panose="02040503050406030204" pitchFamily="18" charset="0"/>
                <a:ea typeface="Cambria" panose="02040503050406030204" pitchFamily="18" charset="0"/>
              </a:rPr>
              <a:t> (LP)</a:t>
            </a:r>
          </a:p>
          <a:p>
            <a:pPr marL="457200" indent="-457200">
              <a:spcAft>
                <a:spcPts val="2000"/>
              </a:spcAft>
              <a:buFont typeface="Arial" panose="020B0604020202020204" pitchFamily="34" charset="0"/>
              <a:buChar char="•"/>
            </a:pPr>
            <a:r>
              <a:rPr lang="en-GB" sz="2000" b="1" dirty="0">
                <a:solidFill>
                  <a:schemeClr val="accent5">
                    <a:lumMod val="75000"/>
                  </a:schemeClr>
                </a:solidFill>
                <a:latin typeface="Cambria" panose="02040503050406030204" pitchFamily="18" charset="0"/>
                <a:ea typeface="Cambria" panose="02040503050406030204" pitchFamily="18" charset="0"/>
              </a:rPr>
              <a:t>LP</a:t>
            </a:r>
            <a:r>
              <a:rPr lang="en-GB" sz="2000" b="1" dirty="0">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interpretations work just like </a:t>
            </a:r>
            <a:r>
              <a:rPr lang="en-GB" sz="2000" b="1" dirty="0">
                <a:solidFill>
                  <a:schemeClr val="accent6">
                    <a:lumMod val="50000"/>
                  </a:schemeClr>
                </a:solidFill>
                <a:latin typeface="Cambria" panose="02040503050406030204" pitchFamily="18" charset="0"/>
                <a:ea typeface="Cambria" panose="02040503050406030204" pitchFamily="18" charset="0"/>
              </a:rPr>
              <a:t>classical</a:t>
            </a:r>
            <a:r>
              <a:rPr lang="en-GB" sz="2000" dirty="0">
                <a:latin typeface="Cambria" panose="02040503050406030204" pitchFamily="18" charset="0"/>
                <a:ea typeface="Cambria" panose="02040503050406030204" pitchFamily="18" charset="0"/>
              </a:rPr>
              <a:t> interpretations, except for one difference</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Every </a:t>
            </a:r>
            <a:r>
              <a:rPr lang="en-GB" sz="2000" b="1" dirty="0">
                <a:solidFill>
                  <a:srgbClr val="C00000"/>
                </a:solidFill>
                <a:latin typeface="Cambria" panose="02040503050406030204" pitchFamily="18" charset="0"/>
                <a:ea typeface="Cambria" panose="02040503050406030204" pitchFamily="18" charset="0"/>
              </a:rPr>
              <a:t>atomic sentence </a:t>
            </a:r>
            <a:r>
              <a:rPr lang="en-GB" sz="2000" dirty="0">
                <a:latin typeface="Cambria" panose="02040503050406030204" pitchFamily="18" charset="0"/>
                <a:ea typeface="Cambria" panose="02040503050406030204" pitchFamily="18" charset="0"/>
              </a:rPr>
              <a:t>must be true or false, but they can also be </a:t>
            </a:r>
            <a:r>
              <a:rPr lang="en-GB" sz="2000" i="1" dirty="0">
                <a:latin typeface="Cambria" panose="02040503050406030204" pitchFamily="18" charset="0"/>
                <a:ea typeface="Cambria" panose="02040503050406030204" pitchFamily="18" charset="0"/>
              </a:rPr>
              <a:t>both</a:t>
            </a:r>
            <a:r>
              <a:rPr lang="en-GB" sz="2000" dirty="0">
                <a:latin typeface="Cambria" panose="02040503050406030204" pitchFamily="18" charset="0"/>
                <a:ea typeface="Cambria" panose="02040503050406030204" pitchFamily="18" charset="0"/>
              </a:rPr>
              <a:t>!</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Everything else stays the same, including the rules for determining the truth-values of </a:t>
            </a:r>
            <a:r>
              <a:rPr lang="en-GB" sz="2000" b="1" dirty="0">
                <a:solidFill>
                  <a:schemeClr val="accent4">
                    <a:lumMod val="50000"/>
                  </a:schemeClr>
                </a:solidFill>
                <a:latin typeface="Cambria" panose="02040503050406030204" pitchFamily="18" charset="0"/>
                <a:ea typeface="Cambria" panose="02040503050406030204" pitchFamily="18" charset="0"/>
              </a:rPr>
              <a:t>complex sentences</a:t>
            </a:r>
          </a:p>
          <a:p>
            <a:pPr marL="806450" lvl="1">
              <a:spcAft>
                <a:spcPts val="2000"/>
              </a:spcAft>
            </a:pPr>
            <a:r>
              <a:rPr lang="en-GB" dirty="0">
                <a:latin typeface="Cambria" panose="02040503050406030204" pitchFamily="18" charset="0"/>
                <a:ea typeface="Cambria" panose="02040503050406030204" pitchFamily="18" charset="0"/>
              </a:rPr>
              <a:t>(Apart from the conditionals – we’ll get to that later!)</a:t>
            </a:r>
          </a:p>
        </p:txBody>
      </p:sp>
      <p:pic>
        <p:nvPicPr>
          <p:cNvPr id="4" name="Picture 3">
            <a:extLst>
              <a:ext uri="{FF2B5EF4-FFF2-40B4-BE49-F238E27FC236}">
                <a16:creationId xmlns:a16="http://schemas.microsoft.com/office/drawing/2014/main" id="{DA4C1CF7-6BE5-5E1B-1E7E-582623DA3AE5}"/>
              </a:ext>
              <a:ext uri="{C183D7F6-B498-43B3-948B-1728B52AA6E4}">
                <adec:decorative xmlns:adec="http://schemas.microsoft.com/office/drawing/2017/decorative" val="1"/>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95683" y="2273483"/>
            <a:ext cx="4896317" cy="3323987"/>
          </a:xfrm>
          <a:prstGeom prst="rect">
            <a:avLst/>
          </a:prstGeom>
        </p:spPr>
      </p:pic>
    </p:spTree>
    <p:extLst>
      <p:ext uri="{BB962C8B-B14F-4D97-AF65-F5344CB8AC3E}">
        <p14:creationId xmlns:p14="http://schemas.microsoft.com/office/powerpoint/2010/main" val="310931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Complex Sentences</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6694" y="2517140"/>
                <a:ext cx="10444898" cy="2836674"/>
              </a:xfrm>
              <a:prstGeom prst="rect">
                <a:avLst/>
              </a:prstGeom>
              <a:noFill/>
            </p:spPr>
            <p:txBody>
              <a:bodyPr wrap="square" rtlCol="0" anchor="ctr">
                <a:spAutoFit/>
              </a:bodyPr>
              <a:lstStyle/>
              <a:p>
                <a:pPr marL="457200" indent="-457200">
                  <a:spcAft>
                    <a:spcPts val="1000"/>
                  </a:spcAft>
                  <a:buFont typeface="Arial" panose="020B0604020202020204" pitchFamily="34" charset="0"/>
                  <a:buChar char="•"/>
                </a:pPr>
                <a14:m>
                  <m:oMath xmlns:m="http://schemas.openxmlformats.org/officeDocument/2006/math">
                    <m:r>
                      <a:rPr lang="en-US" sz="2000" b="0" i="1" dirty="0" smtClean="0">
                        <a:latin typeface="Cambria Math" panose="02040503050406030204" pitchFamily="18" charset="0"/>
                        <a:ea typeface="Cambria" panose="02040503050406030204" pitchFamily="18" charset="0"/>
                      </a:rPr>
                      <m:t>¬</m:t>
                    </m:r>
                    <m:r>
                      <a:rPr lang="en-US" sz="2000" b="1" i="1" dirty="0" smtClean="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is </a:t>
                </a:r>
                <a:r>
                  <a:rPr lang="en-GB" sz="2000" b="1" dirty="0">
                    <a:solidFill>
                      <a:schemeClr val="accent6">
                        <a:lumMod val="50000"/>
                      </a:schemeClr>
                    </a:solidFill>
                    <a:latin typeface="Cambria" panose="02040503050406030204" pitchFamily="18" charset="0"/>
                    <a:ea typeface="Cambria" panose="02040503050406030204" pitchFamily="18" charset="0"/>
                  </a:rPr>
                  <a:t>true</a:t>
                </a:r>
                <a:r>
                  <a:rPr lang="en-GB" sz="2000" dirty="0">
                    <a:latin typeface="Cambria" panose="02040503050406030204" pitchFamily="18" charset="0"/>
                    <a:ea typeface="Cambria" panose="02040503050406030204" pitchFamily="18" charset="0"/>
                  </a:rPr>
                  <a:t>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a:t>
                </a:r>
                <a14:m>
                  <m:oMath xmlns:m="http://schemas.openxmlformats.org/officeDocument/2006/math">
                    <m:r>
                      <a:rPr lang="en-US" sz="2000" b="1" i="1" smtClean="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is </a:t>
                </a:r>
                <a:r>
                  <a:rPr lang="en-GB" sz="2000" b="1" dirty="0">
                    <a:solidFill>
                      <a:srgbClr val="C00000"/>
                    </a:solidFill>
                    <a:latin typeface="Cambria" panose="02040503050406030204" pitchFamily="18" charset="0"/>
                    <a:ea typeface="Cambria" panose="02040503050406030204" pitchFamily="18" charset="0"/>
                  </a:rPr>
                  <a:t>false</a:t>
                </a:r>
              </a:p>
              <a:p>
                <a:pPr marL="457200" indent="-457200">
                  <a:spcAft>
                    <a:spcPts val="2000"/>
                  </a:spcAft>
                  <a:buFont typeface="Arial" panose="020B0604020202020204" pitchFamily="34" charset="0"/>
                  <a:buChar char="•"/>
                </a:pPr>
                <a14:m>
                  <m:oMath xmlns:m="http://schemas.openxmlformats.org/officeDocument/2006/math">
                    <m:r>
                      <a:rPr lang="en-US" sz="2000" b="0"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is </a:t>
                </a:r>
                <a:r>
                  <a:rPr lang="en-GB" sz="2000" b="1" dirty="0">
                    <a:solidFill>
                      <a:srgbClr val="C00000"/>
                    </a:solidFill>
                    <a:latin typeface="Cambria" panose="02040503050406030204" pitchFamily="18" charset="0"/>
                    <a:ea typeface="Cambria" panose="02040503050406030204" pitchFamily="18" charset="0"/>
                  </a:rPr>
                  <a:t>false</a:t>
                </a:r>
                <a:r>
                  <a:rPr lang="en-GB" sz="2000" dirty="0">
                    <a:latin typeface="Cambria" panose="02040503050406030204" pitchFamily="18" charset="0"/>
                    <a:ea typeface="Cambria" panose="02040503050406030204" pitchFamily="18" charset="0"/>
                  </a:rPr>
                  <a:t>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a:t>
                </a:r>
                <a14:m>
                  <m:oMath xmlns:m="http://schemas.openxmlformats.org/officeDocument/2006/math">
                    <m:r>
                      <a:rPr lang="en-GB" sz="2000" b="1" i="1" dirty="0" smtClean="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is </a:t>
                </a:r>
                <a:r>
                  <a:rPr lang="en-GB" sz="2000" b="1" dirty="0">
                    <a:solidFill>
                      <a:schemeClr val="accent6">
                        <a:lumMod val="50000"/>
                      </a:schemeClr>
                    </a:solidFill>
                    <a:latin typeface="Cambria" panose="02040503050406030204" pitchFamily="18" charset="0"/>
                    <a:ea typeface="Cambria" panose="02040503050406030204" pitchFamily="18" charset="0"/>
                  </a:rPr>
                  <a:t>true</a:t>
                </a:r>
              </a:p>
              <a:p>
                <a:pPr marL="457200" indent="-457200">
                  <a:spcAft>
                    <a:spcPts val="1000"/>
                  </a:spcAft>
                  <a:buFont typeface="Arial" panose="020B0604020202020204" pitchFamily="34" charset="0"/>
                  <a:buChar char="•"/>
                </a:pPr>
                <a14:m>
                  <m:oMath xmlns:m="http://schemas.openxmlformats.org/officeDocument/2006/math">
                    <m:r>
                      <a:rPr lang="en-US" sz="2000" b="1" i="1" smtClean="0">
                        <a:latin typeface="Cambria Math" panose="02040503050406030204" pitchFamily="18" charset="0"/>
                        <a:ea typeface="Cambria" panose="02040503050406030204" pitchFamily="18" charset="0"/>
                      </a:rPr>
                      <m:t>𝑨</m:t>
                    </m:r>
                    <m:r>
                      <a:rPr lang="en-US" sz="2000" b="1"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𝑩</m:t>
                    </m:r>
                  </m:oMath>
                </a14:m>
                <a:r>
                  <a:rPr lang="en-GB" sz="2000" dirty="0">
                    <a:latin typeface="Cambria" panose="02040503050406030204" pitchFamily="18" charset="0"/>
                    <a:ea typeface="Cambria" panose="02040503050406030204" pitchFamily="18" charset="0"/>
                  </a:rPr>
                  <a:t> is </a:t>
                </a:r>
                <a:r>
                  <a:rPr lang="en-GB" sz="2000" b="1" dirty="0">
                    <a:solidFill>
                      <a:schemeClr val="accent6">
                        <a:lumMod val="50000"/>
                      </a:schemeClr>
                    </a:solidFill>
                    <a:latin typeface="Cambria" panose="02040503050406030204" pitchFamily="18" charset="0"/>
                    <a:ea typeface="Cambria" panose="02040503050406030204" pitchFamily="18" charset="0"/>
                  </a:rPr>
                  <a:t>true</a:t>
                </a:r>
                <a:r>
                  <a:rPr lang="en-GB" sz="2000" dirty="0">
                    <a:latin typeface="Cambria" panose="02040503050406030204" pitchFamily="18" charset="0"/>
                    <a:ea typeface="Cambria" panose="02040503050406030204" pitchFamily="18" charset="0"/>
                  </a:rPr>
                  <a:t>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a:t>
                </a:r>
                <a14:m>
                  <m:oMath xmlns:m="http://schemas.openxmlformats.org/officeDocument/2006/math">
                    <m:r>
                      <a:rPr lang="en-US" sz="2000" b="1" i="1" smtClean="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is </a:t>
                </a:r>
                <a:r>
                  <a:rPr lang="en-GB" sz="2000" b="1" dirty="0">
                    <a:solidFill>
                      <a:schemeClr val="accent6">
                        <a:lumMod val="50000"/>
                      </a:schemeClr>
                    </a:solidFill>
                    <a:latin typeface="Cambria" panose="02040503050406030204" pitchFamily="18" charset="0"/>
                    <a:ea typeface="Cambria" panose="02040503050406030204" pitchFamily="18" charset="0"/>
                  </a:rPr>
                  <a:t>true</a:t>
                </a:r>
                <a:r>
                  <a:rPr lang="en-GB" sz="2000" dirty="0">
                    <a:latin typeface="Cambria" panose="02040503050406030204" pitchFamily="18" charset="0"/>
                    <a:ea typeface="Cambria" panose="02040503050406030204" pitchFamily="18" charset="0"/>
                  </a:rPr>
                  <a:t> and </a:t>
                </a:r>
                <a14:m>
                  <m:oMath xmlns:m="http://schemas.openxmlformats.org/officeDocument/2006/math">
                    <m:r>
                      <a:rPr lang="en-US" sz="2000" b="1" i="1" smtClean="0">
                        <a:latin typeface="Cambria Math" panose="02040503050406030204" pitchFamily="18" charset="0"/>
                        <a:ea typeface="Cambria" panose="02040503050406030204" pitchFamily="18" charset="0"/>
                      </a:rPr>
                      <m:t>𝑩</m:t>
                    </m:r>
                  </m:oMath>
                </a14:m>
                <a:r>
                  <a:rPr lang="en-GB" sz="2000" dirty="0">
                    <a:latin typeface="Cambria" panose="02040503050406030204" pitchFamily="18" charset="0"/>
                    <a:ea typeface="Cambria" panose="02040503050406030204" pitchFamily="18" charset="0"/>
                  </a:rPr>
                  <a:t> is </a:t>
                </a:r>
                <a:r>
                  <a:rPr lang="en-GB" sz="2000" b="1" dirty="0">
                    <a:solidFill>
                      <a:schemeClr val="accent6">
                        <a:lumMod val="50000"/>
                      </a:schemeClr>
                    </a:solidFill>
                    <a:latin typeface="Cambria" panose="02040503050406030204" pitchFamily="18" charset="0"/>
                    <a:ea typeface="Cambria" panose="02040503050406030204" pitchFamily="18" charset="0"/>
                  </a:rPr>
                  <a:t>true</a:t>
                </a:r>
              </a:p>
              <a:p>
                <a:pPr marL="457200" indent="-457200">
                  <a:spcAft>
                    <a:spcPts val="2000"/>
                  </a:spcAft>
                  <a:buFont typeface="Arial" panose="020B0604020202020204" pitchFamily="34" charset="0"/>
                  <a:buChar char="•"/>
                </a:pPr>
                <a14:m>
                  <m:oMath xmlns:m="http://schemas.openxmlformats.org/officeDocument/2006/math">
                    <m:r>
                      <a:rPr lang="en-US" sz="2000" b="1" i="1" smtClean="0">
                        <a:latin typeface="Cambria Math" panose="02040503050406030204" pitchFamily="18" charset="0"/>
                        <a:ea typeface="Cambria" panose="02040503050406030204" pitchFamily="18" charset="0"/>
                      </a:rPr>
                      <m:t>𝑨</m:t>
                    </m:r>
                    <m:r>
                      <a:rPr lang="en-US" sz="2000" b="1"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𝑩</m:t>
                    </m:r>
                  </m:oMath>
                </a14:m>
                <a:r>
                  <a:rPr lang="en-GB" sz="2000" dirty="0">
                    <a:latin typeface="Cambria" panose="02040503050406030204" pitchFamily="18" charset="0"/>
                    <a:ea typeface="Cambria" panose="02040503050406030204" pitchFamily="18" charset="0"/>
                  </a:rPr>
                  <a:t> is </a:t>
                </a:r>
                <a:r>
                  <a:rPr lang="en-GB" sz="2000" b="1" dirty="0">
                    <a:solidFill>
                      <a:srgbClr val="C00000"/>
                    </a:solidFill>
                    <a:latin typeface="Cambria" panose="02040503050406030204" pitchFamily="18" charset="0"/>
                    <a:ea typeface="Cambria" panose="02040503050406030204" pitchFamily="18" charset="0"/>
                  </a:rPr>
                  <a:t>false</a:t>
                </a:r>
                <a:r>
                  <a:rPr lang="en-GB" sz="2000" dirty="0">
                    <a:latin typeface="Cambria" panose="02040503050406030204" pitchFamily="18" charset="0"/>
                    <a:ea typeface="Cambria" panose="02040503050406030204" pitchFamily="18" charset="0"/>
                  </a:rPr>
                  <a:t>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a:t>
                </a:r>
                <a14:m>
                  <m:oMath xmlns:m="http://schemas.openxmlformats.org/officeDocument/2006/math">
                    <m:r>
                      <a:rPr lang="en-US" sz="2000" b="1" i="1" smtClean="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is </a:t>
                </a:r>
                <a:r>
                  <a:rPr lang="en-GB" sz="2000" b="1" dirty="0">
                    <a:solidFill>
                      <a:srgbClr val="C00000"/>
                    </a:solidFill>
                    <a:latin typeface="Cambria" panose="02040503050406030204" pitchFamily="18" charset="0"/>
                    <a:ea typeface="Cambria" panose="02040503050406030204" pitchFamily="18" charset="0"/>
                  </a:rPr>
                  <a:t>false</a:t>
                </a:r>
                <a:r>
                  <a:rPr lang="en-GB" sz="2000" dirty="0">
                    <a:latin typeface="Cambria" panose="02040503050406030204" pitchFamily="18" charset="0"/>
                    <a:ea typeface="Cambria" panose="02040503050406030204" pitchFamily="18" charset="0"/>
                  </a:rPr>
                  <a:t> or </a:t>
                </a:r>
                <a14:m>
                  <m:oMath xmlns:m="http://schemas.openxmlformats.org/officeDocument/2006/math">
                    <m:r>
                      <a:rPr lang="en-US" sz="2000" b="1" i="1" smtClean="0">
                        <a:latin typeface="Cambria Math" panose="02040503050406030204" pitchFamily="18" charset="0"/>
                        <a:ea typeface="Cambria" panose="02040503050406030204" pitchFamily="18" charset="0"/>
                      </a:rPr>
                      <m:t>𝑩</m:t>
                    </m:r>
                  </m:oMath>
                </a14:m>
                <a:r>
                  <a:rPr lang="en-GB" sz="2000" dirty="0">
                    <a:latin typeface="Cambria" panose="02040503050406030204" pitchFamily="18" charset="0"/>
                    <a:ea typeface="Cambria" panose="02040503050406030204" pitchFamily="18" charset="0"/>
                  </a:rPr>
                  <a:t> is </a:t>
                </a:r>
                <a:r>
                  <a:rPr lang="en-GB" sz="2000" b="1" dirty="0">
                    <a:solidFill>
                      <a:srgbClr val="C00000"/>
                    </a:solidFill>
                    <a:latin typeface="Cambria" panose="02040503050406030204" pitchFamily="18" charset="0"/>
                    <a:ea typeface="Cambria" panose="02040503050406030204" pitchFamily="18" charset="0"/>
                  </a:rPr>
                  <a:t>false</a:t>
                </a:r>
                <a:r>
                  <a:rPr lang="en-GB" sz="2000" dirty="0">
                    <a:latin typeface="Cambria" panose="02040503050406030204" pitchFamily="18" charset="0"/>
                    <a:ea typeface="Cambria" panose="02040503050406030204" pitchFamily="18" charset="0"/>
                  </a:rPr>
                  <a:t> or both</a:t>
                </a:r>
              </a:p>
              <a:p>
                <a:pPr marL="457200" indent="-457200">
                  <a:spcAft>
                    <a:spcPts val="1000"/>
                  </a:spcAft>
                  <a:buFont typeface="Arial" panose="020B0604020202020204" pitchFamily="34" charset="0"/>
                  <a:buChar char="•"/>
                </a:pPr>
                <a14:m>
                  <m:oMath xmlns:m="http://schemas.openxmlformats.org/officeDocument/2006/math">
                    <m:r>
                      <a:rPr lang="en-US" sz="2000" b="1" i="1" smtClean="0">
                        <a:latin typeface="Cambria Math" panose="02040503050406030204" pitchFamily="18" charset="0"/>
                        <a:ea typeface="Cambria" panose="02040503050406030204" pitchFamily="18" charset="0"/>
                      </a:rPr>
                      <m:t>𝑨</m:t>
                    </m:r>
                    <m:r>
                      <a:rPr lang="en-US" sz="2000" b="1"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𝑩</m:t>
                    </m:r>
                  </m:oMath>
                </a14:m>
                <a:r>
                  <a:rPr lang="en-GB" sz="2000" dirty="0">
                    <a:latin typeface="Cambria" panose="02040503050406030204" pitchFamily="18" charset="0"/>
                    <a:ea typeface="Cambria" panose="02040503050406030204" pitchFamily="18" charset="0"/>
                  </a:rPr>
                  <a:t> is </a:t>
                </a:r>
                <a:r>
                  <a:rPr lang="en-GB" sz="2000" b="1" dirty="0">
                    <a:solidFill>
                      <a:schemeClr val="accent6">
                        <a:lumMod val="50000"/>
                      </a:schemeClr>
                    </a:solidFill>
                    <a:latin typeface="Cambria" panose="02040503050406030204" pitchFamily="18" charset="0"/>
                    <a:ea typeface="Cambria" panose="02040503050406030204" pitchFamily="18" charset="0"/>
                  </a:rPr>
                  <a:t>true</a:t>
                </a:r>
                <a:r>
                  <a:rPr lang="en-GB" sz="2000" dirty="0">
                    <a:latin typeface="Cambria" panose="02040503050406030204" pitchFamily="18" charset="0"/>
                    <a:ea typeface="Cambria" panose="02040503050406030204" pitchFamily="18" charset="0"/>
                  </a:rPr>
                  <a:t>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a:t>
                </a:r>
                <a14:m>
                  <m:oMath xmlns:m="http://schemas.openxmlformats.org/officeDocument/2006/math">
                    <m:r>
                      <a:rPr lang="en-US" sz="2000" b="1" i="1" smtClean="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is </a:t>
                </a:r>
                <a:r>
                  <a:rPr lang="en-GB" sz="2000" b="1" dirty="0">
                    <a:solidFill>
                      <a:schemeClr val="accent6">
                        <a:lumMod val="50000"/>
                      </a:schemeClr>
                    </a:solidFill>
                    <a:latin typeface="Cambria" panose="02040503050406030204" pitchFamily="18" charset="0"/>
                    <a:ea typeface="Cambria" panose="02040503050406030204" pitchFamily="18" charset="0"/>
                  </a:rPr>
                  <a:t>true</a:t>
                </a:r>
                <a:r>
                  <a:rPr lang="en-GB" sz="2000" dirty="0">
                    <a:latin typeface="Cambria" panose="02040503050406030204" pitchFamily="18" charset="0"/>
                    <a:ea typeface="Cambria" panose="02040503050406030204" pitchFamily="18" charset="0"/>
                  </a:rPr>
                  <a:t> or </a:t>
                </a:r>
                <a14:m>
                  <m:oMath xmlns:m="http://schemas.openxmlformats.org/officeDocument/2006/math">
                    <m:r>
                      <a:rPr lang="en-US" sz="2000" b="1" i="1" smtClean="0">
                        <a:latin typeface="Cambria Math" panose="02040503050406030204" pitchFamily="18" charset="0"/>
                        <a:ea typeface="Cambria" panose="02040503050406030204" pitchFamily="18" charset="0"/>
                      </a:rPr>
                      <m:t>𝑩</m:t>
                    </m:r>
                  </m:oMath>
                </a14:m>
                <a:r>
                  <a:rPr lang="en-GB" sz="2000" dirty="0">
                    <a:latin typeface="Cambria" panose="02040503050406030204" pitchFamily="18" charset="0"/>
                    <a:ea typeface="Cambria" panose="02040503050406030204" pitchFamily="18" charset="0"/>
                  </a:rPr>
                  <a:t> is </a:t>
                </a:r>
                <a:r>
                  <a:rPr lang="en-GB" sz="2000" b="1" dirty="0">
                    <a:solidFill>
                      <a:schemeClr val="accent6">
                        <a:lumMod val="50000"/>
                      </a:schemeClr>
                    </a:solidFill>
                    <a:latin typeface="Cambria" panose="02040503050406030204" pitchFamily="18" charset="0"/>
                    <a:ea typeface="Cambria" panose="02040503050406030204" pitchFamily="18" charset="0"/>
                  </a:rPr>
                  <a:t>true</a:t>
                </a:r>
                <a:r>
                  <a:rPr lang="en-GB" sz="2000" dirty="0">
                    <a:latin typeface="Cambria" panose="02040503050406030204" pitchFamily="18" charset="0"/>
                    <a:ea typeface="Cambria" panose="02040503050406030204" pitchFamily="18" charset="0"/>
                  </a:rPr>
                  <a:t> or both</a:t>
                </a:r>
              </a:p>
              <a:p>
                <a:pPr marL="457200" indent="-457200">
                  <a:spcAft>
                    <a:spcPts val="2000"/>
                  </a:spcAft>
                  <a:buFont typeface="Arial" panose="020B0604020202020204" pitchFamily="34" charset="0"/>
                  <a:buChar char="•"/>
                </a:pPr>
                <a14:m>
                  <m:oMath xmlns:m="http://schemas.openxmlformats.org/officeDocument/2006/math">
                    <m:r>
                      <a:rPr lang="en-US" sz="2000" b="1" i="1" smtClean="0">
                        <a:latin typeface="Cambria Math" panose="02040503050406030204" pitchFamily="18" charset="0"/>
                        <a:ea typeface="Cambria" panose="02040503050406030204" pitchFamily="18" charset="0"/>
                      </a:rPr>
                      <m:t>𝑨</m:t>
                    </m:r>
                    <m:r>
                      <a:rPr lang="en-US" sz="2000" b="1"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𝑩</m:t>
                    </m:r>
                  </m:oMath>
                </a14:m>
                <a:r>
                  <a:rPr lang="en-GB" sz="2000" dirty="0">
                    <a:latin typeface="Cambria" panose="02040503050406030204" pitchFamily="18" charset="0"/>
                    <a:ea typeface="Cambria" panose="02040503050406030204" pitchFamily="18" charset="0"/>
                  </a:rPr>
                  <a:t> is </a:t>
                </a:r>
                <a:r>
                  <a:rPr lang="en-GB" sz="2000" b="1" dirty="0">
                    <a:solidFill>
                      <a:srgbClr val="C00000"/>
                    </a:solidFill>
                    <a:latin typeface="Cambria" panose="02040503050406030204" pitchFamily="18" charset="0"/>
                    <a:ea typeface="Cambria" panose="02040503050406030204" pitchFamily="18" charset="0"/>
                  </a:rPr>
                  <a:t>false</a:t>
                </a:r>
                <a:r>
                  <a:rPr lang="en-GB" sz="2000" dirty="0">
                    <a:latin typeface="Cambria" panose="02040503050406030204" pitchFamily="18" charset="0"/>
                    <a:ea typeface="Cambria" panose="02040503050406030204" pitchFamily="18" charset="0"/>
                  </a:rPr>
                  <a:t>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a:t>
                </a:r>
                <a14:m>
                  <m:oMath xmlns:m="http://schemas.openxmlformats.org/officeDocument/2006/math">
                    <m:r>
                      <a:rPr lang="en-US" sz="2000" b="1" i="1" smtClean="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is </a:t>
                </a:r>
                <a:r>
                  <a:rPr lang="en-GB" sz="2000" b="1" dirty="0">
                    <a:solidFill>
                      <a:srgbClr val="C00000"/>
                    </a:solidFill>
                    <a:latin typeface="Cambria" panose="02040503050406030204" pitchFamily="18" charset="0"/>
                    <a:ea typeface="Cambria" panose="02040503050406030204" pitchFamily="18" charset="0"/>
                  </a:rPr>
                  <a:t>false</a:t>
                </a:r>
                <a:r>
                  <a:rPr lang="en-GB" sz="2000" dirty="0">
                    <a:latin typeface="Cambria" panose="02040503050406030204" pitchFamily="18" charset="0"/>
                    <a:ea typeface="Cambria" panose="02040503050406030204" pitchFamily="18" charset="0"/>
                  </a:rPr>
                  <a:t> and </a:t>
                </a:r>
                <a14:m>
                  <m:oMath xmlns:m="http://schemas.openxmlformats.org/officeDocument/2006/math">
                    <m:r>
                      <a:rPr lang="en-US" sz="2000" b="1" i="1" smtClean="0">
                        <a:latin typeface="Cambria Math" panose="02040503050406030204" pitchFamily="18" charset="0"/>
                        <a:ea typeface="Cambria" panose="02040503050406030204" pitchFamily="18" charset="0"/>
                      </a:rPr>
                      <m:t>𝑩</m:t>
                    </m:r>
                  </m:oMath>
                </a14:m>
                <a:r>
                  <a:rPr lang="en-GB" sz="2000" dirty="0">
                    <a:latin typeface="Cambria" panose="02040503050406030204" pitchFamily="18" charset="0"/>
                    <a:ea typeface="Cambria" panose="02040503050406030204" pitchFamily="18" charset="0"/>
                  </a:rPr>
                  <a:t> is </a:t>
                </a:r>
                <a:r>
                  <a:rPr lang="en-GB" sz="2000" b="1" dirty="0">
                    <a:solidFill>
                      <a:srgbClr val="C00000"/>
                    </a:solidFill>
                    <a:latin typeface="Cambria" panose="02040503050406030204" pitchFamily="18" charset="0"/>
                    <a:ea typeface="Cambria" panose="02040503050406030204" pitchFamily="18" charset="0"/>
                  </a:rPr>
                  <a:t>false</a:t>
                </a: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6694" y="2517140"/>
                <a:ext cx="10444898" cy="2836674"/>
              </a:xfrm>
              <a:prstGeom prst="rect">
                <a:avLst/>
              </a:prstGeom>
              <a:blipFill>
                <a:blip r:embed="rId2"/>
                <a:stretch>
                  <a:fillRect l="-525" t="-645" b="-3226"/>
                </a:stretch>
              </a:blipFill>
            </p:spPr>
            <p:txBody>
              <a:bodyPr/>
              <a:lstStyle/>
              <a:p>
                <a:r>
                  <a:rPr lang="en-GB">
                    <a:noFill/>
                  </a:rPr>
                  <a:t> </a:t>
                </a:r>
              </a:p>
            </p:txBody>
          </p:sp>
        </mc:Fallback>
      </mc:AlternateContent>
      <p:grpSp>
        <p:nvGrpSpPr>
          <p:cNvPr id="9" name="Group 8">
            <a:extLst>
              <a:ext uri="{FF2B5EF4-FFF2-40B4-BE49-F238E27FC236}">
                <a16:creationId xmlns:a16="http://schemas.microsoft.com/office/drawing/2014/main" id="{A116A1DB-A01D-1D2A-0FDB-4BF5350B3863}"/>
              </a:ext>
            </a:extLst>
          </p:cNvPr>
          <p:cNvGrpSpPr/>
          <p:nvPr/>
        </p:nvGrpSpPr>
        <p:grpSpPr>
          <a:xfrm>
            <a:off x="7315200" y="2257987"/>
            <a:ext cx="2373086" cy="3354979"/>
            <a:chOff x="7315200" y="1751510"/>
            <a:chExt cx="2373086" cy="3354979"/>
          </a:xfrm>
        </p:grpSpPr>
        <p:pic>
          <p:nvPicPr>
            <p:cNvPr id="4" name="Graphic 3" descr="Gears with solid fill">
              <a:extLst>
                <a:ext uri="{FF2B5EF4-FFF2-40B4-BE49-F238E27FC236}">
                  <a16:creationId xmlns:a16="http://schemas.microsoft.com/office/drawing/2014/main" id="{8924D063-7E5C-A5C9-B99D-42DEC93BF8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98229" y="3016432"/>
              <a:ext cx="2090057" cy="2090057"/>
            </a:xfrm>
            <a:prstGeom prst="rect">
              <a:avLst/>
            </a:prstGeom>
          </p:spPr>
        </p:pic>
        <p:pic>
          <p:nvPicPr>
            <p:cNvPr id="5" name="Graphic 4" descr="Gears with solid fill">
              <a:extLst>
                <a:ext uri="{FF2B5EF4-FFF2-40B4-BE49-F238E27FC236}">
                  <a16:creationId xmlns:a16="http://schemas.microsoft.com/office/drawing/2014/main" id="{C6ECA5AD-2C5F-3352-524B-81179048BD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15200" y="1751510"/>
              <a:ext cx="2090057" cy="2090057"/>
            </a:xfrm>
            <a:prstGeom prst="rect">
              <a:avLst/>
            </a:prstGeom>
          </p:spPr>
        </p:pic>
      </p:grpSp>
    </p:spTree>
    <p:extLst>
      <p:ext uri="{BB962C8B-B14F-4D97-AF65-F5344CB8AC3E}">
        <p14:creationId xmlns:p14="http://schemas.microsoft.com/office/powerpoint/2010/main" val="1321108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graphicFrame>
            <p:nvGraphicFramePr>
              <p:cNvPr id="3" name="Table 3">
                <a:extLst>
                  <a:ext uri="{FF2B5EF4-FFF2-40B4-BE49-F238E27FC236}">
                    <a16:creationId xmlns:a16="http://schemas.microsoft.com/office/drawing/2014/main" id="{8D945D14-E8B0-65C6-9E97-DBAD87039AA7}"/>
                  </a:ext>
                </a:extLst>
              </p:cNvPr>
              <p:cNvGraphicFramePr>
                <a:graphicFrameLocks noGrp="1"/>
              </p:cNvGraphicFramePr>
              <p:nvPr>
                <p:extLst>
                  <p:ext uri="{D42A27DB-BD31-4B8C-83A1-F6EECF244321}">
                    <p14:modId xmlns:p14="http://schemas.microsoft.com/office/powerpoint/2010/main" val="460790306"/>
                  </p:ext>
                </p:extLst>
              </p:nvPr>
            </p:nvGraphicFramePr>
            <p:xfrm>
              <a:off x="4295774" y="1144817"/>
              <a:ext cx="3600452" cy="1483360"/>
            </p:xfrm>
            <a:graphic>
              <a:graphicData uri="http://schemas.openxmlformats.org/drawingml/2006/table">
                <a:tbl>
                  <a:tblPr firstRow="1" bandRow="1">
                    <a:tableStyleId>{5C22544A-7EE6-4342-B048-85BDC9FD1C3A}</a:tableStyleId>
                  </a:tblPr>
                  <a:tblGrid>
                    <a:gridCol w="1800226">
                      <a:extLst>
                        <a:ext uri="{9D8B030D-6E8A-4147-A177-3AD203B41FA5}">
                          <a16:colId xmlns:a16="http://schemas.microsoft.com/office/drawing/2014/main" val="1342853191"/>
                        </a:ext>
                      </a:extLst>
                    </a:gridCol>
                    <a:gridCol w="1800226">
                      <a:extLst>
                        <a:ext uri="{9D8B030D-6E8A-4147-A177-3AD203B41FA5}">
                          <a16:colId xmlns:a16="http://schemas.microsoft.com/office/drawing/2014/main" val="810791777"/>
                        </a:ext>
                      </a:extLst>
                    </a:gridCol>
                  </a:tblGrid>
                  <a:tr h="370840">
                    <a:tc>
                      <a:txBody>
                        <a:bodyPr/>
                        <a:lstStyle/>
                        <a:p>
                          <a:pPr algn="ctr"/>
                          <a14:m>
                            <m:oMathPara xmlns:m="http://schemas.openxmlformats.org/officeDocument/2006/math">
                              <m:oMathParaPr>
                                <m:jc m:val="centerGroup"/>
                              </m:oMathParaPr>
                              <m:oMath xmlns:m="http://schemas.openxmlformats.org/officeDocument/2006/math">
                                <m:r>
                                  <a:rPr lang="en-US" b="1" i="1" smtClean="0">
                                    <a:solidFill>
                                      <a:schemeClr val="tx1"/>
                                    </a:solidFill>
                                    <a:latin typeface="Cambria Math" panose="02040503050406030204" pitchFamily="18" charset="0"/>
                                  </a:rPr>
                                  <m:t>𝑨</m:t>
                                </m:r>
                              </m:oMath>
                            </m:oMathPara>
                          </a14:m>
                          <a:endParaRPr lang="en-GB" b="1"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GB" b="0"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𝑨</m:t>
                                </m:r>
                              </m:oMath>
                            </m:oMathPara>
                          </a14:m>
                          <a:endParaRPr lang="en-GB" b="0"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32458934"/>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tabLst>
                              <a:tab pos="625475" algn="l"/>
                            </a:tabLst>
                          </a:pPr>
                          <a:r>
                            <a:rPr lang="en-GB" dirty="0">
                              <a:latin typeface="Cambria" panose="02040503050406030204" pitchFamily="18" charset="0"/>
                              <a:ea typeface="Cambria" panose="02040503050406030204" pitchFamily="18" charset="0"/>
                            </a:rPr>
                            <a:t>F</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4402086"/>
                      </a:ext>
                    </a:extLst>
                  </a:tr>
                  <a:tr h="370840">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631825" algn="l"/>
                            </a:tabLst>
                          </a:pPr>
                          <a:r>
                            <a:rPr lang="en-GB" dirty="0">
                              <a:latin typeface="Cambria" panose="02040503050406030204" pitchFamily="18" charset="0"/>
                              <a:ea typeface="Cambria" panose="02040503050406030204" pitchFamily="18" charset="0"/>
                            </a:rPr>
                            <a:t>N</a:t>
                          </a:r>
                          <a:endParaRPr lang="en-GB" b="1" dirty="0">
                            <a:solidFill>
                              <a:srgbClr val="C00000"/>
                            </a:solidFill>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85622500"/>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tabLst>
                              <a:tab pos="625475" algn="l"/>
                            </a:tabLst>
                          </a:pPr>
                          <a:r>
                            <a:rPr lang="en-GB" dirty="0">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1249446"/>
                      </a:ext>
                    </a:extLst>
                  </a:tr>
                </a:tbl>
              </a:graphicData>
            </a:graphic>
          </p:graphicFrame>
        </mc:Choice>
        <mc:Fallback xmlns="">
          <p:graphicFrame>
            <p:nvGraphicFramePr>
              <p:cNvPr id="3" name="Table 3">
                <a:extLst>
                  <a:ext uri="{FF2B5EF4-FFF2-40B4-BE49-F238E27FC236}">
                    <a16:creationId xmlns:a16="http://schemas.microsoft.com/office/drawing/2014/main" id="{8D945D14-E8B0-65C6-9E97-DBAD87039AA7}"/>
                  </a:ext>
                </a:extLst>
              </p:cNvPr>
              <p:cNvGraphicFramePr>
                <a:graphicFrameLocks noGrp="1"/>
              </p:cNvGraphicFramePr>
              <p:nvPr>
                <p:extLst>
                  <p:ext uri="{D42A27DB-BD31-4B8C-83A1-F6EECF244321}">
                    <p14:modId xmlns:p14="http://schemas.microsoft.com/office/powerpoint/2010/main" val="460790306"/>
                  </p:ext>
                </p:extLst>
              </p:nvPr>
            </p:nvGraphicFramePr>
            <p:xfrm>
              <a:off x="4295774" y="1144817"/>
              <a:ext cx="3600452" cy="1483360"/>
            </p:xfrm>
            <a:graphic>
              <a:graphicData uri="http://schemas.openxmlformats.org/drawingml/2006/table">
                <a:tbl>
                  <a:tblPr firstRow="1" bandRow="1">
                    <a:tableStyleId>{5C22544A-7EE6-4342-B048-85BDC9FD1C3A}</a:tableStyleId>
                  </a:tblPr>
                  <a:tblGrid>
                    <a:gridCol w="1800226">
                      <a:extLst>
                        <a:ext uri="{9D8B030D-6E8A-4147-A177-3AD203B41FA5}">
                          <a16:colId xmlns:a16="http://schemas.microsoft.com/office/drawing/2014/main" val="1342853191"/>
                        </a:ext>
                      </a:extLst>
                    </a:gridCol>
                    <a:gridCol w="1800226">
                      <a:extLst>
                        <a:ext uri="{9D8B030D-6E8A-4147-A177-3AD203B41FA5}">
                          <a16:colId xmlns:a16="http://schemas.microsoft.com/office/drawing/2014/main" val="810791777"/>
                        </a:ext>
                      </a:extLst>
                    </a:gridCol>
                  </a:tblGrid>
                  <a:tr h="370840">
                    <a:tc>
                      <a:txBody>
                        <a:bodyPr/>
                        <a:lstStyle/>
                        <a:p>
                          <a:endParaRPr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blipFill>
                          <a:blip r:embed="rId2"/>
                          <a:stretch>
                            <a:fillRect l="-338" t="-1639" r="-101014" b="-322951"/>
                          </a:stretch>
                        </a:blipFill>
                      </a:tcPr>
                    </a:tc>
                    <a:tc>
                      <a:txBody>
                        <a:bodyPr/>
                        <a:lstStyle/>
                        <a:p>
                          <a:endParaRPr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blipFill>
                          <a:blip r:embed="rId2"/>
                          <a:stretch>
                            <a:fillRect l="-100338" t="-1639" r="-1014" b="-322951"/>
                          </a:stretch>
                        </a:blipFill>
                      </a:tcPr>
                    </a:tc>
                    <a:extLst>
                      <a:ext uri="{0D108BD9-81ED-4DB2-BD59-A6C34878D82A}">
                        <a16:rowId xmlns:a16="http://schemas.microsoft.com/office/drawing/2014/main" val="1032458934"/>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tabLst>
                              <a:tab pos="625475" algn="l"/>
                            </a:tabLst>
                          </a:pPr>
                          <a:r>
                            <a:rPr lang="en-GB" dirty="0">
                              <a:latin typeface="Cambria" panose="02040503050406030204" pitchFamily="18" charset="0"/>
                              <a:ea typeface="Cambria" panose="02040503050406030204" pitchFamily="18" charset="0"/>
                            </a:rPr>
                            <a:t>F</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4402086"/>
                      </a:ext>
                    </a:extLst>
                  </a:tr>
                  <a:tr h="370840">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631825" algn="l"/>
                            </a:tabLst>
                          </a:pPr>
                          <a:r>
                            <a:rPr lang="en-GB" dirty="0">
                              <a:latin typeface="Cambria" panose="02040503050406030204" pitchFamily="18" charset="0"/>
                              <a:ea typeface="Cambria" panose="02040503050406030204" pitchFamily="18" charset="0"/>
                            </a:rPr>
                            <a:t>N</a:t>
                          </a:r>
                          <a:endParaRPr lang="en-GB" b="1" dirty="0">
                            <a:solidFill>
                              <a:srgbClr val="C00000"/>
                            </a:solidFill>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85622500"/>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tabLst>
                              <a:tab pos="625475" algn="l"/>
                            </a:tabLst>
                          </a:pPr>
                          <a:r>
                            <a:rPr lang="en-GB" dirty="0">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124944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847C4855-508F-8D87-9D2E-54C449C6D9AE}"/>
                  </a:ext>
                </a:extLst>
              </p:cNvPr>
              <p:cNvGraphicFramePr>
                <a:graphicFrameLocks noGrp="1"/>
              </p:cNvGraphicFramePr>
              <p:nvPr>
                <p:extLst>
                  <p:ext uri="{D42A27DB-BD31-4B8C-83A1-F6EECF244321}">
                    <p14:modId xmlns:p14="http://schemas.microsoft.com/office/powerpoint/2010/main" val="2748025671"/>
                  </p:ext>
                </p:extLst>
              </p:nvPr>
            </p:nvGraphicFramePr>
            <p:xfrm>
              <a:off x="2147888" y="2902651"/>
              <a:ext cx="3600453" cy="3708400"/>
            </p:xfrm>
            <a:graphic>
              <a:graphicData uri="http://schemas.openxmlformats.org/drawingml/2006/table">
                <a:tbl>
                  <a:tblPr firstRow="1" bandRow="1">
                    <a:tableStyleId>{5C22544A-7EE6-4342-B048-85BDC9FD1C3A}</a:tableStyleId>
                  </a:tblPr>
                  <a:tblGrid>
                    <a:gridCol w="1200151">
                      <a:extLst>
                        <a:ext uri="{9D8B030D-6E8A-4147-A177-3AD203B41FA5}">
                          <a16:colId xmlns:a16="http://schemas.microsoft.com/office/drawing/2014/main" val="1342853191"/>
                        </a:ext>
                      </a:extLst>
                    </a:gridCol>
                    <a:gridCol w="1200151">
                      <a:extLst>
                        <a:ext uri="{9D8B030D-6E8A-4147-A177-3AD203B41FA5}">
                          <a16:colId xmlns:a16="http://schemas.microsoft.com/office/drawing/2014/main" val="3272050641"/>
                        </a:ext>
                      </a:extLst>
                    </a:gridCol>
                    <a:gridCol w="1200151">
                      <a:extLst>
                        <a:ext uri="{9D8B030D-6E8A-4147-A177-3AD203B41FA5}">
                          <a16:colId xmlns:a16="http://schemas.microsoft.com/office/drawing/2014/main" val="810791777"/>
                        </a:ext>
                      </a:extLst>
                    </a:gridCol>
                  </a:tblGrid>
                  <a:tr h="370840">
                    <a:tc>
                      <a:txBody>
                        <a:bodyPr/>
                        <a:lstStyle/>
                        <a:p>
                          <a:pPr algn="ctr"/>
                          <a14:m>
                            <m:oMathPara xmlns:m="http://schemas.openxmlformats.org/officeDocument/2006/math">
                              <m:oMathParaPr>
                                <m:jc m:val="centerGroup"/>
                              </m:oMathParaPr>
                              <m:oMath xmlns:m="http://schemas.openxmlformats.org/officeDocument/2006/math">
                                <m:r>
                                  <a:rPr lang="en-US" b="1" i="1" smtClean="0">
                                    <a:solidFill>
                                      <a:schemeClr val="tx1"/>
                                    </a:solidFill>
                                    <a:latin typeface="Cambria Math" panose="02040503050406030204" pitchFamily="18" charset="0"/>
                                  </a:rPr>
                                  <m:t>𝑨</m:t>
                                </m:r>
                              </m:oMath>
                            </m:oMathPara>
                          </a14:m>
                          <a:endParaRPr lang="en-GB" b="1"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b="1" i="1" smtClean="0">
                                    <a:solidFill>
                                      <a:schemeClr val="tx1"/>
                                    </a:solidFill>
                                    <a:latin typeface="Cambria Math" panose="02040503050406030204" pitchFamily="18" charset="0"/>
                                  </a:rPr>
                                  <m:t>𝑩</m:t>
                                </m:r>
                              </m:oMath>
                            </m:oMathPara>
                          </a14:m>
                          <a:endParaRPr lang="en-GB" b="1"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b="1" i="1" smtClean="0">
                                    <a:solidFill>
                                      <a:schemeClr val="tx1"/>
                                    </a:solidFill>
                                    <a:latin typeface="Cambria Math" panose="02040503050406030204" pitchFamily="18" charset="0"/>
                                  </a:rPr>
                                  <m:t>𝑨</m:t>
                                </m:r>
                                <m:r>
                                  <a:rPr lang="en-GB" b="1"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𝑩</m:t>
                                </m:r>
                              </m:oMath>
                            </m:oMathPara>
                          </a14:m>
                          <a:endParaRPr lang="en-GB" b="0"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32458934"/>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4402086"/>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71249446"/>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9041563"/>
                      </a:ext>
                    </a:extLst>
                  </a:tr>
                  <a:tr h="370840">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92565831"/>
                      </a:ext>
                    </a:extLst>
                  </a:tr>
                  <a:tr h="370840">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0921540"/>
                      </a:ext>
                    </a:extLst>
                  </a:tr>
                  <a:tr h="370840">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411387841"/>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6739292"/>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251417136"/>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F</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1577630"/>
                      </a:ext>
                    </a:extLst>
                  </a:tr>
                </a:tbl>
              </a:graphicData>
            </a:graphic>
          </p:graphicFrame>
        </mc:Choice>
        <mc:Fallback xmlns="">
          <p:graphicFrame>
            <p:nvGraphicFramePr>
              <p:cNvPr id="2" name="Table 1">
                <a:extLst>
                  <a:ext uri="{FF2B5EF4-FFF2-40B4-BE49-F238E27FC236}">
                    <a16:creationId xmlns:a16="http://schemas.microsoft.com/office/drawing/2014/main" id="{847C4855-508F-8D87-9D2E-54C449C6D9AE}"/>
                  </a:ext>
                </a:extLst>
              </p:cNvPr>
              <p:cNvGraphicFramePr>
                <a:graphicFrameLocks noGrp="1"/>
              </p:cNvGraphicFramePr>
              <p:nvPr>
                <p:extLst>
                  <p:ext uri="{D42A27DB-BD31-4B8C-83A1-F6EECF244321}">
                    <p14:modId xmlns:p14="http://schemas.microsoft.com/office/powerpoint/2010/main" val="2748025671"/>
                  </p:ext>
                </p:extLst>
              </p:nvPr>
            </p:nvGraphicFramePr>
            <p:xfrm>
              <a:off x="2147888" y="2902651"/>
              <a:ext cx="3600453" cy="3708400"/>
            </p:xfrm>
            <a:graphic>
              <a:graphicData uri="http://schemas.openxmlformats.org/drawingml/2006/table">
                <a:tbl>
                  <a:tblPr firstRow="1" bandRow="1">
                    <a:tableStyleId>{5C22544A-7EE6-4342-B048-85BDC9FD1C3A}</a:tableStyleId>
                  </a:tblPr>
                  <a:tblGrid>
                    <a:gridCol w="1200151">
                      <a:extLst>
                        <a:ext uri="{9D8B030D-6E8A-4147-A177-3AD203B41FA5}">
                          <a16:colId xmlns:a16="http://schemas.microsoft.com/office/drawing/2014/main" val="1342853191"/>
                        </a:ext>
                      </a:extLst>
                    </a:gridCol>
                    <a:gridCol w="1200151">
                      <a:extLst>
                        <a:ext uri="{9D8B030D-6E8A-4147-A177-3AD203B41FA5}">
                          <a16:colId xmlns:a16="http://schemas.microsoft.com/office/drawing/2014/main" val="3272050641"/>
                        </a:ext>
                      </a:extLst>
                    </a:gridCol>
                    <a:gridCol w="1200151">
                      <a:extLst>
                        <a:ext uri="{9D8B030D-6E8A-4147-A177-3AD203B41FA5}">
                          <a16:colId xmlns:a16="http://schemas.microsoft.com/office/drawing/2014/main" val="810791777"/>
                        </a:ext>
                      </a:extLst>
                    </a:gridCol>
                  </a:tblGrid>
                  <a:tr h="370840">
                    <a:tc>
                      <a:txBody>
                        <a:bodyPr/>
                        <a:lstStyle/>
                        <a:p>
                          <a:endParaRPr lang="en-US"/>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blipFill>
                          <a:blip r:embed="rId3"/>
                          <a:stretch>
                            <a:fillRect l="-1015" t="-3279" r="-202030" b="-921311"/>
                          </a:stretch>
                        </a:blipFill>
                      </a:tcPr>
                    </a:tc>
                    <a:tc>
                      <a:txBody>
                        <a:bodyPr/>
                        <a:lstStyle/>
                        <a:p>
                          <a:endParaRPr lang="en-US"/>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blipFill>
                          <a:blip r:embed="rId3"/>
                          <a:stretch>
                            <a:fillRect l="-101015" t="-3279" r="-102030" b="-921311"/>
                          </a:stretch>
                        </a:blipFill>
                      </a:tcPr>
                    </a:tc>
                    <a:tc>
                      <a:txBody>
                        <a:bodyPr/>
                        <a:lstStyle/>
                        <a:p>
                          <a:endParaRPr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blipFill>
                          <a:blip r:embed="rId3"/>
                          <a:stretch>
                            <a:fillRect l="-201015" t="-3279" r="-2030" b="-921311"/>
                          </a:stretch>
                        </a:blipFill>
                      </a:tcPr>
                    </a:tc>
                    <a:extLst>
                      <a:ext uri="{0D108BD9-81ED-4DB2-BD59-A6C34878D82A}">
                        <a16:rowId xmlns:a16="http://schemas.microsoft.com/office/drawing/2014/main" val="1032458934"/>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4402086"/>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71249446"/>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9041563"/>
                      </a:ext>
                    </a:extLst>
                  </a:tr>
                  <a:tr h="370840">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92565831"/>
                      </a:ext>
                    </a:extLst>
                  </a:tr>
                  <a:tr h="370840">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0921540"/>
                      </a:ext>
                    </a:extLst>
                  </a:tr>
                  <a:tr h="370840">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411387841"/>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6739292"/>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251417136"/>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F</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1577630"/>
                      </a:ext>
                    </a:extLst>
                  </a:tr>
                </a:tbl>
              </a:graphicData>
            </a:graphic>
          </p:graphicFrame>
        </mc:Fallback>
      </mc:AlternateContent>
      <p:sp>
        <p:nvSpPr>
          <p:cNvPr id="9" name="TextBox 8">
            <a:extLst>
              <a:ext uri="{FF2B5EF4-FFF2-40B4-BE49-F238E27FC236}">
                <a16:creationId xmlns:a16="http://schemas.microsoft.com/office/drawing/2014/main" id="{765F91FF-2938-5414-00BC-B0DB623C6A04}"/>
              </a:ext>
            </a:extLst>
          </p:cNvPr>
          <p:cNvSpPr txBox="1"/>
          <p:nvPr/>
        </p:nvSpPr>
        <p:spPr>
          <a:xfrm>
            <a:off x="870408" y="376638"/>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Strong Kleene Truth-Tables</a:t>
            </a:r>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C165F1FB-D061-F805-F7A5-7C49821A8236}"/>
                  </a:ext>
                </a:extLst>
              </p:cNvPr>
              <p:cNvGraphicFramePr>
                <a:graphicFrameLocks noGrp="1"/>
              </p:cNvGraphicFramePr>
              <p:nvPr>
                <p:extLst>
                  <p:ext uri="{D42A27DB-BD31-4B8C-83A1-F6EECF244321}">
                    <p14:modId xmlns:p14="http://schemas.microsoft.com/office/powerpoint/2010/main" val="253971199"/>
                  </p:ext>
                </p:extLst>
              </p:nvPr>
            </p:nvGraphicFramePr>
            <p:xfrm>
              <a:off x="6443659" y="2902651"/>
              <a:ext cx="3600453" cy="3708400"/>
            </p:xfrm>
            <a:graphic>
              <a:graphicData uri="http://schemas.openxmlformats.org/drawingml/2006/table">
                <a:tbl>
                  <a:tblPr firstRow="1" bandRow="1">
                    <a:tableStyleId>{5C22544A-7EE6-4342-B048-85BDC9FD1C3A}</a:tableStyleId>
                  </a:tblPr>
                  <a:tblGrid>
                    <a:gridCol w="1200151">
                      <a:extLst>
                        <a:ext uri="{9D8B030D-6E8A-4147-A177-3AD203B41FA5}">
                          <a16:colId xmlns:a16="http://schemas.microsoft.com/office/drawing/2014/main" val="1342853191"/>
                        </a:ext>
                      </a:extLst>
                    </a:gridCol>
                    <a:gridCol w="1200151">
                      <a:extLst>
                        <a:ext uri="{9D8B030D-6E8A-4147-A177-3AD203B41FA5}">
                          <a16:colId xmlns:a16="http://schemas.microsoft.com/office/drawing/2014/main" val="3272050641"/>
                        </a:ext>
                      </a:extLst>
                    </a:gridCol>
                    <a:gridCol w="1200151">
                      <a:extLst>
                        <a:ext uri="{9D8B030D-6E8A-4147-A177-3AD203B41FA5}">
                          <a16:colId xmlns:a16="http://schemas.microsoft.com/office/drawing/2014/main" val="810791777"/>
                        </a:ext>
                      </a:extLst>
                    </a:gridCol>
                  </a:tblGrid>
                  <a:tr h="370840">
                    <a:tc>
                      <a:txBody>
                        <a:bodyPr/>
                        <a:lstStyle/>
                        <a:p>
                          <a:pPr algn="ctr"/>
                          <a14:m>
                            <m:oMathPara xmlns:m="http://schemas.openxmlformats.org/officeDocument/2006/math">
                              <m:oMathParaPr>
                                <m:jc m:val="centerGroup"/>
                              </m:oMathParaPr>
                              <m:oMath xmlns:m="http://schemas.openxmlformats.org/officeDocument/2006/math">
                                <m:r>
                                  <a:rPr lang="en-US" b="1" i="1" smtClean="0">
                                    <a:solidFill>
                                      <a:schemeClr val="tx1"/>
                                    </a:solidFill>
                                    <a:latin typeface="Cambria Math" panose="02040503050406030204" pitchFamily="18" charset="0"/>
                                  </a:rPr>
                                  <m:t>𝑨</m:t>
                                </m:r>
                              </m:oMath>
                            </m:oMathPara>
                          </a14:m>
                          <a:endParaRPr lang="en-GB" b="1"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b="1" i="1" smtClean="0">
                                    <a:solidFill>
                                      <a:schemeClr val="tx1"/>
                                    </a:solidFill>
                                    <a:latin typeface="Cambria Math" panose="02040503050406030204" pitchFamily="18" charset="0"/>
                                  </a:rPr>
                                  <m:t>𝑩</m:t>
                                </m:r>
                              </m:oMath>
                            </m:oMathPara>
                          </a14:m>
                          <a:endParaRPr lang="en-GB" b="1"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b="1" i="1" smtClean="0">
                                    <a:solidFill>
                                      <a:schemeClr val="tx1"/>
                                    </a:solidFill>
                                    <a:latin typeface="Cambria Math" panose="02040503050406030204" pitchFamily="18" charset="0"/>
                                  </a:rPr>
                                  <m:t>𝑨</m:t>
                                </m:r>
                                <m:r>
                                  <a:rPr lang="en-GB" b="1"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𝑩</m:t>
                                </m:r>
                              </m:oMath>
                            </m:oMathPara>
                          </a14:m>
                          <a:endParaRPr lang="en-GB" b="0"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32458934"/>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4402086"/>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71249446"/>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F</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9041563"/>
                      </a:ext>
                    </a:extLst>
                  </a:tr>
                  <a:tr h="370840">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92565831"/>
                      </a:ext>
                    </a:extLst>
                  </a:tr>
                  <a:tr h="370840">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0921540"/>
                      </a:ext>
                    </a:extLst>
                  </a:tr>
                  <a:tr h="370840">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F</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411387841"/>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F</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6739292"/>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F</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251417136"/>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F</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1577630"/>
                      </a:ext>
                    </a:extLst>
                  </a:tr>
                </a:tbl>
              </a:graphicData>
            </a:graphic>
          </p:graphicFrame>
        </mc:Choice>
        <mc:Fallback xmlns="">
          <p:graphicFrame>
            <p:nvGraphicFramePr>
              <p:cNvPr id="5" name="Table 4">
                <a:extLst>
                  <a:ext uri="{FF2B5EF4-FFF2-40B4-BE49-F238E27FC236}">
                    <a16:creationId xmlns:a16="http://schemas.microsoft.com/office/drawing/2014/main" id="{C165F1FB-D061-F805-F7A5-7C49821A8236}"/>
                  </a:ext>
                </a:extLst>
              </p:cNvPr>
              <p:cNvGraphicFramePr>
                <a:graphicFrameLocks noGrp="1"/>
              </p:cNvGraphicFramePr>
              <p:nvPr>
                <p:extLst>
                  <p:ext uri="{D42A27DB-BD31-4B8C-83A1-F6EECF244321}">
                    <p14:modId xmlns:p14="http://schemas.microsoft.com/office/powerpoint/2010/main" val="253971199"/>
                  </p:ext>
                </p:extLst>
              </p:nvPr>
            </p:nvGraphicFramePr>
            <p:xfrm>
              <a:off x="6443659" y="2902651"/>
              <a:ext cx="3600453" cy="3708400"/>
            </p:xfrm>
            <a:graphic>
              <a:graphicData uri="http://schemas.openxmlformats.org/drawingml/2006/table">
                <a:tbl>
                  <a:tblPr firstRow="1" bandRow="1">
                    <a:tableStyleId>{5C22544A-7EE6-4342-B048-85BDC9FD1C3A}</a:tableStyleId>
                  </a:tblPr>
                  <a:tblGrid>
                    <a:gridCol w="1200151">
                      <a:extLst>
                        <a:ext uri="{9D8B030D-6E8A-4147-A177-3AD203B41FA5}">
                          <a16:colId xmlns:a16="http://schemas.microsoft.com/office/drawing/2014/main" val="1342853191"/>
                        </a:ext>
                      </a:extLst>
                    </a:gridCol>
                    <a:gridCol w="1200151">
                      <a:extLst>
                        <a:ext uri="{9D8B030D-6E8A-4147-A177-3AD203B41FA5}">
                          <a16:colId xmlns:a16="http://schemas.microsoft.com/office/drawing/2014/main" val="3272050641"/>
                        </a:ext>
                      </a:extLst>
                    </a:gridCol>
                    <a:gridCol w="1200151">
                      <a:extLst>
                        <a:ext uri="{9D8B030D-6E8A-4147-A177-3AD203B41FA5}">
                          <a16:colId xmlns:a16="http://schemas.microsoft.com/office/drawing/2014/main" val="810791777"/>
                        </a:ext>
                      </a:extLst>
                    </a:gridCol>
                  </a:tblGrid>
                  <a:tr h="370840">
                    <a:tc>
                      <a:txBody>
                        <a:bodyPr/>
                        <a:lstStyle/>
                        <a:p>
                          <a:endParaRPr lang="en-US"/>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blipFill>
                          <a:blip r:embed="rId4"/>
                          <a:stretch>
                            <a:fillRect l="-1015" t="-3279" r="-201523" b="-921311"/>
                          </a:stretch>
                        </a:blipFill>
                      </a:tcPr>
                    </a:tc>
                    <a:tc>
                      <a:txBody>
                        <a:bodyPr/>
                        <a:lstStyle/>
                        <a:p>
                          <a:endParaRPr lang="en-US"/>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blipFill>
                          <a:blip r:embed="rId4"/>
                          <a:stretch>
                            <a:fillRect l="-101015" t="-3279" r="-101523" b="-921311"/>
                          </a:stretch>
                        </a:blipFill>
                      </a:tcPr>
                    </a:tc>
                    <a:tc>
                      <a:txBody>
                        <a:bodyPr/>
                        <a:lstStyle/>
                        <a:p>
                          <a:endParaRPr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blipFill>
                          <a:blip r:embed="rId4"/>
                          <a:stretch>
                            <a:fillRect l="-201015" t="-3279" r="-1523" b="-921311"/>
                          </a:stretch>
                        </a:blipFill>
                      </a:tcPr>
                    </a:tc>
                    <a:extLst>
                      <a:ext uri="{0D108BD9-81ED-4DB2-BD59-A6C34878D82A}">
                        <a16:rowId xmlns:a16="http://schemas.microsoft.com/office/drawing/2014/main" val="1032458934"/>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4402086"/>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71249446"/>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F</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9041563"/>
                      </a:ext>
                    </a:extLst>
                  </a:tr>
                  <a:tr h="370840">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92565831"/>
                      </a:ext>
                    </a:extLst>
                  </a:tr>
                  <a:tr h="370840">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0921540"/>
                      </a:ext>
                    </a:extLst>
                  </a:tr>
                  <a:tr h="370840">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F</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411387841"/>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F</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6739292"/>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F</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251417136"/>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F</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1577630"/>
                      </a:ext>
                    </a:extLst>
                  </a:tr>
                </a:tbl>
              </a:graphicData>
            </a:graphic>
          </p:graphicFrame>
        </mc:Fallback>
      </mc:AlternateContent>
    </p:spTree>
    <p:extLst>
      <p:ext uri="{BB962C8B-B14F-4D97-AF65-F5344CB8AC3E}">
        <p14:creationId xmlns:p14="http://schemas.microsoft.com/office/powerpoint/2010/main" val="4094084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graphicFrame>
            <p:nvGraphicFramePr>
              <p:cNvPr id="3" name="Table 3">
                <a:extLst>
                  <a:ext uri="{FF2B5EF4-FFF2-40B4-BE49-F238E27FC236}">
                    <a16:creationId xmlns:a16="http://schemas.microsoft.com/office/drawing/2014/main" id="{8D945D14-E8B0-65C6-9E97-DBAD87039AA7}"/>
                  </a:ext>
                </a:extLst>
              </p:cNvPr>
              <p:cNvGraphicFramePr>
                <a:graphicFrameLocks noGrp="1"/>
              </p:cNvGraphicFramePr>
              <p:nvPr>
                <p:extLst>
                  <p:ext uri="{D42A27DB-BD31-4B8C-83A1-F6EECF244321}">
                    <p14:modId xmlns:p14="http://schemas.microsoft.com/office/powerpoint/2010/main" val="2974752977"/>
                  </p:ext>
                </p:extLst>
              </p:nvPr>
            </p:nvGraphicFramePr>
            <p:xfrm>
              <a:off x="4295774" y="1144817"/>
              <a:ext cx="3600452" cy="1483360"/>
            </p:xfrm>
            <a:graphic>
              <a:graphicData uri="http://schemas.openxmlformats.org/drawingml/2006/table">
                <a:tbl>
                  <a:tblPr firstRow="1" bandRow="1">
                    <a:tableStyleId>{5C22544A-7EE6-4342-B048-85BDC9FD1C3A}</a:tableStyleId>
                  </a:tblPr>
                  <a:tblGrid>
                    <a:gridCol w="1800226">
                      <a:extLst>
                        <a:ext uri="{9D8B030D-6E8A-4147-A177-3AD203B41FA5}">
                          <a16:colId xmlns:a16="http://schemas.microsoft.com/office/drawing/2014/main" val="1342853191"/>
                        </a:ext>
                      </a:extLst>
                    </a:gridCol>
                    <a:gridCol w="1800226">
                      <a:extLst>
                        <a:ext uri="{9D8B030D-6E8A-4147-A177-3AD203B41FA5}">
                          <a16:colId xmlns:a16="http://schemas.microsoft.com/office/drawing/2014/main" val="810791777"/>
                        </a:ext>
                      </a:extLst>
                    </a:gridCol>
                  </a:tblGrid>
                  <a:tr h="370840">
                    <a:tc>
                      <a:txBody>
                        <a:bodyPr/>
                        <a:lstStyle/>
                        <a:p>
                          <a:pPr algn="ctr"/>
                          <a14:m>
                            <m:oMathPara xmlns:m="http://schemas.openxmlformats.org/officeDocument/2006/math">
                              <m:oMathParaPr>
                                <m:jc m:val="centerGroup"/>
                              </m:oMathParaPr>
                              <m:oMath xmlns:m="http://schemas.openxmlformats.org/officeDocument/2006/math">
                                <m:r>
                                  <a:rPr lang="en-US" b="1" i="1" smtClean="0">
                                    <a:solidFill>
                                      <a:schemeClr val="tx1"/>
                                    </a:solidFill>
                                    <a:latin typeface="Cambria Math" panose="02040503050406030204" pitchFamily="18" charset="0"/>
                                  </a:rPr>
                                  <m:t>𝑨</m:t>
                                </m:r>
                              </m:oMath>
                            </m:oMathPara>
                          </a14:m>
                          <a:endParaRPr lang="en-GB" b="1"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GB" b="0"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𝑨</m:t>
                                </m:r>
                              </m:oMath>
                            </m:oMathPara>
                          </a14:m>
                          <a:endParaRPr lang="en-GB" b="0"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32458934"/>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tabLst>
                              <a:tab pos="625475" algn="l"/>
                            </a:tabLst>
                          </a:pPr>
                          <a:r>
                            <a:rPr lang="en-GB" dirty="0">
                              <a:latin typeface="Cambria" panose="02040503050406030204" pitchFamily="18" charset="0"/>
                              <a:ea typeface="Cambria" panose="02040503050406030204" pitchFamily="18" charset="0"/>
                            </a:rPr>
                            <a:t>F</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4402086"/>
                      </a:ext>
                    </a:extLst>
                  </a:tr>
                  <a:tr h="370840">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631825" algn="l"/>
                            </a:tabLst>
                          </a:pPr>
                          <a:r>
                            <a:rPr lang="en-GB" dirty="0">
                              <a:latin typeface="Cambria" panose="02040503050406030204" pitchFamily="18" charset="0"/>
                              <a:ea typeface="Cambria" panose="02040503050406030204" pitchFamily="18" charset="0"/>
                            </a:rPr>
                            <a:t>N</a:t>
                          </a:r>
                          <a:endParaRPr lang="en-GB" b="1" dirty="0">
                            <a:solidFill>
                              <a:srgbClr val="C00000"/>
                            </a:solidFill>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85622500"/>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tabLst>
                              <a:tab pos="625475" algn="l"/>
                            </a:tabLst>
                          </a:pPr>
                          <a:r>
                            <a:rPr lang="en-GB" dirty="0">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1249446"/>
                      </a:ext>
                    </a:extLst>
                  </a:tr>
                </a:tbl>
              </a:graphicData>
            </a:graphic>
          </p:graphicFrame>
        </mc:Choice>
        <mc:Fallback xmlns="">
          <p:graphicFrame>
            <p:nvGraphicFramePr>
              <p:cNvPr id="3" name="Table 3">
                <a:extLst>
                  <a:ext uri="{FF2B5EF4-FFF2-40B4-BE49-F238E27FC236}">
                    <a16:creationId xmlns:a16="http://schemas.microsoft.com/office/drawing/2014/main" id="{8D945D14-E8B0-65C6-9E97-DBAD87039AA7}"/>
                  </a:ext>
                </a:extLst>
              </p:cNvPr>
              <p:cNvGraphicFramePr>
                <a:graphicFrameLocks noGrp="1"/>
              </p:cNvGraphicFramePr>
              <p:nvPr>
                <p:extLst>
                  <p:ext uri="{D42A27DB-BD31-4B8C-83A1-F6EECF244321}">
                    <p14:modId xmlns:p14="http://schemas.microsoft.com/office/powerpoint/2010/main" val="2974752977"/>
                  </p:ext>
                </p:extLst>
              </p:nvPr>
            </p:nvGraphicFramePr>
            <p:xfrm>
              <a:off x="4295774" y="1144817"/>
              <a:ext cx="3600452" cy="1483360"/>
            </p:xfrm>
            <a:graphic>
              <a:graphicData uri="http://schemas.openxmlformats.org/drawingml/2006/table">
                <a:tbl>
                  <a:tblPr firstRow="1" bandRow="1">
                    <a:tableStyleId>{5C22544A-7EE6-4342-B048-85BDC9FD1C3A}</a:tableStyleId>
                  </a:tblPr>
                  <a:tblGrid>
                    <a:gridCol w="1800226">
                      <a:extLst>
                        <a:ext uri="{9D8B030D-6E8A-4147-A177-3AD203B41FA5}">
                          <a16:colId xmlns:a16="http://schemas.microsoft.com/office/drawing/2014/main" val="1342853191"/>
                        </a:ext>
                      </a:extLst>
                    </a:gridCol>
                    <a:gridCol w="1800226">
                      <a:extLst>
                        <a:ext uri="{9D8B030D-6E8A-4147-A177-3AD203B41FA5}">
                          <a16:colId xmlns:a16="http://schemas.microsoft.com/office/drawing/2014/main" val="810791777"/>
                        </a:ext>
                      </a:extLst>
                    </a:gridCol>
                  </a:tblGrid>
                  <a:tr h="370840">
                    <a:tc>
                      <a:txBody>
                        <a:bodyPr/>
                        <a:lstStyle/>
                        <a:p>
                          <a:endParaRPr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blipFill>
                          <a:blip r:embed="rId2"/>
                          <a:stretch>
                            <a:fillRect l="-338" t="-1639" r="-101014" b="-322951"/>
                          </a:stretch>
                        </a:blipFill>
                      </a:tcPr>
                    </a:tc>
                    <a:tc>
                      <a:txBody>
                        <a:bodyPr/>
                        <a:lstStyle/>
                        <a:p>
                          <a:endParaRPr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blipFill>
                          <a:blip r:embed="rId2"/>
                          <a:stretch>
                            <a:fillRect l="-100338" t="-1639" r="-1014" b="-322951"/>
                          </a:stretch>
                        </a:blipFill>
                      </a:tcPr>
                    </a:tc>
                    <a:extLst>
                      <a:ext uri="{0D108BD9-81ED-4DB2-BD59-A6C34878D82A}">
                        <a16:rowId xmlns:a16="http://schemas.microsoft.com/office/drawing/2014/main" val="1032458934"/>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tabLst>
                              <a:tab pos="625475" algn="l"/>
                            </a:tabLst>
                          </a:pPr>
                          <a:r>
                            <a:rPr lang="en-GB" dirty="0">
                              <a:latin typeface="Cambria" panose="02040503050406030204" pitchFamily="18" charset="0"/>
                              <a:ea typeface="Cambria" panose="02040503050406030204" pitchFamily="18" charset="0"/>
                            </a:rPr>
                            <a:t>F</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4402086"/>
                      </a:ext>
                    </a:extLst>
                  </a:tr>
                  <a:tr h="370840">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631825" algn="l"/>
                            </a:tabLst>
                          </a:pPr>
                          <a:r>
                            <a:rPr lang="en-GB" dirty="0">
                              <a:latin typeface="Cambria" panose="02040503050406030204" pitchFamily="18" charset="0"/>
                              <a:ea typeface="Cambria" panose="02040503050406030204" pitchFamily="18" charset="0"/>
                            </a:rPr>
                            <a:t>N</a:t>
                          </a:r>
                          <a:endParaRPr lang="en-GB" b="1" dirty="0">
                            <a:solidFill>
                              <a:srgbClr val="C00000"/>
                            </a:solidFill>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85622500"/>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tabLst>
                              <a:tab pos="625475" algn="l"/>
                            </a:tabLst>
                          </a:pPr>
                          <a:r>
                            <a:rPr lang="en-GB" dirty="0">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124944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847C4855-508F-8D87-9D2E-54C449C6D9AE}"/>
                  </a:ext>
                </a:extLst>
              </p:cNvPr>
              <p:cNvGraphicFramePr>
                <a:graphicFrameLocks noGrp="1"/>
              </p:cNvGraphicFramePr>
              <p:nvPr>
                <p:extLst>
                  <p:ext uri="{D42A27DB-BD31-4B8C-83A1-F6EECF244321}">
                    <p14:modId xmlns:p14="http://schemas.microsoft.com/office/powerpoint/2010/main" val="2934272673"/>
                  </p:ext>
                </p:extLst>
              </p:nvPr>
            </p:nvGraphicFramePr>
            <p:xfrm>
              <a:off x="2147888" y="2902651"/>
              <a:ext cx="3600453" cy="3708400"/>
            </p:xfrm>
            <a:graphic>
              <a:graphicData uri="http://schemas.openxmlformats.org/drawingml/2006/table">
                <a:tbl>
                  <a:tblPr firstRow="1" bandRow="1">
                    <a:tableStyleId>{5C22544A-7EE6-4342-B048-85BDC9FD1C3A}</a:tableStyleId>
                  </a:tblPr>
                  <a:tblGrid>
                    <a:gridCol w="1200151">
                      <a:extLst>
                        <a:ext uri="{9D8B030D-6E8A-4147-A177-3AD203B41FA5}">
                          <a16:colId xmlns:a16="http://schemas.microsoft.com/office/drawing/2014/main" val="1342853191"/>
                        </a:ext>
                      </a:extLst>
                    </a:gridCol>
                    <a:gridCol w="1200151">
                      <a:extLst>
                        <a:ext uri="{9D8B030D-6E8A-4147-A177-3AD203B41FA5}">
                          <a16:colId xmlns:a16="http://schemas.microsoft.com/office/drawing/2014/main" val="3272050641"/>
                        </a:ext>
                      </a:extLst>
                    </a:gridCol>
                    <a:gridCol w="1200151">
                      <a:extLst>
                        <a:ext uri="{9D8B030D-6E8A-4147-A177-3AD203B41FA5}">
                          <a16:colId xmlns:a16="http://schemas.microsoft.com/office/drawing/2014/main" val="810791777"/>
                        </a:ext>
                      </a:extLst>
                    </a:gridCol>
                  </a:tblGrid>
                  <a:tr h="370840">
                    <a:tc>
                      <a:txBody>
                        <a:bodyPr/>
                        <a:lstStyle/>
                        <a:p>
                          <a:pPr algn="ctr"/>
                          <a14:m>
                            <m:oMathPara xmlns:m="http://schemas.openxmlformats.org/officeDocument/2006/math">
                              <m:oMathParaPr>
                                <m:jc m:val="centerGroup"/>
                              </m:oMathParaPr>
                              <m:oMath xmlns:m="http://schemas.openxmlformats.org/officeDocument/2006/math">
                                <m:r>
                                  <a:rPr lang="en-US" b="1" i="1" smtClean="0">
                                    <a:solidFill>
                                      <a:schemeClr val="tx1"/>
                                    </a:solidFill>
                                    <a:latin typeface="Cambria Math" panose="02040503050406030204" pitchFamily="18" charset="0"/>
                                  </a:rPr>
                                  <m:t>𝑨</m:t>
                                </m:r>
                              </m:oMath>
                            </m:oMathPara>
                          </a14:m>
                          <a:endParaRPr lang="en-GB" b="1"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b="1" i="1" smtClean="0">
                                    <a:solidFill>
                                      <a:schemeClr val="tx1"/>
                                    </a:solidFill>
                                    <a:latin typeface="Cambria Math" panose="02040503050406030204" pitchFamily="18" charset="0"/>
                                  </a:rPr>
                                  <m:t>𝑩</m:t>
                                </m:r>
                              </m:oMath>
                            </m:oMathPara>
                          </a14:m>
                          <a:endParaRPr lang="en-GB" b="1"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b="1" i="1" smtClean="0">
                                    <a:solidFill>
                                      <a:schemeClr val="tx1"/>
                                    </a:solidFill>
                                    <a:latin typeface="Cambria Math" panose="02040503050406030204" pitchFamily="18" charset="0"/>
                                  </a:rPr>
                                  <m:t>𝑨</m:t>
                                </m:r>
                                <m:r>
                                  <a:rPr lang="en-GB" b="1"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𝑩</m:t>
                                </m:r>
                              </m:oMath>
                            </m:oMathPara>
                          </a14:m>
                          <a:endParaRPr lang="en-GB" b="0"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32458934"/>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4402086"/>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71249446"/>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9041563"/>
                      </a:ext>
                    </a:extLst>
                  </a:tr>
                  <a:tr h="370840">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92565831"/>
                      </a:ext>
                    </a:extLst>
                  </a:tr>
                  <a:tr h="370840">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0921540"/>
                      </a:ext>
                    </a:extLst>
                  </a:tr>
                  <a:tr h="370840">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411387841"/>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6739292"/>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251417136"/>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F</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1577630"/>
                      </a:ext>
                    </a:extLst>
                  </a:tr>
                </a:tbl>
              </a:graphicData>
            </a:graphic>
          </p:graphicFrame>
        </mc:Choice>
        <mc:Fallback xmlns="">
          <p:graphicFrame>
            <p:nvGraphicFramePr>
              <p:cNvPr id="2" name="Table 1">
                <a:extLst>
                  <a:ext uri="{FF2B5EF4-FFF2-40B4-BE49-F238E27FC236}">
                    <a16:creationId xmlns:a16="http://schemas.microsoft.com/office/drawing/2014/main" id="{847C4855-508F-8D87-9D2E-54C449C6D9AE}"/>
                  </a:ext>
                </a:extLst>
              </p:cNvPr>
              <p:cNvGraphicFramePr>
                <a:graphicFrameLocks noGrp="1"/>
              </p:cNvGraphicFramePr>
              <p:nvPr>
                <p:extLst>
                  <p:ext uri="{D42A27DB-BD31-4B8C-83A1-F6EECF244321}">
                    <p14:modId xmlns:p14="http://schemas.microsoft.com/office/powerpoint/2010/main" val="2934272673"/>
                  </p:ext>
                </p:extLst>
              </p:nvPr>
            </p:nvGraphicFramePr>
            <p:xfrm>
              <a:off x="2147888" y="2902651"/>
              <a:ext cx="3600453" cy="3708400"/>
            </p:xfrm>
            <a:graphic>
              <a:graphicData uri="http://schemas.openxmlformats.org/drawingml/2006/table">
                <a:tbl>
                  <a:tblPr firstRow="1" bandRow="1">
                    <a:tableStyleId>{5C22544A-7EE6-4342-B048-85BDC9FD1C3A}</a:tableStyleId>
                  </a:tblPr>
                  <a:tblGrid>
                    <a:gridCol w="1200151">
                      <a:extLst>
                        <a:ext uri="{9D8B030D-6E8A-4147-A177-3AD203B41FA5}">
                          <a16:colId xmlns:a16="http://schemas.microsoft.com/office/drawing/2014/main" val="1342853191"/>
                        </a:ext>
                      </a:extLst>
                    </a:gridCol>
                    <a:gridCol w="1200151">
                      <a:extLst>
                        <a:ext uri="{9D8B030D-6E8A-4147-A177-3AD203B41FA5}">
                          <a16:colId xmlns:a16="http://schemas.microsoft.com/office/drawing/2014/main" val="3272050641"/>
                        </a:ext>
                      </a:extLst>
                    </a:gridCol>
                    <a:gridCol w="1200151">
                      <a:extLst>
                        <a:ext uri="{9D8B030D-6E8A-4147-A177-3AD203B41FA5}">
                          <a16:colId xmlns:a16="http://schemas.microsoft.com/office/drawing/2014/main" val="810791777"/>
                        </a:ext>
                      </a:extLst>
                    </a:gridCol>
                  </a:tblGrid>
                  <a:tr h="370840">
                    <a:tc>
                      <a:txBody>
                        <a:bodyPr/>
                        <a:lstStyle/>
                        <a:p>
                          <a:endParaRPr lang="en-US"/>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blipFill>
                          <a:blip r:embed="rId3"/>
                          <a:stretch>
                            <a:fillRect l="-1015" t="-3279" r="-202030" b="-921311"/>
                          </a:stretch>
                        </a:blipFill>
                      </a:tcPr>
                    </a:tc>
                    <a:tc>
                      <a:txBody>
                        <a:bodyPr/>
                        <a:lstStyle/>
                        <a:p>
                          <a:endParaRPr lang="en-US"/>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blipFill>
                          <a:blip r:embed="rId3"/>
                          <a:stretch>
                            <a:fillRect l="-101015" t="-3279" r="-102030" b="-921311"/>
                          </a:stretch>
                        </a:blipFill>
                      </a:tcPr>
                    </a:tc>
                    <a:tc>
                      <a:txBody>
                        <a:bodyPr/>
                        <a:lstStyle/>
                        <a:p>
                          <a:endParaRPr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blipFill>
                          <a:blip r:embed="rId3"/>
                          <a:stretch>
                            <a:fillRect l="-201015" t="-3279" r="-2030" b="-921311"/>
                          </a:stretch>
                        </a:blipFill>
                      </a:tcPr>
                    </a:tc>
                    <a:extLst>
                      <a:ext uri="{0D108BD9-81ED-4DB2-BD59-A6C34878D82A}">
                        <a16:rowId xmlns:a16="http://schemas.microsoft.com/office/drawing/2014/main" val="1032458934"/>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4402086"/>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71249446"/>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9041563"/>
                      </a:ext>
                    </a:extLst>
                  </a:tr>
                  <a:tr h="370840">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92565831"/>
                      </a:ext>
                    </a:extLst>
                  </a:tr>
                  <a:tr h="370840">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0921540"/>
                      </a:ext>
                    </a:extLst>
                  </a:tr>
                  <a:tr h="370840">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411387841"/>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6739292"/>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251417136"/>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F</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1577630"/>
                      </a:ext>
                    </a:extLst>
                  </a:tr>
                </a:tbl>
              </a:graphicData>
            </a:graphic>
          </p:graphicFrame>
        </mc:Fallback>
      </mc:AlternateContent>
      <p:sp>
        <p:nvSpPr>
          <p:cNvPr id="9" name="TextBox 8">
            <a:extLst>
              <a:ext uri="{FF2B5EF4-FFF2-40B4-BE49-F238E27FC236}">
                <a16:creationId xmlns:a16="http://schemas.microsoft.com/office/drawing/2014/main" id="{765F91FF-2938-5414-00BC-B0DB623C6A04}"/>
              </a:ext>
            </a:extLst>
          </p:cNvPr>
          <p:cNvSpPr txBox="1"/>
          <p:nvPr/>
        </p:nvSpPr>
        <p:spPr>
          <a:xfrm>
            <a:off x="870408" y="376638"/>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Strong Kleene Truth-Tables</a:t>
            </a:r>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C165F1FB-D061-F805-F7A5-7C49821A8236}"/>
                  </a:ext>
                </a:extLst>
              </p:cNvPr>
              <p:cNvGraphicFramePr>
                <a:graphicFrameLocks noGrp="1"/>
              </p:cNvGraphicFramePr>
              <p:nvPr>
                <p:extLst>
                  <p:ext uri="{D42A27DB-BD31-4B8C-83A1-F6EECF244321}">
                    <p14:modId xmlns:p14="http://schemas.microsoft.com/office/powerpoint/2010/main" val="1071279284"/>
                  </p:ext>
                </p:extLst>
              </p:nvPr>
            </p:nvGraphicFramePr>
            <p:xfrm>
              <a:off x="6443659" y="2902651"/>
              <a:ext cx="3600453" cy="3708400"/>
            </p:xfrm>
            <a:graphic>
              <a:graphicData uri="http://schemas.openxmlformats.org/drawingml/2006/table">
                <a:tbl>
                  <a:tblPr firstRow="1" bandRow="1">
                    <a:tableStyleId>{5C22544A-7EE6-4342-B048-85BDC9FD1C3A}</a:tableStyleId>
                  </a:tblPr>
                  <a:tblGrid>
                    <a:gridCol w="1200151">
                      <a:extLst>
                        <a:ext uri="{9D8B030D-6E8A-4147-A177-3AD203B41FA5}">
                          <a16:colId xmlns:a16="http://schemas.microsoft.com/office/drawing/2014/main" val="1342853191"/>
                        </a:ext>
                      </a:extLst>
                    </a:gridCol>
                    <a:gridCol w="1200151">
                      <a:extLst>
                        <a:ext uri="{9D8B030D-6E8A-4147-A177-3AD203B41FA5}">
                          <a16:colId xmlns:a16="http://schemas.microsoft.com/office/drawing/2014/main" val="3272050641"/>
                        </a:ext>
                      </a:extLst>
                    </a:gridCol>
                    <a:gridCol w="1200151">
                      <a:extLst>
                        <a:ext uri="{9D8B030D-6E8A-4147-A177-3AD203B41FA5}">
                          <a16:colId xmlns:a16="http://schemas.microsoft.com/office/drawing/2014/main" val="810791777"/>
                        </a:ext>
                      </a:extLst>
                    </a:gridCol>
                  </a:tblGrid>
                  <a:tr h="370840">
                    <a:tc>
                      <a:txBody>
                        <a:bodyPr/>
                        <a:lstStyle/>
                        <a:p>
                          <a:pPr algn="ctr"/>
                          <a14:m>
                            <m:oMathPara xmlns:m="http://schemas.openxmlformats.org/officeDocument/2006/math">
                              <m:oMathParaPr>
                                <m:jc m:val="centerGroup"/>
                              </m:oMathParaPr>
                              <m:oMath xmlns:m="http://schemas.openxmlformats.org/officeDocument/2006/math">
                                <m:r>
                                  <a:rPr lang="en-US" b="1" i="1" smtClean="0">
                                    <a:solidFill>
                                      <a:schemeClr val="tx1"/>
                                    </a:solidFill>
                                    <a:latin typeface="Cambria Math" panose="02040503050406030204" pitchFamily="18" charset="0"/>
                                  </a:rPr>
                                  <m:t>𝑨</m:t>
                                </m:r>
                              </m:oMath>
                            </m:oMathPara>
                          </a14:m>
                          <a:endParaRPr lang="en-GB" b="1"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b="1" i="1" smtClean="0">
                                    <a:solidFill>
                                      <a:schemeClr val="tx1"/>
                                    </a:solidFill>
                                    <a:latin typeface="Cambria Math" panose="02040503050406030204" pitchFamily="18" charset="0"/>
                                  </a:rPr>
                                  <m:t>𝑩</m:t>
                                </m:r>
                              </m:oMath>
                            </m:oMathPara>
                          </a14:m>
                          <a:endParaRPr lang="en-GB" b="1"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b="1" i="1" smtClean="0">
                                    <a:solidFill>
                                      <a:schemeClr val="tx1"/>
                                    </a:solidFill>
                                    <a:latin typeface="Cambria Math" panose="02040503050406030204" pitchFamily="18" charset="0"/>
                                  </a:rPr>
                                  <m:t>𝑨</m:t>
                                </m:r>
                                <m:r>
                                  <a:rPr lang="en-GB" b="1"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𝑩</m:t>
                                </m:r>
                              </m:oMath>
                            </m:oMathPara>
                          </a14:m>
                          <a:endParaRPr lang="en-GB" b="0"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32458934"/>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4402086"/>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71249446"/>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F</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9041563"/>
                      </a:ext>
                    </a:extLst>
                  </a:tr>
                  <a:tr h="370840">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92565831"/>
                      </a:ext>
                    </a:extLst>
                  </a:tr>
                  <a:tr h="370840">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0921540"/>
                      </a:ext>
                    </a:extLst>
                  </a:tr>
                  <a:tr h="370840">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F</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411387841"/>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F</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6739292"/>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F</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251417136"/>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F</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1577630"/>
                      </a:ext>
                    </a:extLst>
                  </a:tr>
                </a:tbl>
              </a:graphicData>
            </a:graphic>
          </p:graphicFrame>
        </mc:Choice>
        <mc:Fallback xmlns="">
          <p:graphicFrame>
            <p:nvGraphicFramePr>
              <p:cNvPr id="5" name="Table 4">
                <a:extLst>
                  <a:ext uri="{FF2B5EF4-FFF2-40B4-BE49-F238E27FC236}">
                    <a16:creationId xmlns:a16="http://schemas.microsoft.com/office/drawing/2014/main" id="{C165F1FB-D061-F805-F7A5-7C49821A8236}"/>
                  </a:ext>
                </a:extLst>
              </p:cNvPr>
              <p:cNvGraphicFramePr>
                <a:graphicFrameLocks noGrp="1"/>
              </p:cNvGraphicFramePr>
              <p:nvPr>
                <p:extLst>
                  <p:ext uri="{D42A27DB-BD31-4B8C-83A1-F6EECF244321}">
                    <p14:modId xmlns:p14="http://schemas.microsoft.com/office/powerpoint/2010/main" val="1071279284"/>
                  </p:ext>
                </p:extLst>
              </p:nvPr>
            </p:nvGraphicFramePr>
            <p:xfrm>
              <a:off x="6443659" y="2902651"/>
              <a:ext cx="3600453" cy="3708400"/>
            </p:xfrm>
            <a:graphic>
              <a:graphicData uri="http://schemas.openxmlformats.org/drawingml/2006/table">
                <a:tbl>
                  <a:tblPr firstRow="1" bandRow="1">
                    <a:tableStyleId>{5C22544A-7EE6-4342-B048-85BDC9FD1C3A}</a:tableStyleId>
                  </a:tblPr>
                  <a:tblGrid>
                    <a:gridCol w="1200151">
                      <a:extLst>
                        <a:ext uri="{9D8B030D-6E8A-4147-A177-3AD203B41FA5}">
                          <a16:colId xmlns:a16="http://schemas.microsoft.com/office/drawing/2014/main" val="1342853191"/>
                        </a:ext>
                      </a:extLst>
                    </a:gridCol>
                    <a:gridCol w="1200151">
                      <a:extLst>
                        <a:ext uri="{9D8B030D-6E8A-4147-A177-3AD203B41FA5}">
                          <a16:colId xmlns:a16="http://schemas.microsoft.com/office/drawing/2014/main" val="3272050641"/>
                        </a:ext>
                      </a:extLst>
                    </a:gridCol>
                    <a:gridCol w="1200151">
                      <a:extLst>
                        <a:ext uri="{9D8B030D-6E8A-4147-A177-3AD203B41FA5}">
                          <a16:colId xmlns:a16="http://schemas.microsoft.com/office/drawing/2014/main" val="810791777"/>
                        </a:ext>
                      </a:extLst>
                    </a:gridCol>
                  </a:tblGrid>
                  <a:tr h="370840">
                    <a:tc>
                      <a:txBody>
                        <a:bodyPr/>
                        <a:lstStyle/>
                        <a:p>
                          <a:endParaRPr lang="en-US"/>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blipFill>
                          <a:blip r:embed="rId4"/>
                          <a:stretch>
                            <a:fillRect l="-1015" t="-3279" r="-201523" b="-921311"/>
                          </a:stretch>
                        </a:blipFill>
                      </a:tcPr>
                    </a:tc>
                    <a:tc>
                      <a:txBody>
                        <a:bodyPr/>
                        <a:lstStyle/>
                        <a:p>
                          <a:endParaRPr lang="en-US"/>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blipFill>
                          <a:blip r:embed="rId4"/>
                          <a:stretch>
                            <a:fillRect l="-101015" t="-3279" r="-101523" b="-921311"/>
                          </a:stretch>
                        </a:blipFill>
                      </a:tcPr>
                    </a:tc>
                    <a:tc>
                      <a:txBody>
                        <a:bodyPr/>
                        <a:lstStyle/>
                        <a:p>
                          <a:endParaRPr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blipFill>
                          <a:blip r:embed="rId4"/>
                          <a:stretch>
                            <a:fillRect l="-201015" t="-3279" r="-1523" b="-921311"/>
                          </a:stretch>
                        </a:blipFill>
                      </a:tcPr>
                    </a:tc>
                    <a:extLst>
                      <a:ext uri="{0D108BD9-81ED-4DB2-BD59-A6C34878D82A}">
                        <a16:rowId xmlns:a16="http://schemas.microsoft.com/office/drawing/2014/main" val="1032458934"/>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4402086"/>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71249446"/>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F</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9041563"/>
                      </a:ext>
                    </a:extLst>
                  </a:tr>
                  <a:tr h="370840">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92565831"/>
                      </a:ext>
                    </a:extLst>
                  </a:tr>
                  <a:tr h="370840">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0921540"/>
                      </a:ext>
                    </a:extLst>
                  </a:tr>
                  <a:tr h="370840">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F</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411387841"/>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F</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6739292"/>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N</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F</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251417136"/>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F</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1577630"/>
                      </a:ext>
                    </a:extLst>
                  </a:tr>
                </a:tbl>
              </a:graphicData>
            </a:graphic>
          </p:graphicFrame>
        </mc:Fallback>
      </mc:AlternateContent>
      <p:sp>
        <p:nvSpPr>
          <p:cNvPr id="4" name="TextBox 3">
            <a:extLst>
              <a:ext uri="{FF2B5EF4-FFF2-40B4-BE49-F238E27FC236}">
                <a16:creationId xmlns:a16="http://schemas.microsoft.com/office/drawing/2014/main" id="{3D641A89-422B-D6A8-4EC1-4AE4A3B04FB1}"/>
              </a:ext>
            </a:extLst>
          </p:cNvPr>
          <p:cNvSpPr txBox="1"/>
          <p:nvPr/>
        </p:nvSpPr>
        <p:spPr>
          <a:xfrm>
            <a:off x="870408" y="376638"/>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LP Truth-Tables</a:t>
            </a:r>
          </a:p>
        </p:txBody>
      </p:sp>
      <mc:AlternateContent xmlns:mc="http://schemas.openxmlformats.org/markup-compatibility/2006" xmlns:a14="http://schemas.microsoft.com/office/drawing/2010/main">
        <mc:Choice Requires="a14">
          <p:graphicFrame>
            <p:nvGraphicFramePr>
              <p:cNvPr id="12" name="Table 3">
                <a:extLst>
                  <a:ext uri="{FF2B5EF4-FFF2-40B4-BE49-F238E27FC236}">
                    <a16:creationId xmlns:a16="http://schemas.microsoft.com/office/drawing/2014/main" id="{20507B9F-E570-5A6E-3300-1D62C40B2787}"/>
                  </a:ext>
                </a:extLst>
              </p:cNvPr>
              <p:cNvGraphicFramePr>
                <a:graphicFrameLocks noGrp="1"/>
              </p:cNvGraphicFramePr>
              <p:nvPr>
                <p:extLst>
                  <p:ext uri="{D42A27DB-BD31-4B8C-83A1-F6EECF244321}">
                    <p14:modId xmlns:p14="http://schemas.microsoft.com/office/powerpoint/2010/main" val="2115439450"/>
                  </p:ext>
                </p:extLst>
              </p:nvPr>
            </p:nvGraphicFramePr>
            <p:xfrm>
              <a:off x="4295774" y="1144817"/>
              <a:ext cx="3600452" cy="1483360"/>
            </p:xfrm>
            <a:graphic>
              <a:graphicData uri="http://schemas.openxmlformats.org/drawingml/2006/table">
                <a:tbl>
                  <a:tblPr firstRow="1" bandRow="1">
                    <a:tableStyleId>{5C22544A-7EE6-4342-B048-85BDC9FD1C3A}</a:tableStyleId>
                  </a:tblPr>
                  <a:tblGrid>
                    <a:gridCol w="1800226">
                      <a:extLst>
                        <a:ext uri="{9D8B030D-6E8A-4147-A177-3AD203B41FA5}">
                          <a16:colId xmlns:a16="http://schemas.microsoft.com/office/drawing/2014/main" val="1342853191"/>
                        </a:ext>
                      </a:extLst>
                    </a:gridCol>
                    <a:gridCol w="1800226">
                      <a:extLst>
                        <a:ext uri="{9D8B030D-6E8A-4147-A177-3AD203B41FA5}">
                          <a16:colId xmlns:a16="http://schemas.microsoft.com/office/drawing/2014/main" val="810791777"/>
                        </a:ext>
                      </a:extLst>
                    </a:gridCol>
                  </a:tblGrid>
                  <a:tr h="370840">
                    <a:tc>
                      <a:txBody>
                        <a:bodyPr/>
                        <a:lstStyle/>
                        <a:p>
                          <a:pPr algn="ctr"/>
                          <a14:m>
                            <m:oMathPara xmlns:m="http://schemas.openxmlformats.org/officeDocument/2006/math">
                              <m:oMathParaPr>
                                <m:jc m:val="centerGroup"/>
                              </m:oMathParaPr>
                              <m:oMath xmlns:m="http://schemas.openxmlformats.org/officeDocument/2006/math">
                                <m:r>
                                  <a:rPr lang="en-US" b="1" i="1" smtClean="0">
                                    <a:solidFill>
                                      <a:schemeClr val="tx1"/>
                                    </a:solidFill>
                                    <a:latin typeface="Cambria Math" panose="02040503050406030204" pitchFamily="18" charset="0"/>
                                  </a:rPr>
                                  <m:t>𝑨</m:t>
                                </m:r>
                              </m:oMath>
                            </m:oMathPara>
                          </a14:m>
                          <a:endParaRPr lang="en-GB" b="1"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GB" b="0"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𝑨</m:t>
                                </m:r>
                              </m:oMath>
                            </m:oMathPara>
                          </a14:m>
                          <a:endParaRPr lang="en-GB" b="0"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32458934"/>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tabLst>
                              <a:tab pos="625475" algn="l"/>
                            </a:tabLst>
                          </a:pPr>
                          <a:r>
                            <a:rPr lang="en-GB" dirty="0">
                              <a:latin typeface="Cambria" panose="02040503050406030204" pitchFamily="18" charset="0"/>
                              <a:ea typeface="Cambria" panose="02040503050406030204" pitchFamily="18" charset="0"/>
                            </a:rPr>
                            <a:t>F</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4402086"/>
                      </a:ext>
                    </a:extLst>
                  </a:tr>
                  <a:tr h="370840">
                    <a:tc>
                      <a:txBody>
                        <a:bodyPr/>
                        <a:lstStyle/>
                        <a:p>
                          <a:pPr algn="ctr"/>
                          <a:r>
                            <a:rPr lang="en-US" dirty="0">
                              <a:latin typeface="Cambria" panose="02040503050406030204" pitchFamily="18" charset="0"/>
                              <a:ea typeface="Cambria" panose="02040503050406030204" pitchFamily="18" charset="0"/>
                            </a:rPr>
                            <a:t>B</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631825" algn="l"/>
                            </a:tabLst>
                          </a:pPr>
                          <a:r>
                            <a:rPr lang="en-GB" dirty="0">
                              <a:latin typeface="Cambria" panose="02040503050406030204" pitchFamily="18" charset="0"/>
                              <a:ea typeface="Cambria" panose="02040503050406030204" pitchFamily="18" charset="0"/>
                            </a:rPr>
                            <a:t>B</a:t>
                          </a:r>
                          <a:endParaRPr lang="en-GB" b="1" dirty="0">
                            <a:solidFill>
                              <a:srgbClr val="C00000"/>
                            </a:solidFill>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85622500"/>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tabLst>
                              <a:tab pos="625475" algn="l"/>
                            </a:tabLst>
                          </a:pPr>
                          <a:r>
                            <a:rPr lang="en-GB" dirty="0">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1249446"/>
                      </a:ext>
                    </a:extLst>
                  </a:tr>
                </a:tbl>
              </a:graphicData>
            </a:graphic>
          </p:graphicFrame>
        </mc:Choice>
        <mc:Fallback xmlns="">
          <p:graphicFrame>
            <p:nvGraphicFramePr>
              <p:cNvPr id="12" name="Table 3">
                <a:extLst>
                  <a:ext uri="{FF2B5EF4-FFF2-40B4-BE49-F238E27FC236}">
                    <a16:creationId xmlns:a16="http://schemas.microsoft.com/office/drawing/2014/main" id="{20507B9F-E570-5A6E-3300-1D62C40B2787}"/>
                  </a:ext>
                </a:extLst>
              </p:cNvPr>
              <p:cNvGraphicFramePr>
                <a:graphicFrameLocks noGrp="1"/>
              </p:cNvGraphicFramePr>
              <p:nvPr>
                <p:extLst>
                  <p:ext uri="{D42A27DB-BD31-4B8C-83A1-F6EECF244321}">
                    <p14:modId xmlns:p14="http://schemas.microsoft.com/office/powerpoint/2010/main" val="2115439450"/>
                  </p:ext>
                </p:extLst>
              </p:nvPr>
            </p:nvGraphicFramePr>
            <p:xfrm>
              <a:off x="4295774" y="1144817"/>
              <a:ext cx="3600452" cy="1483360"/>
            </p:xfrm>
            <a:graphic>
              <a:graphicData uri="http://schemas.openxmlformats.org/drawingml/2006/table">
                <a:tbl>
                  <a:tblPr firstRow="1" bandRow="1">
                    <a:tableStyleId>{5C22544A-7EE6-4342-B048-85BDC9FD1C3A}</a:tableStyleId>
                  </a:tblPr>
                  <a:tblGrid>
                    <a:gridCol w="1800226">
                      <a:extLst>
                        <a:ext uri="{9D8B030D-6E8A-4147-A177-3AD203B41FA5}">
                          <a16:colId xmlns:a16="http://schemas.microsoft.com/office/drawing/2014/main" val="1342853191"/>
                        </a:ext>
                      </a:extLst>
                    </a:gridCol>
                    <a:gridCol w="1800226">
                      <a:extLst>
                        <a:ext uri="{9D8B030D-6E8A-4147-A177-3AD203B41FA5}">
                          <a16:colId xmlns:a16="http://schemas.microsoft.com/office/drawing/2014/main" val="810791777"/>
                        </a:ext>
                      </a:extLst>
                    </a:gridCol>
                  </a:tblGrid>
                  <a:tr h="370840">
                    <a:tc>
                      <a:txBody>
                        <a:bodyPr/>
                        <a:lstStyle/>
                        <a:p>
                          <a:endParaRPr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blipFill>
                          <a:blip r:embed="rId5"/>
                          <a:stretch>
                            <a:fillRect l="-338" t="-1639" r="-101014" b="-322951"/>
                          </a:stretch>
                        </a:blipFill>
                      </a:tcPr>
                    </a:tc>
                    <a:tc>
                      <a:txBody>
                        <a:bodyPr/>
                        <a:lstStyle/>
                        <a:p>
                          <a:endParaRPr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blipFill>
                          <a:blip r:embed="rId5"/>
                          <a:stretch>
                            <a:fillRect l="-100338" t="-1639" r="-1014" b="-322951"/>
                          </a:stretch>
                        </a:blipFill>
                      </a:tcPr>
                    </a:tc>
                    <a:extLst>
                      <a:ext uri="{0D108BD9-81ED-4DB2-BD59-A6C34878D82A}">
                        <a16:rowId xmlns:a16="http://schemas.microsoft.com/office/drawing/2014/main" val="1032458934"/>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tabLst>
                              <a:tab pos="625475" algn="l"/>
                            </a:tabLst>
                          </a:pPr>
                          <a:r>
                            <a:rPr lang="en-GB" dirty="0">
                              <a:latin typeface="Cambria" panose="02040503050406030204" pitchFamily="18" charset="0"/>
                              <a:ea typeface="Cambria" panose="02040503050406030204" pitchFamily="18" charset="0"/>
                            </a:rPr>
                            <a:t>F</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4402086"/>
                      </a:ext>
                    </a:extLst>
                  </a:tr>
                  <a:tr h="370840">
                    <a:tc>
                      <a:txBody>
                        <a:bodyPr/>
                        <a:lstStyle/>
                        <a:p>
                          <a:pPr algn="ctr"/>
                          <a:r>
                            <a:rPr lang="en-US" dirty="0">
                              <a:latin typeface="Cambria" panose="02040503050406030204" pitchFamily="18" charset="0"/>
                              <a:ea typeface="Cambria" panose="02040503050406030204" pitchFamily="18" charset="0"/>
                            </a:rPr>
                            <a:t>B</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631825" algn="l"/>
                            </a:tabLst>
                          </a:pPr>
                          <a:r>
                            <a:rPr lang="en-GB" dirty="0">
                              <a:latin typeface="Cambria" panose="02040503050406030204" pitchFamily="18" charset="0"/>
                              <a:ea typeface="Cambria" panose="02040503050406030204" pitchFamily="18" charset="0"/>
                            </a:rPr>
                            <a:t>B</a:t>
                          </a:r>
                          <a:endParaRPr lang="en-GB" b="1" dirty="0">
                            <a:solidFill>
                              <a:srgbClr val="C00000"/>
                            </a:solidFill>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85622500"/>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tabLst>
                              <a:tab pos="625475" algn="l"/>
                            </a:tabLst>
                          </a:pPr>
                          <a:r>
                            <a:rPr lang="en-GB" dirty="0">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124944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3" name="Table 12">
                <a:extLst>
                  <a:ext uri="{FF2B5EF4-FFF2-40B4-BE49-F238E27FC236}">
                    <a16:creationId xmlns:a16="http://schemas.microsoft.com/office/drawing/2014/main" id="{7E0B21B6-1C3F-AE56-F48F-9C04A3152788}"/>
                  </a:ext>
                </a:extLst>
              </p:cNvPr>
              <p:cNvGraphicFramePr>
                <a:graphicFrameLocks noGrp="1"/>
              </p:cNvGraphicFramePr>
              <p:nvPr>
                <p:extLst>
                  <p:ext uri="{D42A27DB-BD31-4B8C-83A1-F6EECF244321}">
                    <p14:modId xmlns:p14="http://schemas.microsoft.com/office/powerpoint/2010/main" val="1729903765"/>
                  </p:ext>
                </p:extLst>
              </p:nvPr>
            </p:nvGraphicFramePr>
            <p:xfrm>
              <a:off x="2147888" y="2901600"/>
              <a:ext cx="3600453" cy="3708400"/>
            </p:xfrm>
            <a:graphic>
              <a:graphicData uri="http://schemas.openxmlformats.org/drawingml/2006/table">
                <a:tbl>
                  <a:tblPr firstRow="1" bandRow="1">
                    <a:tableStyleId>{5C22544A-7EE6-4342-B048-85BDC9FD1C3A}</a:tableStyleId>
                  </a:tblPr>
                  <a:tblGrid>
                    <a:gridCol w="1200151">
                      <a:extLst>
                        <a:ext uri="{9D8B030D-6E8A-4147-A177-3AD203B41FA5}">
                          <a16:colId xmlns:a16="http://schemas.microsoft.com/office/drawing/2014/main" val="1342853191"/>
                        </a:ext>
                      </a:extLst>
                    </a:gridCol>
                    <a:gridCol w="1200151">
                      <a:extLst>
                        <a:ext uri="{9D8B030D-6E8A-4147-A177-3AD203B41FA5}">
                          <a16:colId xmlns:a16="http://schemas.microsoft.com/office/drawing/2014/main" val="3272050641"/>
                        </a:ext>
                      </a:extLst>
                    </a:gridCol>
                    <a:gridCol w="1200151">
                      <a:extLst>
                        <a:ext uri="{9D8B030D-6E8A-4147-A177-3AD203B41FA5}">
                          <a16:colId xmlns:a16="http://schemas.microsoft.com/office/drawing/2014/main" val="810791777"/>
                        </a:ext>
                      </a:extLst>
                    </a:gridCol>
                  </a:tblGrid>
                  <a:tr h="370840">
                    <a:tc>
                      <a:txBody>
                        <a:bodyPr/>
                        <a:lstStyle/>
                        <a:p>
                          <a:pPr algn="ctr"/>
                          <a14:m>
                            <m:oMathPara xmlns:m="http://schemas.openxmlformats.org/officeDocument/2006/math">
                              <m:oMathParaPr>
                                <m:jc m:val="centerGroup"/>
                              </m:oMathParaPr>
                              <m:oMath xmlns:m="http://schemas.openxmlformats.org/officeDocument/2006/math">
                                <m:r>
                                  <a:rPr lang="en-US" b="1" i="1" smtClean="0">
                                    <a:solidFill>
                                      <a:schemeClr val="tx1"/>
                                    </a:solidFill>
                                    <a:latin typeface="Cambria Math" panose="02040503050406030204" pitchFamily="18" charset="0"/>
                                  </a:rPr>
                                  <m:t>𝑨</m:t>
                                </m:r>
                              </m:oMath>
                            </m:oMathPara>
                          </a14:m>
                          <a:endParaRPr lang="en-GB" b="1"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b="1" i="1" smtClean="0">
                                    <a:solidFill>
                                      <a:schemeClr val="tx1"/>
                                    </a:solidFill>
                                    <a:latin typeface="Cambria Math" panose="02040503050406030204" pitchFamily="18" charset="0"/>
                                  </a:rPr>
                                  <m:t>𝑩</m:t>
                                </m:r>
                              </m:oMath>
                            </m:oMathPara>
                          </a14:m>
                          <a:endParaRPr lang="en-GB" b="1"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b="1" i="1" smtClean="0">
                                    <a:solidFill>
                                      <a:schemeClr val="tx1"/>
                                    </a:solidFill>
                                    <a:latin typeface="Cambria Math" panose="02040503050406030204" pitchFamily="18" charset="0"/>
                                  </a:rPr>
                                  <m:t>𝑨</m:t>
                                </m:r>
                                <m:r>
                                  <a:rPr lang="en-GB" b="1"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𝑩</m:t>
                                </m:r>
                              </m:oMath>
                            </m:oMathPara>
                          </a14:m>
                          <a:endParaRPr lang="en-GB" b="0"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32458934"/>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4402086"/>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B</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71249446"/>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9041563"/>
                      </a:ext>
                    </a:extLst>
                  </a:tr>
                  <a:tr h="370840">
                    <a:tc>
                      <a:txBody>
                        <a:bodyPr/>
                        <a:lstStyle/>
                        <a:p>
                          <a:pPr algn="ctr"/>
                          <a:r>
                            <a:rPr lang="en-US" dirty="0">
                              <a:latin typeface="Cambria" panose="02040503050406030204" pitchFamily="18" charset="0"/>
                              <a:ea typeface="Cambria" panose="02040503050406030204" pitchFamily="18" charset="0"/>
                            </a:rPr>
                            <a:t>B</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92565831"/>
                      </a:ext>
                    </a:extLst>
                  </a:tr>
                  <a:tr h="370840">
                    <a:tc>
                      <a:txBody>
                        <a:bodyPr/>
                        <a:lstStyle/>
                        <a:p>
                          <a:pPr algn="ctr"/>
                          <a:r>
                            <a:rPr lang="en-US" dirty="0">
                              <a:latin typeface="Cambria" panose="02040503050406030204" pitchFamily="18" charset="0"/>
                              <a:ea typeface="Cambria" panose="02040503050406030204" pitchFamily="18" charset="0"/>
                            </a:rPr>
                            <a:t>B</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B</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B</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0921540"/>
                      </a:ext>
                    </a:extLst>
                  </a:tr>
                  <a:tr h="370840">
                    <a:tc>
                      <a:txBody>
                        <a:bodyPr/>
                        <a:lstStyle/>
                        <a:p>
                          <a:pPr algn="ctr"/>
                          <a:r>
                            <a:rPr lang="en-US" dirty="0">
                              <a:latin typeface="Cambria" panose="02040503050406030204" pitchFamily="18" charset="0"/>
                              <a:ea typeface="Cambria" panose="02040503050406030204" pitchFamily="18" charset="0"/>
                            </a:rPr>
                            <a:t>B</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B</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411387841"/>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6739292"/>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B</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B</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251417136"/>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F</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1577630"/>
                      </a:ext>
                    </a:extLst>
                  </a:tr>
                </a:tbl>
              </a:graphicData>
            </a:graphic>
          </p:graphicFrame>
        </mc:Choice>
        <mc:Fallback xmlns="">
          <p:graphicFrame>
            <p:nvGraphicFramePr>
              <p:cNvPr id="13" name="Table 12">
                <a:extLst>
                  <a:ext uri="{FF2B5EF4-FFF2-40B4-BE49-F238E27FC236}">
                    <a16:creationId xmlns:a16="http://schemas.microsoft.com/office/drawing/2014/main" id="{7E0B21B6-1C3F-AE56-F48F-9C04A3152788}"/>
                  </a:ext>
                </a:extLst>
              </p:cNvPr>
              <p:cNvGraphicFramePr>
                <a:graphicFrameLocks noGrp="1"/>
              </p:cNvGraphicFramePr>
              <p:nvPr>
                <p:extLst>
                  <p:ext uri="{D42A27DB-BD31-4B8C-83A1-F6EECF244321}">
                    <p14:modId xmlns:p14="http://schemas.microsoft.com/office/powerpoint/2010/main" val="1729903765"/>
                  </p:ext>
                </p:extLst>
              </p:nvPr>
            </p:nvGraphicFramePr>
            <p:xfrm>
              <a:off x="2147888" y="2901600"/>
              <a:ext cx="3600453" cy="3708400"/>
            </p:xfrm>
            <a:graphic>
              <a:graphicData uri="http://schemas.openxmlformats.org/drawingml/2006/table">
                <a:tbl>
                  <a:tblPr firstRow="1" bandRow="1">
                    <a:tableStyleId>{5C22544A-7EE6-4342-B048-85BDC9FD1C3A}</a:tableStyleId>
                  </a:tblPr>
                  <a:tblGrid>
                    <a:gridCol w="1200151">
                      <a:extLst>
                        <a:ext uri="{9D8B030D-6E8A-4147-A177-3AD203B41FA5}">
                          <a16:colId xmlns:a16="http://schemas.microsoft.com/office/drawing/2014/main" val="1342853191"/>
                        </a:ext>
                      </a:extLst>
                    </a:gridCol>
                    <a:gridCol w="1200151">
                      <a:extLst>
                        <a:ext uri="{9D8B030D-6E8A-4147-A177-3AD203B41FA5}">
                          <a16:colId xmlns:a16="http://schemas.microsoft.com/office/drawing/2014/main" val="3272050641"/>
                        </a:ext>
                      </a:extLst>
                    </a:gridCol>
                    <a:gridCol w="1200151">
                      <a:extLst>
                        <a:ext uri="{9D8B030D-6E8A-4147-A177-3AD203B41FA5}">
                          <a16:colId xmlns:a16="http://schemas.microsoft.com/office/drawing/2014/main" val="810791777"/>
                        </a:ext>
                      </a:extLst>
                    </a:gridCol>
                  </a:tblGrid>
                  <a:tr h="370840">
                    <a:tc>
                      <a:txBody>
                        <a:bodyPr/>
                        <a:lstStyle/>
                        <a:p>
                          <a:endParaRPr lang="en-US"/>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blipFill>
                          <a:blip r:embed="rId6"/>
                          <a:stretch>
                            <a:fillRect l="-1015" t="-1639" r="-202030" b="-921311"/>
                          </a:stretch>
                        </a:blipFill>
                      </a:tcPr>
                    </a:tc>
                    <a:tc>
                      <a:txBody>
                        <a:bodyPr/>
                        <a:lstStyle/>
                        <a:p>
                          <a:endParaRPr lang="en-US"/>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blipFill>
                          <a:blip r:embed="rId6"/>
                          <a:stretch>
                            <a:fillRect l="-101015" t="-1639" r="-102030" b="-921311"/>
                          </a:stretch>
                        </a:blipFill>
                      </a:tcPr>
                    </a:tc>
                    <a:tc>
                      <a:txBody>
                        <a:bodyPr/>
                        <a:lstStyle/>
                        <a:p>
                          <a:endParaRPr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blipFill>
                          <a:blip r:embed="rId6"/>
                          <a:stretch>
                            <a:fillRect l="-201015" t="-1639" r="-2030" b="-921311"/>
                          </a:stretch>
                        </a:blipFill>
                      </a:tcPr>
                    </a:tc>
                    <a:extLst>
                      <a:ext uri="{0D108BD9-81ED-4DB2-BD59-A6C34878D82A}">
                        <a16:rowId xmlns:a16="http://schemas.microsoft.com/office/drawing/2014/main" val="1032458934"/>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4402086"/>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B</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71249446"/>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9041563"/>
                      </a:ext>
                    </a:extLst>
                  </a:tr>
                  <a:tr h="370840">
                    <a:tc>
                      <a:txBody>
                        <a:bodyPr/>
                        <a:lstStyle/>
                        <a:p>
                          <a:pPr algn="ctr"/>
                          <a:r>
                            <a:rPr lang="en-US" dirty="0">
                              <a:latin typeface="Cambria" panose="02040503050406030204" pitchFamily="18" charset="0"/>
                              <a:ea typeface="Cambria" panose="02040503050406030204" pitchFamily="18" charset="0"/>
                            </a:rPr>
                            <a:t>B</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92565831"/>
                      </a:ext>
                    </a:extLst>
                  </a:tr>
                  <a:tr h="370840">
                    <a:tc>
                      <a:txBody>
                        <a:bodyPr/>
                        <a:lstStyle/>
                        <a:p>
                          <a:pPr algn="ctr"/>
                          <a:r>
                            <a:rPr lang="en-US" dirty="0">
                              <a:latin typeface="Cambria" panose="02040503050406030204" pitchFamily="18" charset="0"/>
                              <a:ea typeface="Cambria" panose="02040503050406030204" pitchFamily="18" charset="0"/>
                            </a:rPr>
                            <a:t>B</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B</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B</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0921540"/>
                      </a:ext>
                    </a:extLst>
                  </a:tr>
                  <a:tr h="370840">
                    <a:tc>
                      <a:txBody>
                        <a:bodyPr/>
                        <a:lstStyle/>
                        <a:p>
                          <a:pPr algn="ctr"/>
                          <a:r>
                            <a:rPr lang="en-US" dirty="0">
                              <a:latin typeface="Cambria" panose="02040503050406030204" pitchFamily="18" charset="0"/>
                              <a:ea typeface="Cambria" panose="02040503050406030204" pitchFamily="18" charset="0"/>
                            </a:rPr>
                            <a:t>B</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B</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411387841"/>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6739292"/>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B</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B</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251417136"/>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F</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157763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4" name="Table 13">
                <a:extLst>
                  <a:ext uri="{FF2B5EF4-FFF2-40B4-BE49-F238E27FC236}">
                    <a16:creationId xmlns:a16="http://schemas.microsoft.com/office/drawing/2014/main" id="{0B245E9D-142B-5FF3-FFFF-3CD2EDE7C6F5}"/>
                  </a:ext>
                </a:extLst>
              </p:cNvPr>
              <p:cNvGraphicFramePr>
                <a:graphicFrameLocks noGrp="1"/>
              </p:cNvGraphicFramePr>
              <p:nvPr>
                <p:extLst>
                  <p:ext uri="{D42A27DB-BD31-4B8C-83A1-F6EECF244321}">
                    <p14:modId xmlns:p14="http://schemas.microsoft.com/office/powerpoint/2010/main" val="190741662"/>
                  </p:ext>
                </p:extLst>
              </p:nvPr>
            </p:nvGraphicFramePr>
            <p:xfrm>
              <a:off x="6443659" y="2902651"/>
              <a:ext cx="3600453" cy="3708400"/>
            </p:xfrm>
            <a:graphic>
              <a:graphicData uri="http://schemas.openxmlformats.org/drawingml/2006/table">
                <a:tbl>
                  <a:tblPr firstRow="1" bandRow="1">
                    <a:tableStyleId>{5C22544A-7EE6-4342-B048-85BDC9FD1C3A}</a:tableStyleId>
                  </a:tblPr>
                  <a:tblGrid>
                    <a:gridCol w="1200151">
                      <a:extLst>
                        <a:ext uri="{9D8B030D-6E8A-4147-A177-3AD203B41FA5}">
                          <a16:colId xmlns:a16="http://schemas.microsoft.com/office/drawing/2014/main" val="1342853191"/>
                        </a:ext>
                      </a:extLst>
                    </a:gridCol>
                    <a:gridCol w="1200151">
                      <a:extLst>
                        <a:ext uri="{9D8B030D-6E8A-4147-A177-3AD203B41FA5}">
                          <a16:colId xmlns:a16="http://schemas.microsoft.com/office/drawing/2014/main" val="3272050641"/>
                        </a:ext>
                      </a:extLst>
                    </a:gridCol>
                    <a:gridCol w="1200151">
                      <a:extLst>
                        <a:ext uri="{9D8B030D-6E8A-4147-A177-3AD203B41FA5}">
                          <a16:colId xmlns:a16="http://schemas.microsoft.com/office/drawing/2014/main" val="810791777"/>
                        </a:ext>
                      </a:extLst>
                    </a:gridCol>
                  </a:tblGrid>
                  <a:tr h="370840">
                    <a:tc>
                      <a:txBody>
                        <a:bodyPr/>
                        <a:lstStyle/>
                        <a:p>
                          <a:pPr algn="ctr"/>
                          <a14:m>
                            <m:oMathPara xmlns:m="http://schemas.openxmlformats.org/officeDocument/2006/math">
                              <m:oMathParaPr>
                                <m:jc m:val="centerGroup"/>
                              </m:oMathParaPr>
                              <m:oMath xmlns:m="http://schemas.openxmlformats.org/officeDocument/2006/math">
                                <m:r>
                                  <a:rPr lang="en-US" b="1" i="1" smtClean="0">
                                    <a:solidFill>
                                      <a:schemeClr val="tx1"/>
                                    </a:solidFill>
                                    <a:latin typeface="Cambria Math" panose="02040503050406030204" pitchFamily="18" charset="0"/>
                                  </a:rPr>
                                  <m:t>𝑨</m:t>
                                </m:r>
                              </m:oMath>
                            </m:oMathPara>
                          </a14:m>
                          <a:endParaRPr lang="en-GB" b="1"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b="1" i="1" smtClean="0">
                                    <a:solidFill>
                                      <a:schemeClr val="tx1"/>
                                    </a:solidFill>
                                    <a:latin typeface="Cambria Math" panose="02040503050406030204" pitchFamily="18" charset="0"/>
                                  </a:rPr>
                                  <m:t>𝑩</m:t>
                                </m:r>
                              </m:oMath>
                            </m:oMathPara>
                          </a14:m>
                          <a:endParaRPr lang="en-GB" b="1"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b="1" i="1" smtClean="0">
                                    <a:solidFill>
                                      <a:schemeClr val="tx1"/>
                                    </a:solidFill>
                                    <a:latin typeface="Cambria Math" panose="02040503050406030204" pitchFamily="18" charset="0"/>
                                  </a:rPr>
                                  <m:t>𝑨</m:t>
                                </m:r>
                                <m:r>
                                  <a:rPr lang="en-GB" b="1"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𝑩</m:t>
                                </m:r>
                              </m:oMath>
                            </m:oMathPara>
                          </a14:m>
                          <a:endParaRPr lang="en-GB" b="0"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32458934"/>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4402086"/>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B</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B</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71249446"/>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F</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9041563"/>
                      </a:ext>
                    </a:extLst>
                  </a:tr>
                  <a:tr h="370840">
                    <a:tc>
                      <a:txBody>
                        <a:bodyPr/>
                        <a:lstStyle/>
                        <a:p>
                          <a:pPr algn="ctr"/>
                          <a:r>
                            <a:rPr lang="en-US" dirty="0">
                              <a:latin typeface="Cambria" panose="02040503050406030204" pitchFamily="18" charset="0"/>
                              <a:ea typeface="Cambria" panose="02040503050406030204" pitchFamily="18" charset="0"/>
                            </a:rPr>
                            <a:t>B</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B</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92565831"/>
                      </a:ext>
                    </a:extLst>
                  </a:tr>
                  <a:tr h="370840">
                    <a:tc>
                      <a:txBody>
                        <a:bodyPr/>
                        <a:lstStyle/>
                        <a:p>
                          <a:pPr algn="ctr"/>
                          <a:r>
                            <a:rPr lang="en-US" dirty="0">
                              <a:latin typeface="Cambria" panose="02040503050406030204" pitchFamily="18" charset="0"/>
                              <a:ea typeface="Cambria" panose="02040503050406030204" pitchFamily="18" charset="0"/>
                            </a:rPr>
                            <a:t>B</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B</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B</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0921540"/>
                      </a:ext>
                    </a:extLst>
                  </a:tr>
                  <a:tr h="370840">
                    <a:tc>
                      <a:txBody>
                        <a:bodyPr/>
                        <a:lstStyle/>
                        <a:p>
                          <a:pPr algn="ctr"/>
                          <a:r>
                            <a:rPr lang="en-US" dirty="0">
                              <a:latin typeface="Cambria" panose="02040503050406030204" pitchFamily="18" charset="0"/>
                              <a:ea typeface="Cambria" panose="02040503050406030204" pitchFamily="18" charset="0"/>
                            </a:rPr>
                            <a:t>B</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F</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411387841"/>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F</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6739292"/>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B</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F</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251417136"/>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F</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1577630"/>
                      </a:ext>
                    </a:extLst>
                  </a:tr>
                </a:tbl>
              </a:graphicData>
            </a:graphic>
          </p:graphicFrame>
        </mc:Choice>
        <mc:Fallback xmlns="">
          <p:graphicFrame>
            <p:nvGraphicFramePr>
              <p:cNvPr id="14" name="Table 13">
                <a:extLst>
                  <a:ext uri="{FF2B5EF4-FFF2-40B4-BE49-F238E27FC236}">
                    <a16:creationId xmlns:a16="http://schemas.microsoft.com/office/drawing/2014/main" id="{0B245E9D-142B-5FF3-FFFF-3CD2EDE7C6F5}"/>
                  </a:ext>
                </a:extLst>
              </p:cNvPr>
              <p:cNvGraphicFramePr>
                <a:graphicFrameLocks noGrp="1"/>
              </p:cNvGraphicFramePr>
              <p:nvPr>
                <p:extLst>
                  <p:ext uri="{D42A27DB-BD31-4B8C-83A1-F6EECF244321}">
                    <p14:modId xmlns:p14="http://schemas.microsoft.com/office/powerpoint/2010/main" val="190741662"/>
                  </p:ext>
                </p:extLst>
              </p:nvPr>
            </p:nvGraphicFramePr>
            <p:xfrm>
              <a:off x="6443659" y="2902651"/>
              <a:ext cx="3600453" cy="3708400"/>
            </p:xfrm>
            <a:graphic>
              <a:graphicData uri="http://schemas.openxmlformats.org/drawingml/2006/table">
                <a:tbl>
                  <a:tblPr firstRow="1" bandRow="1">
                    <a:tableStyleId>{5C22544A-7EE6-4342-B048-85BDC9FD1C3A}</a:tableStyleId>
                  </a:tblPr>
                  <a:tblGrid>
                    <a:gridCol w="1200151">
                      <a:extLst>
                        <a:ext uri="{9D8B030D-6E8A-4147-A177-3AD203B41FA5}">
                          <a16:colId xmlns:a16="http://schemas.microsoft.com/office/drawing/2014/main" val="1342853191"/>
                        </a:ext>
                      </a:extLst>
                    </a:gridCol>
                    <a:gridCol w="1200151">
                      <a:extLst>
                        <a:ext uri="{9D8B030D-6E8A-4147-A177-3AD203B41FA5}">
                          <a16:colId xmlns:a16="http://schemas.microsoft.com/office/drawing/2014/main" val="3272050641"/>
                        </a:ext>
                      </a:extLst>
                    </a:gridCol>
                    <a:gridCol w="1200151">
                      <a:extLst>
                        <a:ext uri="{9D8B030D-6E8A-4147-A177-3AD203B41FA5}">
                          <a16:colId xmlns:a16="http://schemas.microsoft.com/office/drawing/2014/main" val="810791777"/>
                        </a:ext>
                      </a:extLst>
                    </a:gridCol>
                  </a:tblGrid>
                  <a:tr h="370840">
                    <a:tc>
                      <a:txBody>
                        <a:bodyPr/>
                        <a:lstStyle/>
                        <a:p>
                          <a:endParaRPr lang="en-US"/>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blipFill>
                          <a:blip r:embed="rId7"/>
                          <a:stretch>
                            <a:fillRect l="-1015" t="-3279" r="-201523" b="-921311"/>
                          </a:stretch>
                        </a:blipFill>
                      </a:tcPr>
                    </a:tc>
                    <a:tc>
                      <a:txBody>
                        <a:bodyPr/>
                        <a:lstStyle/>
                        <a:p>
                          <a:endParaRPr lang="en-US"/>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blipFill>
                          <a:blip r:embed="rId7"/>
                          <a:stretch>
                            <a:fillRect l="-101015" t="-3279" r="-101523" b="-921311"/>
                          </a:stretch>
                        </a:blipFill>
                      </a:tcPr>
                    </a:tc>
                    <a:tc>
                      <a:txBody>
                        <a:bodyPr/>
                        <a:lstStyle/>
                        <a:p>
                          <a:endParaRPr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blipFill>
                          <a:blip r:embed="rId7"/>
                          <a:stretch>
                            <a:fillRect l="-201015" t="-3279" r="-1523" b="-921311"/>
                          </a:stretch>
                        </a:blipFill>
                      </a:tcPr>
                    </a:tc>
                    <a:extLst>
                      <a:ext uri="{0D108BD9-81ED-4DB2-BD59-A6C34878D82A}">
                        <a16:rowId xmlns:a16="http://schemas.microsoft.com/office/drawing/2014/main" val="1032458934"/>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4402086"/>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B</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B</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71249446"/>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F</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9041563"/>
                      </a:ext>
                    </a:extLst>
                  </a:tr>
                  <a:tr h="370840">
                    <a:tc>
                      <a:txBody>
                        <a:bodyPr/>
                        <a:lstStyle/>
                        <a:p>
                          <a:pPr algn="ctr"/>
                          <a:r>
                            <a:rPr lang="en-US" dirty="0">
                              <a:latin typeface="Cambria" panose="02040503050406030204" pitchFamily="18" charset="0"/>
                              <a:ea typeface="Cambria" panose="02040503050406030204" pitchFamily="18" charset="0"/>
                            </a:rPr>
                            <a:t>B</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B</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92565831"/>
                      </a:ext>
                    </a:extLst>
                  </a:tr>
                  <a:tr h="370840">
                    <a:tc>
                      <a:txBody>
                        <a:bodyPr/>
                        <a:lstStyle/>
                        <a:p>
                          <a:pPr algn="ctr"/>
                          <a:r>
                            <a:rPr lang="en-US" dirty="0">
                              <a:latin typeface="Cambria" panose="02040503050406030204" pitchFamily="18" charset="0"/>
                              <a:ea typeface="Cambria" panose="02040503050406030204" pitchFamily="18" charset="0"/>
                            </a:rPr>
                            <a:t>B</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B</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B</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0921540"/>
                      </a:ext>
                    </a:extLst>
                  </a:tr>
                  <a:tr h="370840">
                    <a:tc>
                      <a:txBody>
                        <a:bodyPr/>
                        <a:lstStyle/>
                        <a:p>
                          <a:pPr algn="ctr"/>
                          <a:r>
                            <a:rPr lang="en-US" dirty="0">
                              <a:latin typeface="Cambria" panose="02040503050406030204" pitchFamily="18" charset="0"/>
                              <a:ea typeface="Cambria" panose="02040503050406030204" pitchFamily="18" charset="0"/>
                            </a:rPr>
                            <a:t>B</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F</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411387841"/>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F</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6739292"/>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B</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F</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251417136"/>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F</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1577630"/>
                      </a:ext>
                    </a:extLst>
                  </a:tr>
                </a:tbl>
              </a:graphicData>
            </a:graphic>
          </p:graphicFrame>
        </mc:Fallback>
      </mc:AlternateContent>
    </p:spTree>
    <p:extLst>
      <p:ext uri="{BB962C8B-B14F-4D97-AF65-F5344CB8AC3E}">
        <p14:creationId xmlns:p14="http://schemas.microsoft.com/office/powerpoint/2010/main" val="92798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xit" presetSubtype="0" fill="hold" nodeType="with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US" sz="3500" dirty="0">
                <a:latin typeface="Cambria" panose="02040503050406030204" pitchFamily="18" charset="0"/>
                <a:ea typeface="Cambria" panose="02040503050406030204" pitchFamily="18" charset="0"/>
              </a:rPr>
              <a:t>Defused Explosives</a:t>
            </a:r>
            <a:endParaRPr lang="en-GB" sz="3500"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1" y="1811822"/>
                <a:ext cx="6779106" cy="4247317"/>
              </a:xfrm>
              <a:prstGeom prst="rect">
                <a:avLst/>
              </a:prstGeom>
              <a:noFill/>
            </p:spPr>
            <p:txBody>
              <a:bodyPr wrap="square" rtlCol="0" anchor="ctr">
                <a:spAutoFit/>
              </a:bodyPr>
              <a:lstStyle/>
              <a:p>
                <a:pPr marL="457200" indent="-457200">
                  <a:spcAft>
                    <a:spcPts val="1000"/>
                  </a:spcAft>
                  <a:buFont typeface="Arial" panose="020B0604020202020204" pitchFamily="34" charset="0"/>
                  <a:buChar char="•"/>
                </a:pPr>
                <a:r>
                  <a:rPr lang="en-US" sz="2000" dirty="0">
                    <a:latin typeface="Cambria" panose="02040503050406030204" pitchFamily="18" charset="0"/>
                    <a:ea typeface="Cambria" panose="02040503050406030204" pitchFamily="18" charset="0"/>
                  </a:rPr>
                  <a:t>Since </a:t>
                </a:r>
                <a:r>
                  <a:rPr lang="en-US" sz="2000" b="1" dirty="0">
                    <a:solidFill>
                      <a:srgbClr val="C00000"/>
                    </a:solidFill>
                    <a:latin typeface="Cambria" panose="02040503050406030204" pitchFamily="18" charset="0"/>
                    <a:ea typeface="Cambria" panose="02040503050406030204" pitchFamily="18" charset="0"/>
                  </a:rPr>
                  <a:t>atomic sentences</a:t>
                </a:r>
                <a:r>
                  <a:rPr lang="en-US" sz="2000" dirty="0">
                    <a:solidFill>
                      <a:srgbClr val="C00000"/>
                    </a:solidFill>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rPr>
                  <a:t>can be true and false on an </a:t>
                </a:r>
                <a:r>
                  <a:rPr lang="en-US" sz="2000" b="1" dirty="0">
                    <a:solidFill>
                      <a:srgbClr val="0070C0"/>
                    </a:solidFill>
                    <a:latin typeface="Cambria" panose="02040503050406030204" pitchFamily="18" charset="0"/>
                    <a:ea typeface="Cambria" panose="02040503050406030204" pitchFamily="18" charset="0"/>
                  </a:rPr>
                  <a:t>LP interpretation</a:t>
                </a:r>
                <a:r>
                  <a:rPr lang="en-US" sz="2000" dirty="0">
                    <a:latin typeface="Cambria" panose="02040503050406030204" pitchFamily="18" charset="0"/>
                    <a:ea typeface="Cambria" panose="02040503050406030204" pitchFamily="18" charset="0"/>
                  </a:rPr>
                  <a:t>, contradictions can be true on them too</a:t>
                </a:r>
              </a:p>
              <a:p>
                <a:pPr marL="914400" lvl="1" indent="-457200">
                  <a:spcAft>
                    <a:spcPts val="2000"/>
                  </a:spcAft>
                  <a:buFont typeface="Cambria" panose="02040503050406030204" pitchFamily="18" charset="0"/>
                  <a:buChar char="–"/>
                </a:pPr>
                <a:r>
                  <a:rPr lang="en-US" sz="2000" dirty="0">
                    <a:latin typeface="Cambria" panose="02040503050406030204" pitchFamily="18" charset="0"/>
                    <a:ea typeface="Cambria" panose="02040503050406030204" pitchFamily="18" charset="0"/>
                  </a:rPr>
                  <a:t>If the atomic sentence </a:t>
                </a:r>
                <a14:m>
                  <m:oMath xmlns:m="http://schemas.openxmlformats.org/officeDocument/2006/math">
                    <m:r>
                      <a:rPr lang="en-US" sz="2000" b="0" i="1" smtClean="0">
                        <a:latin typeface="Cambria Math" panose="02040503050406030204" pitchFamily="18" charset="0"/>
                        <a:ea typeface="Cambria" panose="02040503050406030204" pitchFamily="18" charset="0"/>
                      </a:rPr>
                      <m:t>𝐴</m:t>
                    </m:r>
                  </m:oMath>
                </a14:m>
                <a:r>
                  <a:rPr lang="en-GB" sz="2000" dirty="0">
                    <a:latin typeface="Cambria" panose="02040503050406030204" pitchFamily="18" charset="0"/>
                    <a:ea typeface="Cambria" panose="02040503050406030204" pitchFamily="18" charset="0"/>
                  </a:rPr>
                  <a:t> is true and false, then by the rules for conjunction and negation, </a:t>
                </a:r>
                <a14:m>
                  <m:oMath xmlns:m="http://schemas.openxmlformats.org/officeDocument/2006/math">
                    <m:r>
                      <a:rPr lang="en-US" sz="2000" b="0" i="1" smtClean="0">
                        <a:latin typeface="Cambria Math" panose="02040503050406030204" pitchFamily="18" charset="0"/>
                        <a:ea typeface="Cambria" panose="02040503050406030204" pitchFamily="18" charset="0"/>
                      </a:rPr>
                      <m:t>𝐴</m:t>
                    </m:r>
                    <m:r>
                      <a:rPr lang="en-US" sz="2000" b="0" i="1" smtClean="0">
                        <a:latin typeface="Cambria Math" panose="02040503050406030204" pitchFamily="18" charset="0"/>
                        <a:ea typeface="Cambria" panose="02040503050406030204" pitchFamily="18" charset="0"/>
                      </a:rPr>
                      <m:t>∧¬</m:t>
                    </m:r>
                    <m:r>
                      <a:rPr lang="en-US" sz="2000" b="0" i="1" smtClean="0">
                        <a:latin typeface="Cambria Math" panose="02040503050406030204" pitchFamily="18" charset="0"/>
                        <a:ea typeface="Cambria" panose="02040503050406030204" pitchFamily="18" charset="0"/>
                      </a:rPr>
                      <m:t>𝐴</m:t>
                    </m:r>
                  </m:oMath>
                </a14:m>
                <a:r>
                  <a:rPr lang="en-GB" sz="2000" dirty="0">
                    <a:latin typeface="Cambria" panose="02040503050406030204" pitchFamily="18" charset="0"/>
                    <a:ea typeface="Cambria" panose="02040503050406030204" pitchFamily="18" charset="0"/>
                  </a:rPr>
                  <a:t> is true (and false) too</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As a result, </a:t>
                </a:r>
                <a:r>
                  <a:rPr lang="en-GB" sz="2000" b="1" dirty="0">
                    <a:solidFill>
                      <a:schemeClr val="accent2">
                        <a:lumMod val="75000"/>
                      </a:schemeClr>
                    </a:solidFill>
                    <a:latin typeface="Cambria" panose="02040503050406030204" pitchFamily="18" charset="0"/>
                    <a:ea typeface="Cambria" panose="02040503050406030204" pitchFamily="18" charset="0"/>
                  </a:rPr>
                  <a:t>Explosion</a:t>
                </a:r>
                <a:r>
                  <a:rPr lang="en-GB" sz="2000" b="1" dirty="0">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fails in </a:t>
                </a:r>
                <a:r>
                  <a:rPr lang="en-GB" sz="2000" b="1" dirty="0">
                    <a:solidFill>
                      <a:srgbClr val="0070C0"/>
                    </a:solidFill>
                    <a:latin typeface="Cambria" panose="02040503050406030204" pitchFamily="18" charset="0"/>
                    <a:ea typeface="Cambria" panose="02040503050406030204" pitchFamily="18" charset="0"/>
                  </a:rPr>
                  <a:t>LP</a:t>
                </a:r>
                <a:endParaRPr lang="en-GB" sz="2000" dirty="0">
                  <a:solidFill>
                    <a:srgbClr val="0070C0"/>
                  </a:solidFill>
                  <a:latin typeface="Cambria" panose="02040503050406030204" pitchFamily="18" charset="0"/>
                  <a:ea typeface="Cambria" panose="02040503050406030204" pitchFamily="18" charset="0"/>
                </a:endParaRPr>
              </a:p>
              <a:p>
                <a:pPr marL="914400" lvl="1" indent="-457200">
                  <a:spcAft>
                    <a:spcPts val="1000"/>
                  </a:spcAft>
                  <a:buFontTx/>
                  <a:buChar char="–"/>
                </a:pPr>
                <a:r>
                  <a:rPr lang="en-GB" sz="2000" dirty="0">
                    <a:latin typeface="Cambria" panose="02040503050406030204" pitchFamily="18" charset="0"/>
                    <a:ea typeface="Cambria" panose="02040503050406030204" pitchFamily="18" charset="0"/>
                  </a:rPr>
                  <a:t>Let </a:t>
                </a:r>
                <a14:m>
                  <m:oMath xmlns:m="http://schemas.openxmlformats.org/officeDocument/2006/math">
                    <m:r>
                      <a:rPr lang="en-GB" sz="2000" i="1" smtClean="0">
                        <a:latin typeface="Cambria Math" panose="02040503050406030204" pitchFamily="18" charset="0"/>
                        <a:ea typeface="Cambria Math" panose="02040503050406030204" pitchFamily="18" charset="0"/>
                      </a:rPr>
                      <m:t>ℐ</m:t>
                    </m:r>
                  </m:oMath>
                </a14:m>
                <a:r>
                  <a:rPr lang="en-GB" sz="2000" dirty="0">
                    <a:latin typeface="Cambria" panose="02040503050406030204" pitchFamily="18" charset="0"/>
                    <a:ea typeface="Cambria" panose="02040503050406030204" pitchFamily="18" charset="0"/>
                  </a:rPr>
                  <a:t> be an</a:t>
                </a:r>
                <a:r>
                  <a:rPr lang="en-GB" sz="2000" dirty="0">
                    <a:solidFill>
                      <a:srgbClr val="0070C0"/>
                    </a:solidFill>
                    <a:latin typeface="Cambria" panose="02040503050406030204" pitchFamily="18" charset="0"/>
                    <a:ea typeface="Cambria" panose="02040503050406030204" pitchFamily="18" charset="0"/>
                  </a:rPr>
                  <a:t> </a:t>
                </a:r>
                <a:r>
                  <a:rPr lang="en-GB" sz="2000" b="1" dirty="0">
                    <a:solidFill>
                      <a:srgbClr val="0070C0"/>
                    </a:solidFill>
                    <a:latin typeface="Cambria" panose="02040503050406030204" pitchFamily="18" charset="0"/>
                    <a:ea typeface="Cambria" panose="02040503050406030204" pitchFamily="18" charset="0"/>
                  </a:rPr>
                  <a:t>LP interpretation</a:t>
                </a:r>
                <a:r>
                  <a:rPr lang="en-GB" sz="2000" dirty="0">
                    <a:solidFill>
                      <a:srgbClr val="0070C0"/>
                    </a:solidFill>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that makes </a:t>
                </a:r>
                <a14:m>
                  <m:oMath xmlns:m="http://schemas.openxmlformats.org/officeDocument/2006/math">
                    <m:r>
                      <a:rPr lang="en-US" sz="2000" b="0" i="1" smtClean="0">
                        <a:latin typeface="Cambria Math" panose="02040503050406030204" pitchFamily="18" charset="0"/>
                        <a:ea typeface="Cambria" panose="02040503050406030204" pitchFamily="18" charset="0"/>
                      </a:rPr>
                      <m:t>𝐴</m:t>
                    </m:r>
                  </m:oMath>
                </a14:m>
                <a:r>
                  <a:rPr lang="en-GB" sz="2000" dirty="0">
                    <a:latin typeface="Cambria" panose="02040503050406030204" pitchFamily="18" charset="0"/>
                    <a:ea typeface="Cambria" panose="02040503050406030204" pitchFamily="18" charset="0"/>
                  </a:rPr>
                  <a:t> true and false, and </a:t>
                </a:r>
                <a14:m>
                  <m:oMath xmlns:m="http://schemas.openxmlformats.org/officeDocument/2006/math">
                    <m:r>
                      <a:rPr lang="en-US" sz="2000" b="0" i="1" smtClean="0">
                        <a:latin typeface="Cambria Math" panose="02040503050406030204" pitchFamily="18" charset="0"/>
                        <a:ea typeface="Cambria" panose="02040503050406030204" pitchFamily="18" charset="0"/>
                      </a:rPr>
                      <m:t>𝐵</m:t>
                    </m:r>
                  </m:oMath>
                </a14:m>
                <a:r>
                  <a:rPr lang="en-GB" sz="2000" dirty="0">
                    <a:latin typeface="Cambria" panose="02040503050406030204" pitchFamily="18" charset="0"/>
                    <a:ea typeface="Cambria" panose="02040503050406030204" pitchFamily="18" charset="0"/>
                  </a:rPr>
                  <a:t> just false</a:t>
                </a:r>
              </a:p>
              <a:p>
                <a:pPr marL="914400" lvl="1" indent="-457200">
                  <a:spcAft>
                    <a:spcPts val="1000"/>
                  </a:spcAft>
                  <a:buFontTx/>
                  <a:buChar char="–"/>
                </a:pPr>
                <a14:m>
                  <m:oMath xmlns:m="http://schemas.openxmlformats.org/officeDocument/2006/math">
                    <m:r>
                      <a:rPr lang="en-US" sz="2000" b="0" i="1" smtClean="0">
                        <a:latin typeface="Cambria Math" panose="02040503050406030204" pitchFamily="18" charset="0"/>
                        <a:ea typeface="Cambria" panose="02040503050406030204" pitchFamily="18" charset="0"/>
                      </a:rPr>
                      <m:t>𝐴</m:t>
                    </m:r>
                    <m:r>
                      <a:rPr lang="en-US" sz="2000" b="0" i="1" smtClean="0">
                        <a:latin typeface="Cambria Math" panose="02040503050406030204" pitchFamily="18" charset="0"/>
                        <a:ea typeface="Cambria" panose="02040503050406030204" pitchFamily="18" charset="0"/>
                      </a:rPr>
                      <m:t>∧¬</m:t>
                    </m:r>
                    <m:r>
                      <a:rPr lang="en-US" sz="2000" b="0" i="1" smtClean="0">
                        <a:latin typeface="Cambria Math" panose="02040503050406030204" pitchFamily="18" charset="0"/>
                        <a:ea typeface="Cambria" panose="02040503050406030204" pitchFamily="18" charset="0"/>
                      </a:rPr>
                      <m:t>𝐴</m:t>
                    </m:r>
                  </m:oMath>
                </a14:m>
                <a:r>
                  <a:rPr lang="en-GB" sz="2000" dirty="0">
                    <a:latin typeface="Cambria" panose="02040503050406030204" pitchFamily="18" charset="0"/>
                    <a:ea typeface="Cambria" panose="02040503050406030204" pitchFamily="18" charset="0"/>
                  </a:rPr>
                  <a:t> is true on </a:t>
                </a:r>
                <a14:m>
                  <m:oMath xmlns:m="http://schemas.openxmlformats.org/officeDocument/2006/math">
                    <m:r>
                      <a:rPr lang="en-GB" sz="2000" i="1" smtClean="0">
                        <a:latin typeface="Cambria Math" panose="02040503050406030204" pitchFamily="18" charset="0"/>
                        <a:ea typeface="Cambria Math" panose="02040503050406030204" pitchFamily="18" charset="0"/>
                      </a:rPr>
                      <m:t>ℐ</m:t>
                    </m:r>
                  </m:oMath>
                </a14:m>
                <a:r>
                  <a:rPr lang="en-GB" sz="2000" dirty="0">
                    <a:latin typeface="Cambria" panose="02040503050406030204" pitchFamily="18" charset="0"/>
                    <a:ea typeface="Cambria" panose="02040503050406030204" pitchFamily="18" charset="0"/>
                  </a:rPr>
                  <a:t>, but </a:t>
                </a:r>
                <a14:m>
                  <m:oMath xmlns:m="http://schemas.openxmlformats.org/officeDocument/2006/math">
                    <m:r>
                      <a:rPr lang="en-US" sz="2000" b="0" i="1" smtClean="0">
                        <a:latin typeface="Cambria Math" panose="02040503050406030204" pitchFamily="18" charset="0"/>
                        <a:ea typeface="Cambria" panose="02040503050406030204" pitchFamily="18" charset="0"/>
                      </a:rPr>
                      <m:t>𝐵</m:t>
                    </m:r>
                  </m:oMath>
                </a14:m>
                <a:r>
                  <a:rPr lang="en-GB" sz="2000" dirty="0">
                    <a:latin typeface="Cambria" panose="02040503050406030204" pitchFamily="18" charset="0"/>
                    <a:ea typeface="Cambria" panose="02040503050406030204" pitchFamily="18" charset="0"/>
                  </a:rPr>
                  <a:t> is not true on </a:t>
                </a:r>
                <a14:m>
                  <m:oMath xmlns:m="http://schemas.openxmlformats.org/officeDocument/2006/math">
                    <m:r>
                      <a:rPr lang="en-GB" sz="2000" i="1" smtClean="0">
                        <a:latin typeface="Cambria Math" panose="02040503050406030204" pitchFamily="18" charset="0"/>
                        <a:ea typeface="Cambria Math" panose="02040503050406030204" pitchFamily="18" charset="0"/>
                      </a:rPr>
                      <m:t>ℐ</m:t>
                    </m:r>
                  </m:oMath>
                </a14:m>
                <a:endParaRPr lang="en-GB" sz="2000" dirty="0">
                  <a:latin typeface="Cambria" panose="02040503050406030204" pitchFamily="18" charset="0"/>
                  <a:ea typeface="Cambria" panose="02040503050406030204" pitchFamily="18" charset="0"/>
                </a:endParaRPr>
              </a:p>
              <a:p>
                <a:pPr marL="914400" lvl="1" indent="-457200">
                  <a:spcAft>
                    <a:spcPts val="2000"/>
                  </a:spcAft>
                  <a:buFontTx/>
                  <a:buChar char="–"/>
                </a:pPr>
                <a:r>
                  <a:rPr lang="en-GB" sz="2000" dirty="0">
                    <a:latin typeface="Cambria" panose="02040503050406030204" pitchFamily="18" charset="0"/>
                    <a:ea typeface="Cambria" panose="02040503050406030204" pitchFamily="18" charset="0"/>
                  </a:rPr>
                  <a:t>So </a:t>
                </a:r>
                <a14:m>
                  <m:oMath xmlns:m="http://schemas.openxmlformats.org/officeDocument/2006/math">
                    <m:r>
                      <a:rPr lang="en-US" sz="2000" b="0" i="1" smtClean="0">
                        <a:latin typeface="Cambria Math" panose="02040503050406030204" pitchFamily="18" charset="0"/>
                        <a:ea typeface="Cambria" panose="02040503050406030204" pitchFamily="18" charset="0"/>
                      </a:rPr>
                      <m:t>𝐴</m:t>
                    </m:r>
                    <m:r>
                      <a:rPr lang="en-US" sz="2000" b="0" i="1" smtClean="0">
                        <a:latin typeface="Cambria Math" panose="02040503050406030204" pitchFamily="18" charset="0"/>
                        <a:ea typeface="Cambria" panose="02040503050406030204" pitchFamily="18" charset="0"/>
                      </a:rPr>
                      <m:t>∧¬</m:t>
                    </m:r>
                    <m:r>
                      <a:rPr lang="en-US" sz="2000" b="0" i="1" smtClean="0">
                        <a:latin typeface="Cambria Math" panose="02040503050406030204" pitchFamily="18" charset="0"/>
                        <a:ea typeface="Cambria" panose="02040503050406030204" pitchFamily="18" charset="0"/>
                      </a:rPr>
                      <m:t>𝐴</m:t>
                    </m:r>
                    <m:r>
                      <a:rPr lang="en-US" sz="2000" b="0" i="1" smtClean="0">
                        <a:latin typeface="Cambria Math" panose="02040503050406030204" pitchFamily="18" charset="0"/>
                        <a:ea typeface="Cambria" panose="02040503050406030204" pitchFamily="18" charset="0"/>
                      </a:rPr>
                      <m:t>∴</m:t>
                    </m:r>
                    <m:r>
                      <a:rPr lang="en-US" sz="2000" b="0" i="1" smtClean="0">
                        <a:latin typeface="Cambria Math" panose="02040503050406030204" pitchFamily="18" charset="0"/>
                        <a:ea typeface="Cambria" panose="02040503050406030204" pitchFamily="18" charset="0"/>
                      </a:rPr>
                      <m:t>𝐵</m:t>
                    </m:r>
                  </m:oMath>
                </a14:m>
                <a:r>
                  <a:rPr lang="en-GB" sz="2000" dirty="0">
                    <a:latin typeface="Cambria" panose="02040503050406030204" pitchFamily="18" charset="0"/>
                    <a:ea typeface="Cambria" panose="02040503050406030204" pitchFamily="18" charset="0"/>
                  </a:rPr>
                  <a:t> is </a:t>
                </a:r>
                <a:r>
                  <a:rPr lang="en-GB" sz="2000" b="1" dirty="0">
                    <a:solidFill>
                      <a:srgbClr val="7030A0"/>
                    </a:solidFill>
                    <a:latin typeface="Cambria" panose="02040503050406030204" pitchFamily="18" charset="0"/>
                    <a:ea typeface="Cambria" panose="02040503050406030204" pitchFamily="18" charset="0"/>
                  </a:rPr>
                  <a:t>invalid</a:t>
                </a:r>
                <a:r>
                  <a:rPr lang="en-GB" sz="2000" dirty="0">
                    <a:latin typeface="Cambria" panose="02040503050406030204" pitchFamily="18" charset="0"/>
                    <a:ea typeface="Cambria" panose="02040503050406030204" pitchFamily="18" charset="0"/>
                  </a:rPr>
                  <a:t> (by the standard definition of validity)</a:t>
                </a: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1" y="1811822"/>
                <a:ext cx="6779106" cy="4247317"/>
              </a:xfrm>
              <a:prstGeom prst="rect">
                <a:avLst/>
              </a:prstGeom>
              <a:blipFill>
                <a:blip r:embed="rId2"/>
                <a:stretch>
                  <a:fillRect l="-809" t="-287" r="-1799" b="-2152"/>
                </a:stretch>
              </a:blipFill>
            </p:spPr>
            <p:txBody>
              <a:bodyPr/>
              <a:lstStyle/>
              <a:p>
                <a:r>
                  <a:rPr lang="en-GB">
                    <a:noFill/>
                  </a:rPr>
                  <a:t> </a:t>
                </a:r>
              </a:p>
            </p:txBody>
          </p:sp>
        </mc:Fallback>
      </mc:AlternateContent>
      <p:pic>
        <p:nvPicPr>
          <p:cNvPr id="4" name="Picture 3">
            <a:extLst>
              <a:ext uri="{FF2B5EF4-FFF2-40B4-BE49-F238E27FC236}">
                <a16:creationId xmlns:a16="http://schemas.microsoft.com/office/drawing/2014/main" id="{5A38116A-5DAB-8608-45D5-2E12A1C97B00}"/>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2540"/>
          <a:stretch/>
        </p:blipFill>
        <p:spPr>
          <a:xfrm>
            <a:off x="7945348" y="2008708"/>
            <a:ext cx="3953961" cy="3853543"/>
          </a:xfrm>
          <a:prstGeom prst="rect">
            <a:avLst/>
          </a:prstGeom>
          <a:ln w="28575">
            <a:solidFill>
              <a:schemeClr val="accent3">
                <a:lumMod val="75000"/>
              </a:schemeClr>
            </a:solidFill>
          </a:ln>
        </p:spPr>
      </p:pic>
    </p:spTree>
    <p:extLst>
      <p:ext uri="{BB962C8B-B14F-4D97-AF65-F5344CB8AC3E}">
        <p14:creationId xmlns:p14="http://schemas.microsoft.com/office/powerpoint/2010/main" val="339588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DDAB807-E536-22F2-457E-9A3DD1A300D2}"/>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2860" t="1905" r="3202" b="23559"/>
          <a:stretch/>
        </p:blipFill>
        <p:spPr>
          <a:xfrm>
            <a:off x="6096001" y="1"/>
            <a:ext cx="6096000" cy="6857999"/>
          </a:xfrm>
          <a:prstGeom prst="rect">
            <a:avLst/>
          </a:prstGeom>
        </p:spPr>
      </p:pic>
      <p:cxnSp>
        <p:nvCxnSpPr>
          <p:cNvPr id="8" name="Straight Connector 7">
            <a:extLst>
              <a:ext uri="{FF2B5EF4-FFF2-40B4-BE49-F238E27FC236}">
                <a16:creationId xmlns:a16="http://schemas.microsoft.com/office/drawing/2014/main" id="{A9911D91-FF50-730F-3ECF-47238539F1A1}"/>
              </a:ext>
            </a:extLst>
          </p:cNvPr>
          <p:cNvCxnSpPr>
            <a:cxnSpLocks/>
            <a:stCxn id="6" idx="0"/>
          </p:cNvCxnSpPr>
          <p:nvPr/>
        </p:nvCxnSpPr>
        <p:spPr>
          <a:xfrm>
            <a:off x="6096000" y="0"/>
            <a:ext cx="0" cy="685800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A6619EB-2677-3772-A3CA-0283B71D7801}"/>
              </a:ext>
            </a:extLst>
          </p:cNvPr>
          <p:cNvSpPr txBox="1"/>
          <p:nvPr/>
        </p:nvSpPr>
        <p:spPr>
          <a:xfrm>
            <a:off x="351935" y="284693"/>
            <a:ext cx="5392132" cy="707886"/>
          </a:xfrm>
          <a:prstGeom prst="rect">
            <a:avLst/>
          </a:prstGeom>
          <a:noFill/>
        </p:spPr>
        <p:txBody>
          <a:bodyPr wrap="square" rtlCol="0">
            <a:spAutoFit/>
          </a:bodyPr>
          <a:lstStyle/>
          <a:p>
            <a:pPr algn="ctr"/>
            <a:r>
              <a:rPr lang="en-GB" sz="4000" dirty="0">
                <a:latin typeface="Cambria" panose="02040503050406030204" pitchFamily="18" charset="0"/>
                <a:ea typeface="Cambria" panose="02040503050406030204" pitchFamily="18" charset="0"/>
              </a:rPr>
              <a:t>Dialetheism</a:t>
            </a:r>
          </a:p>
        </p:txBody>
      </p:sp>
      <p:sp>
        <p:nvSpPr>
          <p:cNvPr id="2" name="TextBox 1">
            <a:extLst>
              <a:ext uri="{FF2B5EF4-FFF2-40B4-BE49-F238E27FC236}">
                <a16:creationId xmlns:a16="http://schemas.microsoft.com/office/drawing/2014/main" id="{5DC10DD6-DBBA-57CE-B190-2532693AD757}"/>
              </a:ext>
            </a:extLst>
          </p:cNvPr>
          <p:cNvSpPr txBox="1"/>
          <p:nvPr/>
        </p:nvSpPr>
        <p:spPr>
          <a:xfrm>
            <a:off x="351935" y="2244060"/>
            <a:ext cx="5392132" cy="3362459"/>
          </a:xfrm>
          <a:prstGeom prst="rect">
            <a:avLst/>
          </a:prstGeom>
          <a:noFill/>
        </p:spPr>
        <p:txBody>
          <a:bodyPr wrap="square" rtlCol="0" anchor="ctr">
            <a:spAutoFit/>
          </a:bodyPr>
          <a:lstStyle/>
          <a:p>
            <a:pPr marL="536575" indent="-536575">
              <a:spcAft>
                <a:spcPts val="1500"/>
              </a:spcAft>
              <a:buFont typeface="+mj-lt"/>
              <a:buAutoNum type="arabicPeriod"/>
            </a:pPr>
            <a:r>
              <a:rPr lang="en-GB" sz="2500" b="1" dirty="0">
                <a:latin typeface="Cambria" panose="02040503050406030204" pitchFamily="18" charset="0"/>
                <a:ea typeface="Cambria" panose="02040503050406030204" pitchFamily="18" charset="0"/>
              </a:rPr>
              <a:t>Introducing dialetheism</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The Logic of Paradox</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Features of LP</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The Liar Paradox</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Assertion and denial</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Rational disagreement</a:t>
            </a:r>
          </a:p>
        </p:txBody>
      </p:sp>
    </p:spTree>
    <p:extLst>
      <p:ext uri="{BB962C8B-B14F-4D97-AF65-F5344CB8AC3E}">
        <p14:creationId xmlns:p14="http://schemas.microsoft.com/office/powerpoint/2010/main" val="384001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DDAB807-E536-22F2-457E-9A3DD1A300D2}"/>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2860" t="1905" r="3202" b="23559"/>
          <a:stretch/>
        </p:blipFill>
        <p:spPr>
          <a:xfrm>
            <a:off x="6096001" y="1"/>
            <a:ext cx="6096000" cy="6857999"/>
          </a:xfrm>
          <a:prstGeom prst="rect">
            <a:avLst/>
          </a:prstGeom>
        </p:spPr>
      </p:pic>
      <p:cxnSp>
        <p:nvCxnSpPr>
          <p:cNvPr id="8" name="Straight Connector 7">
            <a:extLst>
              <a:ext uri="{FF2B5EF4-FFF2-40B4-BE49-F238E27FC236}">
                <a16:creationId xmlns:a16="http://schemas.microsoft.com/office/drawing/2014/main" id="{A9911D91-FF50-730F-3ECF-47238539F1A1}"/>
              </a:ext>
            </a:extLst>
          </p:cNvPr>
          <p:cNvCxnSpPr>
            <a:cxnSpLocks/>
            <a:stCxn id="6" idx="0"/>
          </p:cNvCxnSpPr>
          <p:nvPr/>
        </p:nvCxnSpPr>
        <p:spPr>
          <a:xfrm>
            <a:off x="6096000" y="0"/>
            <a:ext cx="0" cy="685800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A6619EB-2677-3772-A3CA-0283B71D7801}"/>
              </a:ext>
            </a:extLst>
          </p:cNvPr>
          <p:cNvSpPr txBox="1"/>
          <p:nvPr/>
        </p:nvSpPr>
        <p:spPr>
          <a:xfrm>
            <a:off x="351935" y="284693"/>
            <a:ext cx="5392132" cy="707886"/>
          </a:xfrm>
          <a:prstGeom prst="rect">
            <a:avLst/>
          </a:prstGeom>
          <a:noFill/>
        </p:spPr>
        <p:txBody>
          <a:bodyPr wrap="square" rtlCol="0">
            <a:spAutoFit/>
          </a:bodyPr>
          <a:lstStyle/>
          <a:p>
            <a:pPr algn="ctr"/>
            <a:r>
              <a:rPr lang="en-GB" sz="4000" dirty="0">
                <a:latin typeface="Cambria" panose="02040503050406030204" pitchFamily="18" charset="0"/>
                <a:ea typeface="Cambria" panose="02040503050406030204" pitchFamily="18" charset="0"/>
              </a:rPr>
              <a:t>Dialetheism</a:t>
            </a:r>
          </a:p>
        </p:txBody>
      </p:sp>
      <p:sp>
        <p:nvSpPr>
          <p:cNvPr id="2" name="TextBox 1">
            <a:extLst>
              <a:ext uri="{FF2B5EF4-FFF2-40B4-BE49-F238E27FC236}">
                <a16:creationId xmlns:a16="http://schemas.microsoft.com/office/drawing/2014/main" id="{5DC10DD6-DBBA-57CE-B190-2532693AD757}"/>
              </a:ext>
            </a:extLst>
          </p:cNvPr>
          <p:cNvSpPr txBox="1"/>
          <p:nvPr/>
        </p:nvSpPr>
        <p:spPr>
          <a:xfrm>
            <a:off x="351935" y="2244060"/>
            <a:ext cx="5392132" cy="3362459"/>
          </a:xfrm>
          <a:prstGeom prst="rect">
            <a:avLst/>
          </a:prstGeom>
          <a:noFill/>
        </p:spPr>
        <p:txBody>
          <a:bodyPr wrap="square" rtlCol="0" anchor="ctr">
            <a:spAutoFit/>
          </a:bodyPr>
          <a:lstStyle/>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Introducing dialetheism</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The Logic of Paradox</a:t>
            </a:r>
          </a:p>
          <a:p>
            <a:pPr marL="536575" indent="-536575">
              <a:spcAft>
                <a:spcPts val="1500"/>
              </a:spcAft>
              <a:buFont typeface="+mj-lt"/>
              <a:buAutoNum type="arabicPeriod"/>
            </a:pPr>
            <a:r>
              <a:rPr lang="en-GB" sz="2500" b="1" dirty="0">
                <a:latin typeface="Cambria" panose="02040503050406030204" pitchFamily="18" charset="0"/>
                <a:ea typeface="Cambria" panose="02040503050406030204" pitchFamily="18" charset="0"/>
              </a:rPr>
              <a:t>Features of LP</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The Liar Paradox</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Assertion and denial</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Rational disagreement</a:t>
            </a:r>
          </a:p>
        </p:txBody>
      </p:sp>
    </p:spTree>
    <p:extLst>
      <p:ext uri="{BB962C8B-B14F-4D97-AF65-F5344CB8AC3E}">
        <p14:creationId xmlns:p14="http://schemas.microsoft.com/office/powerpoint/2010/main" val="981284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The Law of Non-Contradiction</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1" y="1362983"/>
                <a:ext cx="10444898" cy="5144998"/>
              </a:xfrm>
              <a:prstGeom prst="rect">
                <a:avLst/>
              </a:prstGeom>
              <a:noFill/>
            </p:spPr>
            <p:txBody>
              <a:bodyPr wrap="square" rtlCol="0" anchor="ctr">
                <a:spAutoFit/>
              </a:bodyPr>
              <a:lstStyle/>
              <a:p>
                <a:pPr marL="457200" indent="-457200">
                  <a:spcAft>
                    <a:spcPts val="1000"/>
                  </a:spcAft>
                  <a:buFont typeface="Arial" panose="020B0604020202020204" pitchFamily="34" charset="0"/>
                  <a:buChar char="•"/>
                </a:pPr>
                <a:r>
                  <a:rPr lang="en-US" sz="2000" b="1" dirty="0">
                    <a:solidFill>
                      <a:schemeClr val="accent6">
                        <a:lumMod val="50000"/>
                      </a:schemeClr>
                    </a:solidFill>
                    <a:latin typeface="Cambria" panose="02040503050406030204" pitchFamily="18" charset="0"/>
                    <a:ea typeface="Cambria" panose="02040503050406030204" pitchFamily="18" charset="0"/>
                  </a:rPr>
                  <a:t>C</a:t>
                </a:r>
                <a:r>
                  <a:rPr lang="en-GB" sz="2000" b="1" dirty="0" err="1">
                    <a:solidFill>
                      <a:schemeClr val="accent6">
                        <a:lumMod val="50000"/>
                      </a:schemeClr>
                    </a:solidFill>
                    <a:latin typeface="Cambria" panose="02040503050406030204" pitchFamily="18" charset="0"/>
                    <a:ea typeface="Cambria" panose="02040503050406030204" pitchFamily="18" charset="0"/>
                  </a:rPr>
                  <a:t>lassical</a:t>
                </a:r>
                <a:r>
                  <a:rPr lang="en-GB" sz="2000" b="1" dirty="0">
                    <a:solidFill>
                      <a:schemeClr val="accent6">
                        <a:lumMod val="50000"/>
                      </a:schemeClr>
                    </a:solidFill>
                    <a:latin typeface="Cambria" panose="02040503050406030204" pitchFamily="18" charset="0"/>
                    <a:ea typeface="Cambria" panose="02040503050406030204" pitchFamily="18" charset="0"/>
                  </a:rPr>
                  <a:t> logic </a:t>
                </a:r>
                <a:r>
                  <a:rPr lang="en-GB" sz="2000" dirty="0">
                    <a:latin typeface="Cambria" panose="02040503050406030204" pitchFamily="18" charset="0"/>
                    <a:ea typeface="Cambria" panose="02040503050406030204" pitchFamily="18" charset="0"/>
                  </a:rPr>
                  <a:t>obeys the </a:t>
                </a:r>
                <a:r>
                  <a:rPr lang="en-GB" sz="2000" b="1" dirty="0">
                    <a:solidFill>
                      <a:srgbClr val="C00000"/>
                    </a:solidFill>
                    <a:latin typeface="Cambria" panose="02040503050406030204" pitchFamily="18" charset="0"/>
                    <a:ea typeface="Cambria" panose="02040503050406030204" pitchFamily="18" charset="0"/>
                  </a:rPr>
                  <a:t>Law of Non-Contradiction</a:t>
                </a:r>
                <a:endParaRPr lang="en-GB" sz="2000" dirty="0">
                  <a:solidFill>
                    <a:srgbClr val="C00000"/>
                  </a:solidFill>
                  <a:latin typeface="Cambria" panose="02040503050406030204" pitchFamily="18" charset="0"/>
                  <a:ea typeface="Cambria" panose="02040503050406030204" pitchFamily="18" charset="0"/>
                </a:endParaRPr>
              </a:p>
              <a:p>
                <a:pPr marL="914400" lvl="1" indent="-457200">
                  <a:spcAft>
                    <a:spcPts val="2000"/>
                  </a:spcAft>
                  <a:buFont typeface="Cambria Math" panose="02040503050406030204" pitchFamily="18" charset="0"/>
                  <a:buChar char="–"/>
                </a:pPr>
                <a:r>
                  <a:rPr lang="en-GB" sz="2000" b="1" dirty="0">
                    <a:solidFill>
                      <a:srgbClr val="C00000"/>
                    </a:solidFill>
                    <a:latin typeface="Cambria" panose="02040503050406030204" pitchFamily="18" charset="0"/>
                    <a:ea typeface="Cambria" panose="02040503050406030204" pitchFamily="18" charset="0"/>
                  </a:rPr>
                  <a:t>LNC:</a:t>
                </a:r>
                <a:r>
                  <a:rPr lang="en-GB" sz="2000" b="1" dirty="0">
                    <a:latin typeface="Cambria" panose="02040503050406030204" pitchFamily="18" charset="0"/>
                    <a:ea typeface="Cambria" panose="02040503050406030204" pitchFamily="18" charset="0"/>
                  </a:rPr>
                  <a:t> </a:t>
                </a:r>
                <a14:m>
                  <m:oMath xmlns:m="http://schemas.openxmlformats.org/officeDocument/2006/math">
                    <m:r>
                      <a:rPr lang="en-US" sz="2000" b="1" i="1" smtClean="0">
                        <a:latin typeface="Cambria Math" panose="02040503050406030204" pitchFamily="18" charset="0"/>
                        <a:ea typeface="Cambria" panose="02040503050406030204" pitchFamily="18" charset="0"/>
                      </a:rPr>
                      <m:t>¬</m:t>
                    </m:r>
                    <m:d>
                      <m:dPr>
                        <m:ctrlPr>
                          <a:rPr lang="en-US" sz="2000" b="1" i="1" smtClean="0">
                            <a:latin typeface="Cambria Math" panose="02040503050406030204" pitchFamily="18" charset="0"/>
                            <a:ea typeface="Cambria" panose="02040503050406030204" pitchFamily="18" charset="0"/>
                          </a:rPr>
                        </m:ctrlPr>
                      </m:dPr>
                      <m:e>
                        <m:r>
                          <a:rPr lang="en-US" sz="2000" b="1" i="1" smtClean="0">
                            <a:latin typeface="Cambria Math" panose="02040503050406030204" pitchFamily="18" charset="0"/>
                            <a:ea typeface="Cambria" panose="02040503050406030204" pitchFamily="18" charset="0"/>
                          </a:rPr>
                          <m:t>𝑨</m:t>
                        </m:r>
                        <m:r>
                          <a:rPr lang="en-US" sz="2000" b="1"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𝑨</m:t>
                        </m:r>
                      </m:e>
                    </m:d>
                  </m:oMath>
                </a14:m>
                <a:endParaRPr lang="en-GB" sz="2000" b="1" dirty="0">
                  <a:latin typeface="Cambria" panose="02040503050406030204" pitchFamily="18" charset="0"/>
                  <a:ea typeface="Cambria" panose="02040503050406030204" pitchFamily="18" charset="0"/>
                </a:endParaRPr>
              </a:p>
              <a:p>
                <a:pPr marL="457200" indent="-457200">
                  <a:spcAft>
                    <a:spcPts val="2000"/>
                  </a:spcAft>
                  <a:buFont typeface="Arial" panose="020B0604020202020204" pitchFamily="34" charset="0"/>
                  <a:buChar char="•"/>
                </a:pPr>
                <a:r>
                  <a:rPr lang="en-GB" sz="2000" b="1" dirty="0">
                    <a:solidFill>
                      <a:srgbClr val="0070C0"/>
                    </a:solidFill>
                    <a:latin typeface="Cambria" panose="02040503050406030204" pitchFamily="18" charset="0"/>
                    <a:ea typeface="Cambria" panose="02040503050406030204" pitchFamily="18" charset="0"/>
                  </a:rPr>
                  <a:t>LP</a:t>
                </a:r>
                <a:r>
                  <a:rPr lang="en-GB" sz="2000" b="1" dirty="0">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allows contradictions to be true, and so you might have expected it to reject </a:t>
                </a:r>
                <a:r>
                  <a:rPr lang="en-GB" sz="2000" b="1" dirty="0">
                    <a:solidFill>
                      <a:srgbClr val="C00000"/>
                    </a:solidFill>
                    <a:latin typeface="Cambria" panose="02040503050406030204" pitchFamily="18" charset="0"/>
                    <a:ea typeface="Cambria" panose="02040503050406030204" pitchFamily="18" charset="0"/>
                  </a:rPr>
                  <a:t>LNC</a:t>
                </a:r>
                <a:endParaRPr lang="en-GB" sz="2000" dirty="0">
                  <a:solidFill>
                    <a:srgbClr val="C00000"/>
                  </a:solidFill>
                  <a:latin typeface="Cambria" panose="02040503050406030204" pitchFamily="18" charset="0"/>
                  <a:ea typeface="Cambria" panose="02040503050406030204" pitchFamily="18" charset="0"/>
                </a:endParaRP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However, </a:t>
                </a:r>
                <a:r>
                  <a:rPr lang="en-GB" sz="2000" b="1" dirty="0">
                    <a:solidFill>
                      <a:srgbClr val="C00000"/>
                    </a:solidFill>
                    <a:latin typeface="Cambria" panose="02040503050406030204" pitchFamily="18" charset="0"/>
                    <a:ea typeface="Cambria" panose="02040503050406030204" pitchFamily="18" charset="0"/>
                  </a:rPr>
                  <a:t>LNC</a:t>
                </a:r>
                <a:r>
                  <a:rPr lang="en-GB" sz="2000" dirty="0">
                    <a:latin typeface="Cambria" panose="02040503050406030204" pitchFamily="18" charset="0"/>
                    <a:ea typeface="Cambria" panose="02040503050406030204" pitchFamily="18" charset="0"/>
                  </a:rPr>
                  <a:t> is a law of </a:t>
                </a:r>
                <a:r>
                  <a:rPr lang="en-GB" sz="2000" b="1" dirty="0">
                    <a:solidFill>
                      <a:srgbClr val="0070C0"/>
                    </a:solidFill>
                    <a:latin typeface="Cambria" panose="02040503050406030204" pitchFamily="18" charset="0"/>
                    <a:ea typeface="Cambria" panose="02040503050406030204" pitchFamily="18" charset="0"/>
                  </a:rPr>
                  <a:t>LP</a:t>
                </a:r>
                <a:r>
                  <a:rPr lang="en-GB" sz="2000" dirty="0">
                    <a:latin typeface="Cambria" panose="02040503050406030204" pitchFamily="18" charset="0"/>
                    <a:ea typeface="Cambria" panose="02040503050406030204" pitchFamily="18" charset="0"/>
                  </a:rPr>
                  <a:t> too!</a:t>
                </a:r>
              </a:p>
              <a:p>
                <a:pPr marL="914400" lvl="1" indent="-457200">
                  <a:spcAft>
                    <a:spcPts val="1000"/>
                  </a:spcAft>
                  <a:buFontTx/>
                  <a:buChar char="–"/>
                </a:pPr>
                <a:r>
                  <a:rPr lang="en-GB" sz="2000" dirty="0">
                    <a:latin typeface="Cambria" panose="02040503050406030204" pitchFamily="18" charset="0"/>
                    <a:ea typeface="Cambria" panose="02040503050406030204" pitchFamily="18" charset="0"/>
                  </a:rPr>
                  <a:t>On every interpretation, </a:t>
                </a:r>
                <a14:m>
                  <m:oMath xmlns:m="http://schemas.openxmlformats.org/officeDocument/2006/math">
                    <m:r>
                      <a:rPr lang="en-US" sz="2000" b="1" i="1" smtClean="0">
                        <a:latin typeface="Cambria Math" panose="02040503050406030204" pitchFamily="18" charset="0"/>
                        <a:ea typeface="Cambria" panose="02040503050406030204" pitchFamily="18" charset="0"/>
                      </a:rPr>
                      <m:t>𝑨</m:t>
                    </m:r>
                  </m:oMath>
                </a14:m>
                <a:r>
                  <a:rPr lang="en-GB" sz="2000" b="1" dirty="0">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is true or false</a:t>
                </a:r>
              </a:p>
              <a:p>
                <a:pPr marL="914400" lvl="1" indent="-457200">
                  <a:spcAft>
                    <a:spcPts val="1000"/>
                  </a:spcAft>
                  <a:buFontTx/>
                  <a:buChar char="–"/>
                </a:pPr>
                <a:r>
                  <a:rPr lang="en-GB" sz="2000" dirty="0">
                    <a:latin typeface="Cambria" panose="02040503050406030204" pitchFamily="18" charset="0"/>
                    <a:ea typeface="Cambria" panose="02040503050406030204" pitchFamily="18" charset="0"/>
                  </a:rPr>
                  <a:t>If </a:t>
                </a:r>
                <a14:m>
                  <m:oMath xmlns:m="http://schemas.openxmlformats.org/officeDocument/2006/math">
                    <m:r>
                      <a:rPr lang="en-US" sz="2000" b="1" i="1" smtClean="0">
                        <a:latin typeface="Cambria Math" panose="02040503050406030204" pitchFamily="18" charset="0"/>
                        <a:ea typeface="Cambria" panose="02040503050406030204" pitchFamily="18" charset="0"/>
                      </a:rPr>
                      <m:t>𝑨</m:t>
                    </m:r>
                  </m:oMath>
                </a14:m>
                <a:r>
                  <a:rPr lang="en-GB" sz="2000" b="1" dirty="0">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is false, then </a:t>
                </a:r>
                <a14:m>
                  <m:oMath xmlns:m="http://schemas.openxmlformats.org/officeDocument/2006/math">
                    <m:r>
                      <a:rPr lang="en-US" sz="2000" b="1" i="1" smtClean="0">
                        <a:latin typeface="Cambria Math" panose="02040503050406030204" pitchFamily="18" charset="0"/>
                        <a:ea typeface="Cambria" panose="02040503050406030204" pitchFamily="18" charset="0"/>
                      </a:rPr>
                      <m:t>𝑨</m:t>
                    </m:r>
                    <m:r>
                      <a:rPr lang="en-US" sz="2000" b="1"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𝑨</m:t>
                    </m:r>
                  </m:oMath>
                </a14:m>
                <a:r>
                  <a:rPr lang="en-GB" sz="2000" b="1" dirty="0">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is false</a:t>
                </a:r>
              </a:p>
              <a:p>
                <a:pPr marL="914400" lvl="1" indent="-457200">
                  <a:spcAft>
                    <a:spcPts val="2000"/>
                  </a:spcAft>
                  <a:buFontTx/>
                  <a:buChar char="–"/>
                </a:pPr>
                <a:r>
                  <a:rPr lang="en-GB" sz="2000" dirty="0">
                    <a:latin typeface="Cambria" panose="02040503050406030204" pitchFamily="18" charset="0"/>
                    <a:ea typeface="Cambria" panose="02040503050406030204" pitchFamily="18" charset="0"/>
                  </a:rPr>
                  <a:t>If </a:t>
                </a:r>
                <a14:m>
                  <m:oMath xmlns:m="http://schemas.openxmlformats.org/officeDocument/2006/math">
                    <m:r>
                      <a:rPr lang="en-US" sz="2000" b="1" i="1" smtClean="0">
                        <a:latin typeface="Cambria Math" panose="02040503050406030204" pitchFamily="18" charset="0"/>
                        <a:ea typeface="Cambria" panose="02040503050406030204" pitchFamily="18" charset="0"/>
                      </a:rPr>
                      <m:t>𝑨</m:t>
                    </m:r>
                  </m:oMath>
                </a14:m>
                <a:r>
                  <a:rPr lang="en-GB" sz="2000" b="1" dirty="0">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is true, then </a:t>
                </a:r>
                <a14:m>
                  <m:oMath xmlns:m="http://schemas.openxmlformats.org/officeDocument/2006/math">
                    <m:r>
                      <a:rPr lang="en-US" sz="2000" b="0"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𝑨</m:t>
                    </m:r>
                  </m:oMath>
                </a14:m>
                <a:r>
                  <a:rPr lang="en-GB" sz="2000" b="1" dirty="0">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is false, and so </a:t>
                </a:r>
                <a14:m>
                  <m:oMath xmlns:m="http://schemas.openxmlformats.org/officeDocument/2006/math">
                    <m:r>
                      <a:rPr lang="en-US" sz="2000" b="1" i="1" smtClean="0">
                        <a:latin typeface="Cambria Math" panose="02040503050406030204" pitchFamily="18" charset="0"/>
                        <a:ea typeface="Cambria" panose="02040503050406030204" pitchFamily="18" charset="0"/>
                      </a:rPr>
                      <m:t>𝑨</m:t>
                    </m:r>
                    <m:r>
                      <a:rPr lang="en-US" sz="2000" b="1"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𝑨</m:t>
                    </m:r>
                  </m:oMath>
                </a14:m>
                <a:r>
                  <a:rPr lang="en-GB" sz="2000" b="1" dirty="0">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is false</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In fact, more generally, every law of </a:t>
                </a:r>
                <a:r>
                  <a:rPr lang="en-GB" sz="2000" b="1" dirty="0">
                    <a:solidFill>
                      <a:schemeClr val="accent6">
                        <a:lumMod val="50000"/>
                      </a:schemeClr>
                    </a:solidFill>
                    <a:latin typeface="Cambria" panose="02040503050406030204" pitchFamily="18" charset="0"/>
                    <a:ea typeface="Cambria" panose="02040503050406030204" pitchFamily="18" charset="0"/>
                  </a:rPr>
                  <a:t>classical</a:t>
                </a:r>
                <a:r>
                  <a:rPr lang="en-GB" sz="2000" dirty="0">
                    <a:solidFill>
                      <a:schemeClr val="accent6">
                        <a:lumMod val="50000"/>
                      </a:schemeClr>
                    </a:solidFill>
                    <a:latin typeface="Cambria" panose="02040503050406030204" pitchFamily="18" charset="0"/>
                    <a:ea typeface="Cambria" panose="02040503050406030204" pitchFamily="18" charset="0"/>
                  </a:rPr>
                  <a:t> </a:t>
                </a:r>
                <a:r>
                  <a:rPr lang="en-GB" sz="2000" b="1" dirty="0">
                    <a:solidFill>
                      <a:schemeClr val="accent6">
                        <a:lumMod val="50000"/>
                      </a:schemeClr>
                    </a:solidFill>
                    <a:latin typeface="Cambria" panose="02040503050406030204" pitchFamily="18" charset="0"/>
                    <a:ea typeface="Cambria" panose="02040503050406030204" pitchFamily="18" charset="0"/>
                  </a:rPr>
                  <a:t>logic</a:t>
                </a:r>
                <a:r>
                  <a:rPr lang="en-GB" sz="2000" dirty="0">
                    <a:solidFill>
                      <a:schemeClr val="accent6">
                        <a:lumMod val="50000"/>
                      </a:schemeClr>
                    </a:solidFill>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is a law of </a:t>
                </a:r>
                <a:r>
                  <a:rPr lang="en-GB" sz="2000" b="1" dirty="0">
                    <a:solidFill>
                      <a:srgbClr val="0070C0"/>
                    </a:solidFill>
                    <a:latin typeface="Cambria" panose="02040503050406030204" pitchFamily="18" charset="0"/>
                    <a:ea typeface="Cambria" panose="02040503050406030204" pitchFamily="18" charset="0"/>
                  </a:rPr>
                  <a:t>LP</a:t>
                </a:r>
                <a:r>
                  <a:rPr lang="en-GB" sz="2000" dirty="0">
                    <a:latin typeface="Cambria" panose="02040503050406030204" pitchFamily="18" charset="0"/>
                    <a:ea typeface="Cambria" panose="02040503050406030204" pitchFamily="18" charset="0"/>
                  </a:rPr>
                  <a:t> too, and </a:t>
                </a:r>
                <a:r>
                  <a:rPr lang="en-GB" sz="2000" i="1" dirty="0">
                    <a:latin typeface="Cambria" panose="02040503050406030204" pitchFamily="18" charset="0"/>
                    <a:ea typeface="Cambria" panose="02040503050406030204" pitchFamily="18" charset="0"/>
                  </a:rPr>
                  <a:t>vice versa</a:t>
                </a:r>
                <a:endParaRPr lang="en-GB" sz="2000" dirty="0">
                  <a:latin typeface="Cambria" panose="02040503050406030204" pitchFamily="18" charset="0"/>
                  <a:ea typeface="Cambria" panose="02040503050406030204" pitchFamily="18" charset="0"/>
                </a:endParaRPr>
              </a:p>
              <a:p>
                <a:pPr marL="914400" lvl="1" indent="-457200">
                  <a:spcAft>
                    <a:spcPts val="2000"/>
                  </a:spcAft>
                  <a:buFont typeface="Cambria Math" panose="02040503050406030204" pitchFamily="18" charset="0"/>
                  <a:buChar char="–"/>
                </a:pPr>
                <a14:m>
                  <m:oMath xmlns:m="http://schemas.openxmlformats.org/officeDocument/2006/math">
                    <m:sSub>
                      <m:sSubPr>
                        <m:ctrlPr>
                          <a:rPr lang="en-US" sz="2000" b="0" i="1" smtClean="0">
                            <a:latin typeface="Cambria Math" panose="02040503050406030204" pitchFamily="18" charset="0"/>
                            <a:ea typeface="Cambria" panose="02040503050406030204" pitchFamily="18" charset="0"/>
                          </a:rPr>
                        </m:ctrlPr>
                      </m:sSubPr>
                      <m:e>
                        <m:r>
                          <a:rPr lang="en-US" sz="2000" b="0" i="1" smtClean="0">
                            <a:latin typeface="Cambria Math" panose="02040503050406030204" pitchFamily="18" charset="0"/>
                            <a:ea typeface="Cambria" panose="02040503050406030204" pitchFamily="18" charset="0"/>
                          </a:rPr>
                          <m:t>⊨</m:t>
                        </m:r>
                      </m:e>
                      <m:sub>
                        <m:r>
                          <a:rPr lang="en-US" sz="2000" b="0" i="1" smtClean="0">
                            <a:latin typeface="Cambria Math" panose="02040503050406030204" pitchFamily="18" charset="0"/>
                            <a:ea typeface="Cambria" panose="02040503050406030204" pitchFamily="18" charset="0"/>
                          </a:rPr>
                          <m:t>𝐶</m:t>
                        </m:r>
                      </m:sub>
                    </m:sSub>
                    <m:r>
                      <a:rPr lang="en-US" sz="2000" b="1" i="1" smtClean="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a:t>
                </a:r>
                <a14:m>
                  <m:oMath xmlns:m="http://schemas.openxmlformats.org/officeDocument/2006/math">
                    <m:sSub>
                      <m:sSubPr>
                        <m:ctrlPr>
                          <a:rPr lang="en-US" sz="2000" b="0" i="1" smtClean="0">
                            <a:latin typeface="Cambria Math" panose="02040503050406030204" pitchFamily="18" charset="0"/>
                            <a:ea typeface="Cambria" panose="02040503050406030204" pitchFamily="18" charset="0"/>
                          </a:rPr>
                        </m:ctrlPr>
                      </m:sSubPr>
                      <m:e>
                        <m:r>
                          <a:rPr lang="en-US" sz="2000" b="0" i="1" smtClean="0">
                            <a:latin typeface="Cambria Math" panose="02040503050406030204" pitchFamily="18" charset="0"/>
                            <a:ea typeface="Cambria" panose="02040503050406030204" pitchFamily="18" charset="0"/>
                          </a:rPr>
                          <m:t>⊨</m:t>
                        </m:r>
                      </m:e>
                      <m:sub>
                        <m:r>
                          <a:rPr lang="en-US" sz="2000" b="0" i="1" smtClean="0">
                            <a:latin typeface="Cambria Math" panose="02040503050406030204" pitchFamily="18" charset="0"/>
                            <a:ea typeface="Cambria" panose="02040503050406030204" pitchFamily="18" charset="0"/>
                          </a:rPr>
                          <m:t>𝐿𝑃</m:t>
                        </m:r>
                      </m:sub>
                    </m:sSub>
                    <m:r>
                      <a:rPr lang="en-US" sz="2000" b="1" i="1" smtClean="0">
                        <a:latin typeface="Cambria Math" panose="02040503050406030204" pitchFamily="18" charset="0"/>
                        <a:ea typeface="Cambria" panose="02040503050406030204" pitchFamily="18" charset="0"/>
                      </a:rPr>
                      <m:t>𝑨</m:t>
                    </m:r>
                  </m:oMath>
                </a14:m>
                <a:endParaRPr lang="en-GB" sz="2000" dirty="0">
                  <a:latin typeface="Cambria" panose="02040503050406030204" pitchFamily="18" charset="0"/>
                  <a:ea typeface="Cambria" panose="02040503050406030204" pitchFamily="18" charset="0"/>
                </a:endParaRP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The big difference is that, in </a:t>
                </a:r>
                <a:r>
                  <a:rPr lang="en-GB" sz="2000" b="1" dirty="0">
                    <a:solidFill>
                      <a:srgbClr val="0070C0"/>
                    </a:solidFill>
                    <a:latin typeface="Cambria" panose="02040503050406030204" pitchFamily="18" charset="0"/>
                    <a:ea typeface="Cambria" panose="02040503050406030204" pitchFamily="18" charset="0"/>
                  </a:rPr>
                  <a:t>LP</a:t>
                </a:r>
                <a:r>
                  <a:rPr lang="en-GB" sz="2000" dirty="0">
                    <a:latin typeface="Cambria" panose="02040503050406030204" pitchFamily="18" charset="0"/>
                    <a:ea typeface="Cambria" panose="02040503050406030204" pitchFamily="18" charset="0"/>
                  </a:rPr>
                  <a:t>, you can still assert things that contradict laws of logic (but that’s </a:t>
                </a:r>
                <a:r>
                  <a:rPr lang="en-GB" sz="2000" b="1" dirty="0">
                    <a:solidFill>
                      <a:srgbClr val="7030A0"/>
                    </a:solidFill>
                    <a:latin typeface="Cambria" panose="02040503050406030204" pitchFamily="18" charset="0"/>
                    <a:ea typeface="Cambria" panose="02040503050406030204" pitchFamily="18" charset="0"/>
                  </a:rPr>
                  <a:t>dialetheism</a:t>
                </a:r>
                <a:r>
                  <a:rPr lang="en-GB" sz="2000" b="1" dirty="0">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for you!)</a:t>
                </a: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1" y="1362983"/>
                <a:ext cx="10444898" cy="5144998"/>
              </a:xfrm>
              <a:prstGeom prst="rect">
                <a:avLst/>
              </a:prstGeom>
              <a:blipFill>
                <a:blip r:embed="rId2"/>
                <a:stretch>
                  <a:fillRect l="-525" t="-237" r="-467" b="-1540"/>
                </a:stretch>
              </a:blipFill>
            </p:spPr>
            <p:txBody>
              <a:bodyPr/>
              <a:lstStyle/>
              <a:p>
                <a:r>
                  <a:rPr lang="en-GB">
                    <a:noFill/>
                  </a:rPr>
                  <a:t> </a:t>
                </a:r>
              </a:p>
            </p:txBody>
          </p:sp>
        </mc:Fallback>
      </mc:AlternateContent>
    </p:spTree>
    <p:extLst>
      <p:ext uri="{BB962C8B-B14F-4D97-AF65-F5344CB8AC3E}">
        <p14:creationId xmlns:p14="http://schemas.microsoft.com/office/powerpoint/2010/main" val="131829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Disjunctive Syllogism</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1" y="1209095"/>
                <a:ext cx="10444898" cy="5452775"/>
              </a:xfrm>
              <a:prstGeom prst="rect">
                <a:avLst/>
              </a:prstGeom>
              <a:noFill/>
            </p:spPr>
            <p:txBody>
              <a:bodyPr wrap="square" rtlCol="0" anchor="ctr">
                <a:spAutoFit/>
              </a:bodyPr>
              <a:lstStyle/>
              <a:p>
                <a:pPr marL="446088" indent="-446088">
                  <a:spcAft>
                    <a:spcPts val="1000"/>
                  </a:spcAft>
                  <a:buFont typeface="Arial" panose="020B0604020202020204" pitchFamily="34" charset="0"/>
                  <a:buChar char="•"/>
                  <a:tabLst>
                    <a:tab pos="533400" algn="l"/>
                    <a:tab pos="2601913" algn="l"/>
                  </a:tabLst>
                </a:pPr>
                <a:r>
                  <a:rPr lang="en-US" sz="2000" dirty="0">
                    <a:latin typeface="Cambria" panose="02040503050406030204" pitchFamily="18" charset="0"/>
                    <a:ea typeface="Cambria" panose="02040503050406030204" pitchFamily="18" charset="0"/>
                  </a:rPr>
                  <a:t>Here is a well-known argument for </a:t>
                </a:r>
                <a:r>
                  <a:rPr lang="en-US" sz="2000" b="1" dirty="0">
                    <a:solidFill>
                      <a:schemeClr val="accent2">
                        <a:lumMod val="75000"/>
                      </a:schemeClr>
                    </a:solidFill>
                    <a:latin typeface="Cambria" panose="02040503050406030204" pitchFamily="18" charset="0"/>
                    <a:ea typeface="Cambria" panose="02040503050406030204" pitchFamily="18" charset="0"/>
                  </a:rPr>
                  <a:t>Explosion</a:t>
                </a:r>
                <a:r>
                  <a:rPr lang="en-US" sz="2000" dirty="0">
                    <a:latin typeface="Cambria" panose="02040503050406030204" pitchFamily="18" charset="0"/>
                    <a:ea typeface="Cambria" panose="02040503050406030204" pitchFamily="18" charset="0"/>
                  </a:rPr>
                  <a:t> (usually attributed to C.I. Lewis):</a:t>
                </a:r>
              </a:p>
              <a:p>
                <a:pPr>
                  <a:spcAft>
                    <a:spcPts val="1000"/>
                  </a:spcAft>
                  <a:tabLst>
                    <a:tab pos="533400" algn="l"/>
                    <a:tab pos="990600" algn="l"/>
                    <a:tab pos="2601913" algn="l"/>
                  </a:tabLst>
                </a:pPr>
                <a:r>
                  <a:rPr lang="en-US" sz="2000" dirty="0">
                    <a:latin typeface="Cambria" panose="02040503050406030204" pitchFamily="18" charset="0"/>
                    <a:ea typeface="Cambria" panose="02040503050406030204" pitchFamily="18" charset="0"/>
                  </a:rPr>
                  <a:t>	1</a:t>
                </a:r>
                <a:r>
                  <a:rPr lang="en-GB" sz="2000" dirty="0">
                    <a:latin typeface="Cambria" panose="02040503050406030204" pitchFamily="18" charset="0"/>
                    <a:ea typeface="Cambria" panose="02040503050406030204" pitchFamily="18" charset="0"/>
                  </a:rPr>
                  <a:t>.	</a:t>
                </a:r>
                <a14:m>
                  <m:oMath xmlns:m="http://schemas.openxmlformats.org/officeDocument/2006/math">
                    <m:r>
                      <a:rPr lang="en-US" sz="2000" b="0" i="1" smtClean="0">
                        <a:latin typeface="Cambria Math" panose="02040503050406030204" pitchFamily="18" charset="0"/>
                        <a:ea typeface="Cambria" panose="02040503050406030204" pitchFamily="18" charset="0"/>
                      </a:rPr>
                      <m:t>𝐴</m:t>
                    </m:r>
                    <m:r>
                      <a:rPr lang="en-US" sz="2000" b="0" i="1" smtClean="0">
                        <a:latin typeface="Cambria Math" panose="02040503050406030204" pitchFamily="18" charset="0"/>
                        <a:ea typeface="Cambria" panose="02040503050406030204" pitchFamily="18" charset="0"/>
                      </a:rPr>
                      <m:t>∧¬</m:t>
                    </m:r>
                    <m:r>
                      <a:rPr lang="en-US" sz="2000" b="0" i="1" smtClean="0">
                        <a:latin typeface="Cambria Math" panose="02040503050406030204" pitchFamily="18" charset="0"/>
                        <a:ea typeface="Cambria" panose="02040503050406030204" pitchFamily="18" charset="0"/>
                      </a:rPr>
                      <m:t>𝐴</m:t>
                    </m:r>
                  </m:oMath>
                </a14:m>
                <a:r>
                  <a:rPr lang="en-GB" sz="2000" dirty="0">
                    <a:latin typeface="Cambria" panose="02040503050406030204" pitchFamily="18" charset="0"/>
                    <a:ea typeface="Cambria" panose="02040503050406030204" pitchFamily="18" charset="0"/>
                  </a:rPr>
                  <a:t>	[Assumption]</a:t>
                </a:r>
              </a:p>
              <a:p>
                <a:pPr>
                  <a:spcAft>
                    <a:spcPts val="1000"/>
                  </a:spcAft>
                  <a:tabLst>
                    <a:tab pos="533400" algn="l"/>
                    <a:tab pos="990600" algn="l"/>
                    <a:tab pos="2601913" algn="l"/>
                  </a:tabLst>
                </a:pPr>
                <a:r>
                  <a:rPr lang="en-GB" sz="2000" dirty="0">
                    <a:latin typeface="Cambria" panose="02040503050406030204" pitchFamily="18" charset="0"/>
                    <a:ea typeface="Cambria" panose="02040503050406030204" pitchFamily="18" charset="0"/>
                  </a:rPr>
                  <a:t>	2.	</a:t>
                </a:r>
                <a14:m>
                  <m:oMath xmlns:m="http://schemas.openxmlformats.org/officeDocument/2006/math">
                    <m:r>
                      <a:rPr lang="en-US" sz="2000" b="0" i="1" smtClean="0">
                        <a:latin typeface="Cambria Math" panose="02040503050406030204" pitchFamily="18" charset="0"/>
                        <a:ea typeface="Cambria" panose="02040503050406030204" pitchFamily="18" charset="0"/>
                      </a:rPr>
                      <m:t>∴</m:t>
                    </m:r>
                    <m:r>
                      <a:rPr lang="en-US" sz="2000" b="0" i="1" smtClean="0">
                        <a:latin typeface="Cambria Math" panose="02040503050406030204" pitchFamily="18" charset="0"/>
                        <a:ea typeface="Cambria" panose="02040503050406030204" pitchFamily="18" charset="0"/>
                      </a:rPr>
                      <m:t>𝐴</m:t>
                    </m:r>
                  </m:oMath>
                </a14:m>
                <a:r>
                  <a:rPr lang="en-GB" sz="2000" dirty="0">
                    <a:latin typeface="Cambria" panose="02040503050406030204" pitchFamily="18" charset="0"/>
                    <a:ea typeface="Cambria" panose="02040503050406030204" pitchFamily="18" charset="0"/>
                  </a:rPr>
                  <a:t>	[Conjunction Elimination]</a:t>
                </a:r>
              </a:p>
              <a:p>
                <a:pPr>
                  <a:spcAft>
                    <a:spcPts val="1000"/>
                  </a:spcAft>
                  <a:tabLst>
                    <a:tab pos="533400" algn="l"/>
                    <a:tab pos="990600" algn="l"/>
                    <a:tab pos="2601913" algn="l"/>
                  </a:tabLst>
                </a:pPr>
                <a:r>
                  <a:rPr lang="en-GB" sz="2000" dirty="0">
                    <a:latin typeface="Cambria" panose="02040503050406030204" pitchFamily="18" charset="0"/>
                    <a:ea typeface="Cambria" panose="02040503050406030204" pitchFamily="18" charset="0"/>
                  </a:rPr>
                  <a:t>	3.	</a:t>
                </a:r>
                <a14:m>
                  <m:oMath xmlns:m="http://schemas.openxmlformats.org/officeDocument/2006/math">
                    <m:r>
                      <a:rPr lang="en-US" sz="2000" b="0" i="1" smtClean="0">
                        <a:latin typeface="Cambria Math" panose="02040503050406030204" pitchFamily="18" charset="0"/>
                        <a:ea typeface="Cambria" panose="02040503050406030204" pitchFamily="18" charset="0"/>
                      </a:rPr>
                      <m:t>∴¬</m:t>
                    </m:r>
                    <m:r>
                      <a:rPr lang="en-US" sz="2000" b="0" i="1" smtClean="0">
                        <a:latin typeface="Cambria Math" panose="02040503050406030204" pitchFamily="18" charset="0"/>
                        <a:ea typeface="Cambria" panose="02040503050406030204" pitchFamily="18" charset="0"/>
                      </a:rPr>
                      <m:t>𝐴</m:t>
                    </m:r>
                  </m:oMath>
                </a14:m>
                <a:r>
                  <a:rPr lang="en-GB" sz="2000" dirty="0">
                    <a:latin typeface="Cambria" panose="02040503050406030204" pitchFamily="18" charset="0"/>
                    <a:ea typeface="Cambria" panose="02040503050406030204" pitchFamily="18" charset="0"/>
                  </a:rPr>
                  <a:t>	[Conjunction Elimination]</a:t>
                </a:r>
              </a:p>
              <a:p>
                <a:pPr>
                  <a:spcAft>
                    <a:spcPts val="1000"/>
                  </a:spcAft>
                  <a:tabLst>
                    <a:tab pos="533400" algn="l"/>
                    <a:tab pos="990600" algn="l"/>
                    <a:tab pos="2601913" algn="l"/>
                  </a:tabLst>
                </a:pPr>
                <a:r>
                  <a:rPr lang="en-GB" sz="2000" dirty="0">
                    <a:latin typeface="Cambria" panose="02040503050406030204" pitchFamily="18" charset="0"/>
                    <a:ea typeface="Cambria" panose="02040503050406030204" pitchFamily="18" charset="0"/>
                  </a:rPr>
                  <a:t>	4.	</a:t>
                </a:r>
                <a14:m>
                  <m:oMath xmlns:m="http://schemas.openxmlformats.org/officeDocument/2006/math">
                    <m:r>
                      <a:rPr lang="en-US" sz="2000" b="0" i="1" smtClean="0">
                        <a:latin typeface="Cambria Math" panose="02040503050406030204" pitchFamily="18" charset="0"/>
                        <a:ea typeface="Cambria" panose="02040503050406030204" pitchFamily="18" charset="0"/>
                      </a:rPr>
                      <m:t>∴</m:t>
                    </m:r>
                    <m:r>
                      <a:rPr lang="en-US" sz="2000" b="0" i="1" smtClean="0">
                        <a:latin typeface="Cambria Math" panose="02040503050406030204" pitchFamily="18" charset="0"/>
                        <a:ea typeface="Cambria" panose="02040503050406030204" pitchFamily="18" charset="0"/>
                      </a:rPr>
                      <m:t>𝐴</m:t>
                    </m:r>
                    <m:r>
                      <a:rPr lang="en-US" sz="2000" b="0" i="1" smtClean="0">
                        <a:latin typeface="Cambria Math" panose="02040503050406030204" pitchFamily="18" charset="0"/>
                        <a:ea typeface="Cambria" panose="02040503050406030204" pitchFamily="18" charset="0"/>
                      </a:rPr>
                      <m:t>∨</m:t>
                    </m:r>
                    <m:r>
                      <a:rPr lang="en-US" sz="2000" b="0" i="1" smtClean="0">
                        <a:latin typeface="Cambria Math" panose="02040503050406030204" pitchFamily="18" charset="0"/>
                        <a:ea typeface="Cambria" panose="02040503050406030204" pitchFamily="18" charset="0"/>
                      </a:rPr>
                      <m:t>𝐵</m:t>
                    </m:r>
                  </m:oMath>
                </a14:m>
                <a:r>
                  <a:rPr lang="en-GB" sz="2000" dirty="0">
                    <a:latin typeface="Cambria" panose="02040503050406030204" pitchFamily="18" charset="0"/>
                    <a:ea typeface="Cambria" panose="02040503050406030204" pitchFamily="18" charset="0"/>
                  </a:rPr>
                  <a:t>	[Disjunction Introduction]</a:t>
                </a:r>
              </a:p>
              <a:p>
                <a:pPr>
                  <a:spcAft>
                    <a:spcPts val="2000"/>
                  </a:spcAft>
                  <a:tabLst>
                    <a:tab pos="533400" algn="l"/>
                    <a:tab pos="990600" algn="l"/>
                    <a:tab pos="2601913" algn="l"/>
                  </a:tabLst>
                </a:pPr>
                <a:r>
                  <a:rPr lang="en-GB" sz="2000" dirty="0">
                    <a:latin typeface="Cambria" panose="02040503050406030204" pitchFamily="18" charset="0"/>
                    <a:ea typeface="Cambria" panose="02040503050406030204" pitchFamily="18" charset="0"/>
                  </a:rPr>
                  <a:t>	5.	</a:t>
                </a:r>
                <a14:m>
                  <m:oMath xmlns:m="http://schemas.openxmlformats.org/officeDocument/2006/math">
                    <m:r>
                      <a:rPr lang="en-US" sz="2000" b="0" i="1" smtClean="0">
                        <a:latin typeface="Cambria Math" panose="02040503050406030204" pitchFamily="18" charset="0"/>
                        <a:ea typeface="Cambria" panose="02040503050406030204" pitchFamily="18" charset="0"/>
                      </a:rPr>
                      <m:t>∴</m:t>
                    </m:r>
                    <m:r>
                      <a:rPr lang="en-US" sz="2000" b="0" i="1" smtClean="0">
                        <a:latin typeface="Cambria Math" panose="02040503050406030204" pitchFamily="18" charset="0"/>
                        <a:ea typeface="Cambria" panose="02040503050406030204" pitchFamily="18" charset="0"/>
                      </a:rPr>
                      <m:t>𝐵</m:t>
                    </m:r>
                  </m:oMath>
                </a14:m>
                <a:r>
                  <a:rPr lang="en-GB" sz="2000" dirty="0">
                    <a:latin typeface="Cambria" panose="02040503050406030204" pitchFamily="18" charset="0"/>
                    <a:ea typeface="Cambria" panose="02040503050406030204" pitchFamily="18" charset="0"/>
                  </a:rPr>
                  <a:t>	[</a:t>
                </a:r>
                <a:r>
                  <a:rPr lang="en-GB" sz="2000" b="1" dirty="0">
                    <a:solidFill>
                      <a:srgbClr val="C00000"/>
                    </a:solidFill>
                    <a:latin typeface="Cambria" panose="02040503050406030204" pitchFamily="18" charset="0"/>
                    <a:ea typeface="Cambria" panose="02040503050406030204" pitchFamily="18" charset="0"/>
                  </a:rPr>
                  <a:t>Disjunctive Syllogism</a:t>
                </a:r>
                <a:r>
                  <a:rPr lang="en-GB" sz="2000" dirty="0">
                    <a:latin typeface="Cambria" panose="02040503050406030204" pitchFamily="18" charset="0"/>
                    <a:ea typeface="Cambria" panose="02040503050406030204" pitchFamily="18" charset="0"/>
                  </a:rPr>
                  <a:t>, i.e. </a:t>
                </a:r>
                <a14:m>
                  <m:oMath xmlns:m="http://schemas.openxmlformats.org/officeDocument/2006/math">
                    <m:r>
                      <a:rPr lang="en-US" sz="2000" b="1" i="1" smtClean="0">
                        <a:latin typeface="Cambria Math" panose="02040503050406030204" pitchFamily="18" charset="0"/>
                        <a:ea typeface="Cambria" panose="02040503050406030204" pitchFamily="18" charset="0"/>
                      </a:rPr>
                      <m:t>𝑨</m:t>
                    </m:r>
                    <m:r>
                      <a:rPr lang="en-US" sz="2000" b="1"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𝑩</m:t>
                    </m:r>
                    <m:r>
                      <a:rPr lang="en-US" sz="2000" b="1" i="1" smtClean="0">
                        <a:latin typeface="Cambria Math" panose="02040503050406030204" pitchFamily="18" charset="0"/>
                        <a:ea typeface="Cambria" panose="02040503050406030204" pitchFamily="18" charset="0"/>
                      </a:rPr>
                      <m:t>, ¬</m:t>
                    </m:r>
                    <m:r>
                      <a:rPr lang="en-US" sz="2000" b="1" i="1" smtClean="0">
                        <a:latin typeface="Cambria Math" panose="02040503050406030204" pitchFamily="18" charset="0"/>
                        <a:ea typeface="Cambria" panose="02040503050406030204" pitchFamily="18" charset="0"/>
                      </a:rPr>
                      <m:t>𝑨</m:t>
                    </m:r>
                    <m:r>
                      <a:rPr lang="en-US" sz="2000" b="1"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𝑩</m:t>
                    </m:r>
                  </m:oMath>
                </a14:m>
                <a:r>
                  <a:rPr lang="en-GB" sz="2000" dirty="0">
                    <a:latin typeface="Cambria" panose="02040503050406030204" pitchFamily="18" charset="0"/>
                    <a:ea typeface="Cambria" panose="02040503050406030204" pitchFamily="18" charset="0"/>
                  </a:rPr>
                  <a:t>]</a:t>
                </a:r>
              </a:p>
              <a:p>
                <a:pPr marL="446088" indent="-446088">
                  <a:spcAft>
                    <a:spcPts val="2000"/>
                  </a:spcAft>
                  <a:buFont typeface="Arial" panose="020B0604020202020204" pitchFamily="34" charset="0"/>
                  <a:buChar char="•"/>
                  <a:tabLst>
                    <a:tab pos="533400" algn="l"/>
                    <a:tab pos="990600" algn="l"/>
                    <a:tab pos="2601913" algn="l"/>
                  </a:tabLst>
                </a:pPr>
                <a:r>
                  <a:rPr lang="en-GB" sz="2000" dirty="0">
                    <a:latin typeface="Cambria" panose="02040503050406030204" pitchFamily="18" charset="0"/>
                    <a:ea typeface="Cambria" panose="02040503050406030204" pitchFamily="18" charset="0"/>
                  </a:rPr>
                  <a:t>No one wants to reject Conjunction Elimination or Disjunction Introduction, so </a:t>
                </a:r>
                <a:r>
                  <a:rPr lang="en-GB" sz="2000" b="1" dirty="0">
                    <a:solidFill>
                      <a:srgbClr val="002060"/>
                    </a:solidFill>
                    <a:latin typeface="Cambria" panose="02040503050406030204" pitchFamily="18" charset="0"/>
                    <a:ea typeface="Cambria" panose="02040503050406030204" pitchFamily="18" charset="0"/>
                  </a:rPr>
                  <a:t>paraconsistent</a:t>
                </a:r>
                <a:r>
                  <a:rPr lang="en-GB" sz="2000" dirty="0">
                    <a:latin typeface="Cambria" panose="02040503050406030204" pitchFamily="18" charset="0"/>
                    <a:ea typeface="Cambria" panose="02040503050406030204" pitchFamily="18" charset="0"/>
                  </a:rPr>
                  <a:t> systems usually reject </a:t>
                </a:r>
                <a:r>
                  <a:rPr lang="en-GB" sz="2000" b="1" dirty="0">
                    <a:solidFill>
                      <a:srgbClr val="C00000"/>
                    </a:solidFill>
                    <a:latin typeface="Cambria" panose="02040503050406030204" pitchFamily="18" charset="0"/>
                    <a:ea typeface="Cambria" panose="02040503050406030204" pitchFamily="18" charset="0"/>
                  </a:rPr>
                  <a:t>Disjunctive Syllogism</a:t>
                </a:r>
              </a:p>
              <a:p>
                <a:pPr marL="446088" indent="-446088">
                  <a:spcAft>
                    <a:spcPts val="1000"/>
                  </a:spcAft>
                  <a:buFont typeface="Arial" panose="020B0604020202020204" pitchFamily="34" charset="0"/>
                  <a:buChar char="•"/>
                  <a:tabLst>
                    <a:tab pos="533400" algn="l"/>
                    <a:tab pos="990600" algn="l"/>
                    <a:tab pos="2601913" algn="l"/>
                  </a:tabLst>
                </a:pPr>
                <a:r>
                  <a:rPr lang="en-GB" sz="2000" dirty="0">
                    <a:latin typeface="Cambria" panose="02040503050406030204" pitchFamily="18" charset="0"/>
                    <a:ea typeface="Cambria" panose="02040503050406030204" pitchFamily="18" charset="0"/>
                  </a:rPr>
                  <a:t>That’s exactly what happens in </a:t>
                </a:r>
                <a:r>
                  <a:rPr lang="en-GB" sz="2000" b="1" dirty="0">
                    <a:solidFill>
                      <a:srgbClr val="0070C0"/>
                    </a:solidFill>
                    <a:latin typeface="Cambria" panose="02040503050406030204" pitchFamily="18" charset="0"/>
                    <a:ea typeface="Cambria" panose="02040503050406030204" pitchFamily="18" charset="0"/>
                  </a:rPr>
                  <a:t>LP</a:t>
                </a:r>
              </a:p>
              <a:p>
                <a:pPr marL="903288" lvl="1" indent="-446088">
                  <a:spcAft>
                    <a:spcPts val="1000"/>
                  </a:spcAft>
                  <a:buFontTx/>
                  <a:buChar char="–"/>
                  <a:tabLst>
                    <a:tab pos="533400" algn="l"/>
                    <a:tab pos="990600" algn="l"/>
                    <a:tab pos="2601913" algn="l"/>
                  </a:tabLst>
                </a:pPr>
                <a:r>
                  <a:rPr lang="en-GB" sz="2000" dirty="0">
                    <a:latin typeface="Cambria" panose="02040503050406030204" pitchFamily="18" charset="0"/>
                    <a:ea typeface="Cambria" panose="02040503050406030204" pitchFamily="18" charset="0"/>
                  </a:rPr>
                  <a:t>Let </a:t>
                </a:r>
                <a14:m>
                  <m:oMath xmlns:m="http://schemas.openxmlformats.org/officeDocument/2006/math">
                    <m:r>
                      <a:rPr lang="en-GB" sz="2000" i="1" smtClean="0">
                        <a:latin typeface="Cambria Math" panose="02040503050406030204" pitchFamily="18" charset="0"/>
                        <a:ea typeface="Cambria Math" panose="02040503050406030204" pitchFamily="18" charset="0"/>
                      </a:rPr>
                      <m:t>ℐ</m:t>
                    </m:r>
                  </m:oMath>
                </a14:m>
                <a:r>
                  <a:rPr lang="en-GB" sz="2000" dirty="0">
                    <a:latin typeface="Cambria" panose="02040503050406030204" pitchFamily="18" charset="0"/>
                    <a:ea typeface="Cambria" panose="02040503050406030204" pitchFamily="18" charset="0"/>
                  </a:rPr>
                  <a:t> be an </a:t>
                </a:r>
                <a:r>
                  <a:rPr lang="en-GB" sz="2000" b="1" dirty="0">
                    <a:solidFill>
                      <a:srgbClr val="0070C0"/>
                    </a:solidFill>
                    <a:latin typeface="Cambria" panose="02040503050406030204" pitchFamily="18" charset="0"/>
                    <a:ea typeface="Cambria" panose="02040503050406030204" pitchFamily="18" charset="0"/>
                  </a:rPr>
                  <a:t>LP interpretation</a:t>
                </a:r>
                <a:r>
                  <a:rPr lang="en-GB" sz="2000" dirty="0">
                    <a:solidFill>
                      <a:srgbClr val="0070C0"/>
                    </a:solidFill>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that makes </a:t>
                </a:r>
                <a14:m>
                  <m:oMath xmlns:m="http://schemas.openxmlformats.org/officeDocument/2006/math">
                    <m:r>
                      <a:rPr lang="en-US" sz="2000" b="0" i="1" smtClean="0">
                        <a:latin typeface="Cambria Math" panose="02040503050406030204" pitchFamily="18" charset="0"/>
                        <a:ea typeface="Cambria" panose="02040503050406030204" pitchFamily="18" charset="0"/>
                      </a:rPr>
                      <m:t>𝐴</m:t>
                    </m:r>
                  </m:oMath>
                </a14:m>
                <a:r>
                  <a:rPr lang="en-GB" sz="2000" dirty="0">
                    <a:latin typeface="Cambria" panose="02040503050406030204" pitchFamily="18" charset="0"/>
                    <a:ea typeface="Cambria" panose="02040503050406030204" pitchFamily="18" charset="0"/>
                  </a:rPr>
                  <a:t> true and false, and </a:t>
                </a:r>
                <a14:m>
                  <m:oMath xmlns:m="http://schemas.openxmlformats.org/officeDocument/2006/math">
                    <m:r>
                      <a:rPr lang="en-US" sz="2000" b="0" i="1" smtClean="0">
                        <a:latin typeface="Cambria Math" panose="02040503050406030204" pitchFamily="18" charset="0"/>
                        <a:ea typeface="Cambria" panose="02040503050406030204" pitchFamily="18" charset="0"/>
                      </a:rPr>
                      <m:t>𝐵</m:t>
                    </m:r>
                  </m:oMath>
                </a14:m>
                <a:r>
                  <a:rPr lang="en-GB" sz="2000" dirty="0">
                    <a:latin typeface="Cambria" panose="02040503050406030204" pitchFamily="18" charset="0"/>
                    <a:ea typeface="Cambria" panose="02040503050406030204" pitchFamily="18" charset="0"/>
                  </a:rPr>
                  <a:t> just false</a:t>
                </a:r>
              </a:p>
              <a:p>
                <a:pPr marL="903288" lvl="1" indent="-446088">
                  <a:spcAft>
                    <a:spcPts val="1000"/>
                  </a:spcAft>
                  <a:buFontTx/>
                  <a:buChar char="–"/>
                  <a:tabLst>
                    <a:tab pos="533400" algn="l"/>
                    <a:tab pos="990600" algn="l"/>
                    <a:tab pos="2601913" algn="l"/>
                  </a:tabLst>
                </a:pPr>
                <a14:m>
                  <m:oMath xmlns:m="http://schemas.openxmlformats.org/officeDocument/2006/math">
                    <m:r>
                      <a:rPr lang="en-US" sz="2000" b="0" i="1" smtClean="0">
                        <a:latin typeface="Cambria Math" panose="02040503050406030204" pitchFamily="18" charset="0"/>
                        <a:ea typeface="Cambria" panose="02040503050406030204" pitchFamily="18" charset="0"/>
                      </a:rPr>
                      <m:t>𝐴</m:t>
                    </m:r>
                    <m:r>
                      <a:rPr lang="en-US" sz="2000" b="0" i="1" smtClean="0">
                        <a:latin typeface="Cambria Math" panose="02040503050406030204" pitchFamily="18" charset="0"/>
                        <a:ea typeface="Cambria" panose="02040503050406030204" pitchFamily="18" charset="0"/>
                      </a:rPr>
                      <m:t>∨</m:t>
                    </m:r>
                    <m:r>
                      <a:rPr lang="en-US" sz="2000" b="0" i="1" smtClean="0">
                        <a:latin typeface="Cambria Math" panose="02040503050406030204" pitchFamily="18" charset="0"/>
                        <a:ea typeface="Cambria" panose="02040503050406030204" pitchFamily="18" charset="0"/>
                      </a:rPr>
                      <m:t>𝐵</m:t>
                    </m:r>
                  </m:oMath>
                </a14:m>
                <a:r>
                  <a:rPr lang="en-GB" sz="2000" dirty="0">
                    <a:latin typeface="Cambria" panose="02040503050406030204" pitchFamily="18" charset="0"/>
                    <a:ea typeface="Cambria" panose="02040503050406030204" pitchFamily="18" charset="0"/>
                  </a:rPr>
                  <a:t> and </a:t>
                </a:r>
                <a14:m>
                  <m:oMath xmlns:m="http://schemas.openxmlformats.org/officeDocument/2006/math">
                    <m:r>
                      <a:rPr lang="en-US" sz="2000" b="0" i="1" smtClean="0">
                        <a:latin typeface="Cambria Math" panose="02040503050406030204" pitchFamily="18" charset="0"/>
                        <a:ea typeface="Cambria" panose="02040503050406030204" pitchFamily="18" charset="0"/>
                      </a:rPr>
                      <m:t>¬</m:t>
                    </m:r>
                    <m:r>
                      <a:rPr lang="en-US" sz="2000" b="0" i="1" smtClean="0">
                        <a:latin typeface="Cambria Math" panose="02040503050406030204" pitchFamily="18" charset="0"/>
                        <a:ea typeface="Cambria" panose="02040503050406030204" pitchFamily="18" charset="0"/>
                      </a:rPr>
                      <m:t>𝐴</m:t>
                    </m:r>
                  </m:oMath>
                </a14:m>
                <a:r>
                  <a:rPr lang="en-GB" sz="2000" dirty="0">
                    <a:latin typeface="Cambria" panose="02040503050406030204" pitchFamily="18" charset="0"/>
                    <a:ea typeface="Cambria" panose="02040503050406030204" pitchFamily="18" charset="0"/>
                  </a:rPr>
                  <a:t> are both true on </a:t>
                </a:r>
                <a14:m>
                  <m:oMath xmlns:m="http://schemas.openxmlformats.org/officeDocument/2006/math">
                    <m:r>
                      <a:rPr lang="en-GB" sz="2000" i="1" smtClean="0">
                        <a:latin typeface="Cambria Math" panose="02040503050406030204" pitchFamily="18" charset="0"/>
                        <a:ea typeface="Cambria Math" panose="02040503050406030204" pitchFamily="18" charset="0"/>
                      </a:rPr>
                      <m:t>ℐ</m:t>
                    </m:r>
                  </m:oMath>
                </a14:m>
                <a:r>
                  <a:rPr lang="en-GB" sz="2000" dirty="0">
                    <a:latin typeface="Cambria" panose="02040503050406030204" pitchFamily="18" charset="0"/>
                    <a:ea typeface="Cambria" panose="02040503050406030204" pitchFamily="18" charset="0"/>
                  </a:rPr>
                  <a:t>, but </a:t>
                </a:r>
                <a14:m>
                  <m:oMath xmlns:m="http://schemas.openxmlformats.org/officeDocument/2006/math">
                    <m:r>
                      <a:rPr lang="en-US" sz="2000" b="0" i="1" smtClean="0">
                        <a:latin typeface="Cambria Math" panose="02040503050406030204" pitchFamily="18" charset="0"/>
                        <a:ea typeface="Cambria" panose="02040503050406030204" pitchFamily="18" charset="0"/>
                      </a:rPr>
                      <m:t>𝐵</m:t>
                    </m:r>
                  </m:oMath>
                </a14:m>
                <a:r>
                  <a:rPr lang="en-GB" sz="2000" dirty="0">
                    <a:latin typeface="Cambria" panose="02040503050406030204" pitchFamily="18" charset="0"/>
                    <a:ea typeface="Cambria" panose="02040503050406030204" pitchFamily="18" charset="0"/>
                  </a:rPr>
                  <a:t> is not true on </a:t>
                </a:r>
                <a14:m>
                  <m:oMath xmlns:m="http://schemas.openxmlformats.org/officeDocument/2006/math">
                    <m:r>
                      <a:rPr lang="en-GB" sz="2000" i="1" smtClean="0">
                        <a:latin typeface="Cambria Math" panose="02040503050406030204" pitchFamily="18" charset="0"/>
                        <a:ea typeface="Cambria Math" panose="02040503050406030204" pitchFamily="18" charset="0"/>
                      </a:rPr>
                      <m:t>ℐ</m:t>
                    </m:r>
                  </m:oMath>
                </a14:m>
                <a:endParaRPr lang="en-GB" sz="2000" dirty="0">
                  <a:latin typeface="Cambria" panose="02040503050406030204" pitchFamily="18" charset="0"/>
                  <a:ea typeface="Cambria" panose="02040503050406030204" pitchFamily="18" charset="0"/>
                </a:endParaRPr>
              </a:p>
              <a:p>
                <a:pPr marL="903288" lvl="1" indent="-446088">
                  <a:spcAft>
                    <a:spcPts val="2000"/>
                  </a:spcAft>
                  <a:buFontTx/>
                  <a:buChar char="–"/>
                  <a:tabLst>
                    <a:tab pos="533400" algn="l"/>
                    <a:tab pos="990600" algn="l"/>
                    <a:tab pos="2601913" algn="l"/>
                  </a:tabLst>
                </a:pPr>
                <a:r>
                  <a:rPr lang="en-GB" sz="2000" dirty="0">
                    <a:latin typeface="Cambria" panose="02040503050406030204" pitchFamily="18" charset="0"/>
                    <a:ea typeface="Cambria" panose="02040503050406030204" pitchFamily="18" charset="0"/>
                  </a:rPr>
                  <a:t>So </a:t>
                </a:r>
                <a14:m>
                  <m:oMath xmlns:m="http://schemas.openxmlformats.org/officeDocument/2006/math">
                    <m:r>
                      <a:rPr lang="en-US" sz="2000" b="1" i="1" smtClean="0">
                        <a:latin typeface="Cambria Math" panose="02040503050406030204" pitchFamily="18" charset="0"/>
                        <a:ea typeface="Cambria" panose="02040503050406030204" pitchFamily="18" charset="0"/>
                      </a:rPr>
                      <m:t>𝑨</m:t>
                    </m:r>
                    <m:r>
                      <a:rPr lang="en-US" sz="2000" b="1"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𝑩</m:t>
                    </m:r>
                    <m:r>
                      <a:rPr lang="en-US" sz="2000" b="1"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𝑨</m:t>
                    </m:r>
                    <m:sSub>
                      <m:sSubPr>
                        <m:ctrlPr>
                          <a:rPr lang="en-US" sz="2000" b="1" i="1" smtClean="0">
                            <a:latin typeface="Cambria Math" panose="02040503050406030204" pitchFamily="18" charset="0"/>
                            <a:ea typeface="Cambria Math" panose="02040503050406030204" pitchFamily="18" charset="0"/>
                          </a:rPr>
                        </m:ctrlPr>
                      </m:sSubPr>
                      <m:e>
                        <m:r>
                          <a:rPr lang="en-US" sz="2000" b="1" i="1" smtClean="0">
                            <a:latin typeface="Cambria Math" panose="02040503050406030204" pitchFamily="18" charset="0"/>
                            <a:ea typeface="Cambria Math" panose="02040503050406030204" pitchFamily="18" charset="0"/>
                          </a:rPr>
                          <m:t>⊭</m:t>
                        </m:r>
                      </m:e>
                      <m:sub>
                        <m:r>
                          <a:rPr lang="en-US" sz="2000" b="0" i="1" smtClean="0">
                            <a:latin typeface="Cambria Math" panose="02040503050406030204" pitchFamily="18" charset="0"/>
                            <a:ea typeface="Cambria Math" panose="02040503050406030204" pitchFamily="18" charset="0"/>
                          </a:rPr>
                          <m:t>𝐿𝑃</m:t>
                        </m:r>
                      </m:sub>
                    </m:sSub>
                    <m:r>
                      <a:rPr lang="en-US" sz="2000" b="1" i="1" smtClean="0">
                        <a:latin typeface="Cambria Math" panose="02040503050406030204" pitchFamily="18" charset="0"/>
                        <a:ea typeface="Cambria Math" panose="02040503050406030204" pitchFamily="18" charset="0"/>
                      </a:rPr>
                      <m:t>𝑩</m:t>
                    </m:r>
                  </m:oMath>
                </a14:m>
                <a:endParaRPr lang="en-GB" sz="2000" b="1" dirty="0">
                  <a:latin typeface="Cambria" panose="02040503050406030204" pitchFamily="18" charset="0"/>
                  <a:ea typeface="Cambria" panose="02040503050406030204" pitchFamily="18" charset="0"/>
                </a:endParaRP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1" y="1209095"/>
                <a:ext cx="10444898" cy="5452775"/>
              </a:xfrm>
              <a:prstGeom prst="rect">
                <a:avLst/>
              </a:prstGeom>
              <a:blipFill>
                <a:blip r:embed="rId2"/>
                <a:stretch>
                  <a:fillRect l="-525" b="-335"/>
                </a:stretch>
              </a:blipFill>
            </p:spPr>
            <p:txBody>
              <a:bodyPr/>
              <a:lstStyle/>
              <a:p>
                <a:r>
                  <a:rPr lang="en-GB">
                    <a:noFill/>
                  </a:rPr>
                  <a:t> </a:t>
                </a:r>
              </a:p>
            </p:txBody>
          </p:sp>
        </mc:Fallback>
      </mc:AlternateContent>
    </p:spTree>
    <p:extLst>
      <p:ext uri="{BB962C8B-B14F-4D97-AF65-F5344CB8AC3E}">
        <p14:creationId xmlns:p14="http://schemas.microsoft.com/office/powerpoint/2010/main" val="166201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The Material Conditional</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2" y="1183441"/>
                <a:ext cx="7423661" cy="5504071"/>
              </a:xfrm>
              <a:prstGeom prst="rect">
                <a:avLst/>
              </a:prstGeom>
              <a:noFill/>
            </p:spPr>
            <p:txBody>
              <a:bodyPr wrap="square" rtlCol="0" anchor="t">
                <a:spAutoFit/>
              </a:bodyPr>
              <a:lstStyle/>
              <a:p>
                <a:pPr marL="457200" indent="-457200">
                  <a:spcAft>
                    <a:spcPts val="1000"/>
                  </a:spcAft>
                  <a:buFont typeface="Arial" panose="020B0604020202020204" pitchFamily="34" charset="0"/>
                  <a:buChar char="•"/>
                </a:pPr>
                <a:r>
                  <a:rPr lang="en-US" sz="2000" dirty="0">
                    <a:latin typeface="Cambria" panose="02040503050406030204" pitchFamily="18" charset="0"/>
                    <a:ea typeface="Cambria" panose="02040503050406030204" pitchFamily="18" charset="0"/>
                  </a:rPr>
                  <a:t>Here are the standard semantic rules for the material conditional</a:t>
                </a:r>
              </a:p>
              <a:p>
                <a:pPr marL="914400" lvl="1" indent="-457200">
                  <a:spcAft>
                    <a:spcPts val="1000"/>
                  </a:spcAft>
                  <a:buFontTx/>
                  <a:buChar char="–"/>
                </a:pPr>
                <a14:m>
                  <m:oMath xmlns:m="http://schemas.openxmlformats.org/officeDocument/2006/math">
                    <m:r>
                      <a:rPr lang="en-US" sz="2000" b="1" i="1" smtClean="0">
                        <a:latin typeface="Cambria Math" panose="02040503050406030204" pitchFamily="18" charset="0"/>
                        <a:ea typeface="Cambria" panose="02040503050406030204" pitchFamily="18" charset="0"/>
                      </a:rPr>
                      <m:t>𝑨</m:t>
                    </m:r>
                    <m:r>
                      <a:rPr lang="en-US" sz="2000" b="1"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𝑩</m:t>
                    </m:r>
                  </m:oMath>
                </a14:m>
                <a:r>
                  <a:rPr lang="en-GB" sz="2000" dirty="0">
                    <a:latin typeface="Cambria" panose="02040503050406030204" pitchFamily="18" charset="0"/>
                    <a:ea typeface="Cambria" panose="02040503050406030204" pitchFamily="18" charset="0"/>
                  </a:rPr>
                  <a:t> is </a:t>
                </a:r>
                <a:r>
                  <a:rPr lang="en-GB" sz="2000" b="1" dirty="0">
                    <a:solidFill>
                      <a:schemeClr val="accent6">
                        <a:lumMod val="50000"/>
                      </a:schemeClr>
                    </a:solidFill>
                    <a:latin typeface="Cambria" panose="02040503050406030204" pitchFamily="18" charset="0"/>
                    <a:ea typeface="Cambria" panose="02040503050406030204" pitchFamily="18" charset="0"/>
                  </a:rPr>
                  <a:t>true</a:t>
                </a:r>
                <a:r>
                  <a:rPr lang="en-GB" sz="2000" dirty="0">
                    <a:latin typeface="Cambria" panose="02040503050406030204" pitchFamily="18" charset="0"/>
                    <a:ea typeface="Cambria" panose="02040503050406030204" pitchFamily="18" charset="0"/>
                  </a:rPr>
                  <a:t>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a:t>
                </a:r>
                <a14:m>
                  <m:oMath xmlns:m="http://schemas.openxmlformats.org/officeDocument/2006/math">
                    <m:r>
                      <a:rPr lang="en-US" sz="2000" b="1" i="1" smtClean="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is </a:t>
                </a:r>
                <a:r>
                  <a:rPr lang="en-GB" sz="2000" b="1" dirty="0">
                    <a:solidFill>
                      <a:srgbClr val="C00000"/>
                    </a:solidFill>
                    <a:latin typeface="Cambria" panose="02040503050406030204" pitchFamily="18" charset="0"/>
                    <a:ea typeface="Cambria" panose="02040503050406030204" pitchFamily="18" charset="0"/>
                  </a:rPr>
                  <a:t>false</a:t>
                </a:r>
                <a:r>
                  <a:rPr lang="en-GB" sz="2000" dirty="0">
                    <a:latin typeface="Cambria" panose="02040503050406030204" pitchFamily="18" charset="0"/>
                    <a:ea typeface="Cambria" panose="02040503050406030204" pitchFamily="18" charset="0"/>
                  </a:rPr>
                  <a:t> or </a:t>
                </a:r>
                <a14:m>
                  <m:oMath xmlns:m="http://schemas.openxmlformats.org/officeDocument/2006/math">
                    <m:r>
                      <a:rPr lang="en-US" sz="2000" b="1" i="1" smtClean="0">
                        <a:latin typeface="Cambria Math" panose="02040503050406030204" pitchFamily="18" charset="0"/>
                        <a:ea typeface="Cambria" panose="02040503050406030204" pitchFamily="18" charset="0"/>
                      </a:rPr>
                      <m:t>𝑩</m:t>
                    </m:r>
                  </m:oMath>
                </a14:m>
                <a:r>
                  <a:rPr lang="en-GB" sz="2000" dirty="0">
                    <a:latin typeface="Cambria" panose="02040503050406030204" pitchFamily="18" charset="0"/>
                    <a:ea typeface="Cambria" panose="02040503050406030204" pitchFamily="18" charset="0"/>
                  </a:rPr>
                  <a:t> is </a:t>
                </a:r>
                <a:r>
                  <a:rPr lang="en-GB" sz="2000" b="1" dirty="0">
                    <a:solidFill>
                      <a:schemeClr val="accent6">
                        <a:lumMod val="50000"/>
                      </a:schemeClr>
                    </a:solidFill>
                    <a:latin typeface="Cambria" panose="02040503050406030204" pitchFamily="18" charset="0"/>
                    <a:ea typeface="Cambria" panose="02040503050406030204" pitchFamily="18" charset="0"/>
                  </a:rPr>
                  <a:t>true</a:t>
                </a:r>
                <a:r>
                  <a:rPr lang="en-GB" sz="2000" dirty="0">
                    <a:latin typeface="Cambria" panose="02040503050406030204" pitchFamily="18" charset="0"/>
                    <a:ea typeface="Cambria" panose="02040503050406030204" pitchFamily="18" charset="0"/>
                  </a:rPr>
                  <a:t> or both</a:t>
                </a:r>
              </a:p>
              <a:p>
                <a:pPr marL="914400" lvl="1" indent="-457200">
                  <a:spcAft>
                    <a:spcPts val="2000"/>
                  </a:spcAft>
                  <a:buFontTx/>
                  <a:buChar char="–"/>
                </a:pPr>
                <a14:m>
                  <m:oMath xmlns:m="http://schemas.openxmlformats.org/officeDocument/2006/math">
                    <m:r>
                      <a:rPr lang="en-US" sz="2000" b="1" i="1" smtClean="0">
                        <a:latin typeface="Cambria Math" panose="02040503050406030204" pitchFamily="18" charset="0"/>
                        <a:ea typeface="Cambria" panose="02040503050406030204" pitchFamily="18" charset="0"/>
                      </a:rPr>
                      <m:t>𝑨</m:t>
                    </m:r>
                    <m:r>
                      <a:rPr lang="en-US" sz="2000" b="1"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𝑩</m:t>
                    </m:r>
                  </m:oMath>
                </a14:m>
                <a:r>
                  <a:rPr lang="en-GB" sz="2000" dirty="0">
                    <a:latin typeface="Cambria" panose="02040503050406030204" pitchFamily="18" charset="0"/>
                    <a:ea typeface="Cambria" panose="02040503050406030204" pitchFamily="18" charset="0"/>
                  </a:rPr>
                  <a:t> is </a:t>
                </a:r>
                <a:r>
                  <a:rPr lang="en-GB" sz="2000" b="1" dirty="0">
                    <a:solidFill>
                      <a:srgbClr val="C00000"/>
                    </a:solidFill>
                    <a:latin typeface="Cambria" panose="02040503050406030204" pitchFamily="18" charset="0"/>
                    <a:ea typeface="Cambria" panose="02040503050406030204" pitchFamily="18" charset="0"/>
                  </a:rPr>
                  <a:t>false</a:t>
                </a:r>
                <a:r>
                  <a:rPr lang="en-GB" sz="2000" dirty="0">
                    <a:latin typeface="Cambria" panose="02040503050406030204" pitchFamily="18" charset="0"/>
                    <a:ea typeface="Cambria" panose="02040503050406030204" pitchFamily="18" charset="0"/>
                  </a:rPr>
                  <a:t>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a:t>
                </a:r>
                <a14:m>
                  <m:oMath xmlns:m="http://schemas.openxmlformats.org/officeDocument/2006/math">
                    <m:r>
                      <a:rPr lang="en-US" sz="2000" b="1" i="1" smtClean="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is </a:t>
                </a:r>
                <a:r>
                  <a:rPr lang="en-GB" sz="2000" b="1" dirty="0">
                    <a:solidFill>
                      <a:schemeClr val="accent6">
                        <a:lumMod val="50000"/>
                      </a:schemeClr>
                    </a:solidFill>
                    <a:latin typeface="Cambria" panose="02040503050406030204" pitchFamily="18" charset="0"/>
                    <a:ea typeface="Cambria" panose="02040503050406030204" pitchFamily="18" charset="0"/>
                  </a:rPr>
                  <a:t>true</a:t>
                </a:r>
                <a:r>
                  <a:rPr lang="en-GB" sz="2000" dirty="0">
                    <a:latin typeface="Cambria" panose="02040503050406030204" pitchFamily="18" charset="0"/>
                    <a:ea typeface="Cambria" panose="02040503050406030204" pitchFamily="18" charset="0"/>
                  </a:rPr>
                  <a:t> and </a:t>
                </a:r>
                <a14:m>
                  <m:oMath xmlns:m="http://schemas.openxmlformats.org/officeDocument/2006/math">
                    <m:r>
                      <a:rPr lang="en-US" sz="2000" b="1" i="1" smtClean="0">
                        <a:latin typeface="Cambria Math" panose="02040503050406030204" pitchFamily="18" charset="0"/>
                        <a:ea typeface="Cambria" panose="02040503050406030204" pitchFamily="18" charset="0"/>
                      </a:rPr>
                      <m:t>𝑩</m:t>
                    </m:r>
                  </m:oMath>
                </a14:m>
                <a:r>
                  <a:rPr lang="en-GB" sz="2000" dirty="0">
                    <a:latin typeface="Cambria" panose="02040503050406030204" pitchFamily="18" charset="0"/>
                    <a:ea typeface="Cambria" panose="02040503050406030204" pitchFamily="18" charset="0"/>
                  </a:rPr>
                  <a:t> is </a:t>
                </a:r>
                <a:r>
                  <a:rPr lang="en-GB" sz="2000" b="1" dirty="0">
                    <a:solidFill>
                      <a:srgbClr val="C00000"/>
                    </a:solidFill>
                    <a:latin typeface="Cambria" panose="02040503050406030204" pitchFamily="18" charset="0"/>
                    <a:ea typeface="Cambria" panose="02040503050406030204" pitchFamily="18" charset="0"/>
                  </a:rPr>
                  <a:t>false</a:t>
                </a:r>
                <a:endParaRPr lang="en-GB" sz="2000" dirty="0">
                  <a:solidFill>
                    <a:srgbClr val="C00000"/>
                  </a:solidFill>
                  <a:latin typeface="Cambria" panose="02040503050406030204" pitchFamily="18" charset="0"/>
                  <a:ea typeface="Cambria" panose="02040503050406030204" pitchFamily="18" charset="0"/>
                </a:endParaRP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There is nothing wrong with these rules </a:t>
                </a:r>
                <a:r>
                  <a:rPr lang="en-GB" sz="2000" i="1" dirty="0">
                    <a:latin typeface="Cambria" panose="02040503050406030204" pitchFamily="18" charset="0"/>
                    <a:ea typeface="Cambria" panose="02040503050406030204" pitchFamily="18" charset="0"/>
                  </a:rPr>
                  <a:t>as rules</a:t>
                </a:r>
                <a:r>
                  <a:rPr lang="en-GB" sz="2000" dirty="0">
                    <a:latin typeface="Cambria" panose="02040503050406030204" pitchFamily="18" charset="0"/>
                    <a:ea typeface="Cambria" panose="02040503050406030204" pitchFamily="18" charset="0"/>
                  </a:rPr>
                  <a:t> in </a:t>
                </a:r>
                <a:r>
                  <a:rPr lang="en-GB" sz="2000" b="1" dirty="0">
                    <a:solidFill>
                      <a:srgbClr val="0070C0"/>
                    </a:solidFill>
                    <a:latin typeface="Cambria" panose="02040503050406030204" pitchFamily="18" charset="0"/>
                    <a:ea typeface="Cambria" panose="02040503050406030204" pitchFamily="18" charset="0"/>
                  </a:rPr>
                  <a:t>LP</a:t>
                </a:r>
                <a:r>
                  <a:rPr lang="en-GB" sz="2000" dirty="0">
                    <a:latin typeface="Cambria" panose="02040503050406030204" pitchFamily="18" charset="0"/>
                    <a:ea typeface="Cambria" panose="02040503050406030204" pitchFamily="18" charset="0"/>
                  </a:rPr>
                  <a:t>, but they don’t behave much like a conditional</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They don’t validate </a:t>
                </a:r>
                <a:r>
                  <a:rPr lang="en-GB" sz="2000" b="1" dirty="0">
                    <a:solidFill>
                      <a:schemeClr val="accent2">
                        <a:lumMod val="75000"/>
                      </a:schemeClr>
                    </a:solidFill>
                    <a:latin typeface="Cambria" panose="02040503050406030204" pitchFamily="18" charset="0"/>
                    <a:ea typeface="Cambria" panose="02040503050406030204" pitchFamily="18" charset="0"/>
                  </a:rPr>
                  <a:t>modus ponens</a:t>
                </a:r>
                <a:r>
                  <a:rPr lang="en-GB" sz="2000" dirty="0">
                    <a:latin typeface="Cambria" panose="02040503050406030204" pitchFamily="18" charset="0"/>
                    <a:ea typeface="Cambria" panose="02040503050406030204" pitchFamily="18" charset="0"/>
                  </a:rPr>
                  <a:t>: </a:t>
                </a:r>
                <a14:m>
                  <m:oMath xmlns:m="http://schemas.openxmlformats.org/officeDocument/2006/math">
                    <m:r>
                      <a:rPr lang="en-US" sz="2000" b="1" i="1" smtClean="0">
                        <a:latin typeface="Cambria Math" panose="02040503050406030204" pitchFamily="18" charset="0"/>
                        <a:ea typeface="Cambria" panose="02040503050406030204" pitchFamily="18" charset="0"/>
                      </a:rPr>
                      <m:t>𝑨</m:t>
                    </m:r>
                    <m:r>
                      <a:rPr lang="en-US" sz="2000" b="1"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𝑩</m:t>
                    </m:r>
                    <m:r>
                      <a:rPr lang="en-US" sz="2000" b="1" i="1" smtClean="0">
                        <a:latin typeface="Cambria Math" panose="02040503050406030204" pitchFamily="18" charset="0"/>
                        <a:ea typeface="Cambria" panose="02040503050406030204" pitchFamily="18" charset="0"/>
                      </a:rPr>
                      <m:t>, </m:t>
                    </m:r>
                    <m:r>
                      <a:rPr lang="en-US" sz="2000" b="1" i="1" smtClean="0">
                        <a:latin typeface="Cambria Math" panose="02040503050406030204" pitchFamily="18" charset="0"/>
                        <a:ea typeface="Cambria" panose="02040503050406030204" pitchFamily="18" charset="0"/>
                      </a:rPr>
                      <m:t>𝑨</m:t>
                    </m:r>
                    <m:sSub>
                      <m:sSubPr>
                        <m:ctrlPr>
                          <a:rPr lang="en-US" sz="2000" b="1" i="1" smtClean="0">
                            <a:latin typeface="Cambria Math" panose="02040503050406030204" pitchFamily="18" charset="0"/>
                            <a:ea typeface="Cambria Math" panose="02040503050406030204" pitchFamily="18" charset="0"/>
                          </a:rPr>
                        </m:ctrlPr>
                      </m:sSubPr>
                      <m:e>
                        <m:r>
                          <a:rPr lang="en-US" sz="2000" b="1" i="1" smtClean="0">
                            <a:latin typeface="Cambria Math" panose="02040503050406030204" pitchFamily="18" charset="0"/>
                            <a:ea typeface="Cambria Math" panose="02040503050406030204" pitchFamily="18" charset="0"/>
                          </a:rPr>
                          <m:t>⊭</m:t>
                        </m:r>
                      </m:e>
                      <m:sub>
                        <m:r>
                          <a:rPr lang="en-US" sz="2000" b="0" i="1" smtClean="0">
                            <a:latin typeface="Cambria Math" panose="02040503050406030204" pitchFamily="18" charset="0"/>
                            <a:ea typeface="Cambria Math" panose="02040503050406030204" pitchFamily="18" charset="0"/>
                          </a:rPr>
                          <m:t>𝐿𝑃</m:t>
                        </m:r>
                      </m:sub>
                    </m:sSub>
                    <m:r>
                      <a:rPr lang="en-US" sz="2000" b="1" i="1" smtClean="0">
                        <a:latin typeface="Cambria Math" panose="02040503050406030204" pitchFamily="18" charset="0"/>
                        <a:ea typeface="Cambria" panose="02040503050406030204" pitchFamily="18" charset="0"/>
                      </a:rPr>
                      <m:t>𝑩</m:t>
                    </m:r>
                  </m:oMath>
                </a14:m>
                <a:endParaRPr lang="en-US" sz="2000" b="1" dirty="0">
                  <a:latin typeface="Cambria" panose="02040503050406030204" pitchFamily="18" charset="0"/>
                  <a:ea typeface="Cambria" panose="02040503050406030204" pitchFamily="18" charset="0"/>
                </a:endParaRPr>
              </a:p>
              <a:p>
                <a:pPr marL="903288" lvl="1" indent="-446088">
                  <a:spcAft>
                    <a:spcPts val="1000"/>
                  </a:spcAft>
                  <a:buFontTx/>
                  <a:buChar char="–"/>
                  <a:tabLst>
                    <a:tab pos="533400" algn="l"/>
                    <a:tab pos="990600" algn="l"/>
                    <a:tab pos="2601913" algn="l"/>
                  </a:tabLst>
                </a:pPr>
                <a:r>
                  <a:rPr lang="en-GB" sz="2000" dirty="0">
                    <a:latin typeface="Cambria" panose="02040503050406030204" pitchFamily="18" charset="0"/>
                    <a:ea typeface="Cambria" panose="02040503050406030204" pitchFamily="18" charset="0"/>
                  </a:rPr>
                  <a:t>Let </a:t>
                </a:r>
                <a14:m>
                  <m:oMath xmlns:m="http://schemas.openxmlformats.org/officeDocument/2006/math">
                    <m:r>
                      <a:rPr lang="en-GB" sz="2000" i="1" smtClean="0">
                        <a:latin typeface="Cambria Math" panose="02040503050406030204" pitchFamily="18" charset="0"/>
                        <a:ea typeface="Cambria Math" panose="02040503050406030204" pitchFamily="18" charset="0"/>
                      </a:rPr>
                      <m:t>ℐ</m:t>
                    </m:r>
                  </m:oMath>
                </a14:m>
                <a:r>
                  <a:rPr lang="en-GB" sz="2000" dirty="0">
                    <a:latin typeface="Cambria" panose="02040503050406030204" pitchFamily="18" charset="0"/>
                    <a:ea typeface="Cambria" panose="02040503050406030204" pitchFamily="18" charset="0"/>
                  </a:rPr>
                  <a:t> be an </a:t>
                </a:r>
                <a:r>
                  <a:rPr lang="en-GB" sz="2000" b="1" dirty="0">
                    <a:solidFill>
                      <a:srgbClr val="0070C0"/>
                    </a:solidFill>
                    <a:latin typeface="Cambria" panose="02040503050406030204" pitchFamily="18" charset="0"/>
                    <a:ea typeface="Cambria" panose="02040503050406030204" pitchFamily="18" charset="0"/>
                  </a:rPr>
                  <a:t>LP interpretation</a:t>
                </a:r>
                <a:r>
                  <a:rPr lang="en-GB" sz="2000" dirty="0">
                    <a:solidFill>
                      <a:srgbClr val="0070C0"/>
                    </a:solidFill>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that makes </a:t>
                </a:r>
                <a14:m>
                  <m:oMath xmlns:m="http://schemas.openxmlformats.org/officeDocument/2006/math">
                    <m:r>
                      <a:rPr lang="en-US" sz="2000" b="0" i="1" smtClean="0">
                        <a:latin typeface="Cambria Math" panose="02040503050406030204" pitchFamily="18" charset="0"/>
                        <a:ea typeface="Cambria" panose="02040503050406030204" pitchFamily="18" charset="0"/>
                      </a:rPr>
                      <m:t>𝐴</m:t>
                    </m:r>
                  </m:oMath>
                </a14:m>
                <a:r>
                  <a:rPr lang="en-GB" sz="2000" dirty="0">
                    <a:latin typeface="Cambria" panose="02040503050406030204" pitchFamily="18" charset="0"/>
                    <a:ea typeface="Cambria" panose="02040503050406030204" pitchFamily="18" charset="0"/>
                  </a:rPr>
                  <a:t> true and false, and </a:t>
                </a:r>
                <a14:m>
                  <m:oMath xmlns:m="http://schemas.openxmlformats.org/officeDocument/2006/math">
                    <m:r>
                      <a:rPr lang="en-US" sz="2000" b="0" i="1" smtClean="0">
                        <a:latin typeface="Cambria Math" panose="02040503050406030204" pitchFamily="18" charset="0"/>
                        <a:ea typeface="Cambria" panose="02040503050406030204" pitchFamily="18" charset="0"/>
                      </a:rPr>
                      <m:t>𝐵</m:t>
                    </m:r>
                  </m:oMath>
                </a14:m>
                <a:r>
                  <a:rPr lang="en-GB" sz="2000" dirty="0">
                    <a:latin typeface="Cambria" panose="02040503050406030204" pitchFamily="18" charset="0"/>
                    <a:ea typeface="Cambria" panose="02040503050406030204" pitchFamily="18" charset="0"/>
                  </a:rPr>
                  <a:t> just false</a:t>
                </a:r>
              </a:p>
              <a:p>
                <a:pPr marL="903288" lvl="1" indent="-446088">
                  <a:spcAft>
                    <a:spcPts val="2000"/>
                  </a:spcAft>
                  <a:buFontTx/>
                  <a:buChar char="–"/>
                  <a:tabLst>
                    <a:tab pos="533400" algn="l"/>
                    <a:tab pos="990600" algn="l"/>
                    <a:tab pos="2601913" algn="l"/>
                  </a:tabLst>
                </a:pPr>
                <a14:m>
                  <m:oMath xmlns:m="http://schemas.openxmlformats.org/officeDocument/2006/math">
                    <m:r>
                      <a:rPr lang="en-US" sz="2000" b="0" i="1" smtClean="0">
                        <a:latin typeface="Cambria Math" panose="02040503050406030204" pitchFamily="18" charset="0"/>
                        <a:ea typeface="Cambria" panose="02040503050406030204" pitchFamily="18" charset="0"/>
                      </a:rPr>
                      <m:t>𝐴</m:t>
                    </m:r>
                    <m:r>
                      <a:rPr lang="en-US" sz="2000" b="0" i="1" smtClean="0">
                        <a:latin typeface="Cambria Math" panose="02040503050406030204" pitchFamily="18" charset="0"/>
                        <a:ea typeface="Cambria" panose="02040503050406030204" pitchFamily="18" charset="0"/>
                      </a:rPr>
                      <m:t>→</m:t>
                    </m:r>
                    <m:r>
                      <a:rPr lang="en-US" sz="2000" b="0" i="1" smtClean="0">
                        <a:latin typeface="Cambria Math" panose="02040503050406030204" pitchFamily="18" charset="0"/>
                        <a:ea typeface="Cambria" panose="02040503050406030204" pitchFamily="18" charset="0"/>
                      </a:rPr>
                      <m:t>𝐵</m:t>
                    </m:r>
                  </m:oMath>
                </a14:m>
                <a:r>
                  <a:rPr lang="en-GB" sz="2000" dirty="0">
                    <a:latin typeface="Cambria" panose="02040503050406030204" pitchFamily="18" charset="0"/>
                    <a:ea typeface="Cambria" panose="02040503050406030204" pitchFamily="18" charset="0"/>
                  </a:rPr>
                  <a:t> and </a:t>
                </a:r>
                <a14:m>
                  <m:oMath xmlns:m="http://schemas.openxmlformats.org/officeDocument/2006/math">
                    <m:r>
                      <a:rPr lang="en-US" sz="2000" b="0" i="1" smtClean="0">
                        <a:latin typeface="Cambria Math" panose="02040503050406030204" pitchFamily="18" charset="0"/>
                        <a:ea typeface="Cambria" panose="02040503050406030204" pitchFamily="18" charset="0"/>
                      </a:rPr>
                      <m:t>𝐴</m:t>
                    </m:r>
                  </m:oMath>
                </a14:m>
                <a:r>
                  <a:rPr lang="en-GB" sz="2000" dirty="0">
                    <a:latin typeface="Cambria" panose="02040503050406030204" pitchFamily="18" charset="0"/>
                    <a:ea typeface="Cambria" panose="02040503050406030204" pitchFamily="18" charset="0"/>
                  </a:rPr>
                  <a:t> are both true on </a:t>
                </a:r>
                <a14:m>
                  <m:oMath xmlns:m="http://schemas.openxmlformats.org/officeDocument/2006/math">
                    <m:r>
                      <a:rPr lang="en-GB" sz="2000" i="1" smtClean="0">
                        <a:latin typeface="Cambria Math" panose="02040503050406030204" pitchFamily="18" charset="0"/>
                        <a:ea typeface="Cambria Math" panose="02040503050406030204" pitchFamily="18" charset="0"/>
                      </a:rPr>
                      <m:t>ℐ</m:t>
                    </m:r>
                  </m:oMath>
                </a14:m>
                <a:r>
                  <a:rPr lang="en-GB" sz="2000" dirty="0">
                    <a:latin typeface="Cambria" panose="02040503050406030204" pitchFamily="18" charset="0"/>
                    <a:ea typeface="Cambria" panose="02040503050406030204" pitchFamily="18" charset="0"/>
                  </a:rPr>
                  <a:t>, but </a:t>
                </a:r>
                <a14:m>
                  <m:oMath xmlns:m="http://schemas.openxmlformats.org/officeDocument/2006/math">
                    <m:r>
                      <a:rPr lang="en-US" sz="2000" b="0" i="1" smtClean="0">
                        <a:latin typeface="Cambria Math" panose="02040503050406030204" pitchFamily="18" charset="0"/>
                        <a:ea typeface="Cambria" panose="02040503050406030204" pitchFamily="18" charset="0"/>
                      </a:rPr>
                      <m:t>𝐵</m:t>
                    </m:r>
                  </m:oMath>
                </a14:m>
                <a:r>
                  <a:rPr lang="en-GB" sz="2000" dirty="0">
                    <a:latin typeface="Cambria" panose="02040503050406030204" pitchFamily="18" charset="0"/>
                    <a:ea typeface="Cambria" panose="02040503050406030204" pitchFamily="18" charset="0"/>
                  </a:rPr>
                  <a:t> is not true on </a:t>
                </a:r>
                <a14:m>
                  <m:oMath xmlns:m="http://schemas.openxmlformats.org/officeDocument/2006/math">
                    <m:r>
                      <a:rPr lang="en-GB" sz="2000" i="1" smtClean="0">
                        <a:latin typeface="Cambria Math" panose="02040503050406030204" pitchFamily="18" charset="0"/>
                        <a:ea typeface="Cambria Math" panose="02040503050406030204" pitchFamily="18" charset="0"/>
                      </a:rPr>
                      <m:t>ℐ</m:t>
                    </m:r>
                  </m:oMath>
                </a14:m>
                <a:endParaRPr lang="en-GB" sz="2000" dirty="0">
                  <a:latin typeface="Cambria" panose="02040503050406030204" pitchFamily="18" charset="0"/>
                  <a:ea typeface="Cambria" panose="02040503050406030204" pitchFamily="18" charset="0"/>
                </a:endParaRP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This is very similar to the failure of </a:t>
                </a:r>
                <a:r>
                  <a:rPr lang="en-GB" sz="2000" b="1" dirty="0">
                    <a:solidFill>
                      <a:srgbClr val="C00000"/>
                    </a:solidFill>
                    <a:latin typeface="Cambria" panose="02040503050406030204" pitchFamily="18" charset="0"/>
                    <a:ea typeface="Cambria" panose="02040503050406030204" pitchFamily="18" charset="0"/>
                  </a:rPr>
                  <a:t>disjunctive syllogism</a:t>
                </a:r>
                <a:r>
                  <a:rPr lang="en-GB" sz="2000" dirty="0">
                    <a:latin typeface="Cambria" panose="02040503050406030204" pitchFamily="18" charset="0"/>
                    <a:ea typeface="Cambria" panose="02040503050406030204" pitchFamily="18" charset="0"/>
                  </a:rPr>
                  <a:t>, and that is no coincidence: the material conditional is equivalent to </a:t>
                </a:r>
                <a14:m>
                  <m:oMath xmlns:m="http://schemas.openxmlformats.org/officeDocument/2006/math">
                    <m:r>
                      <a:rPr lang="en-US" sz="2000" b="0"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𝑨</m:t>
                    </m:r>
                    <m:r>
                      <a:rPr lang="en-US" sz="2000" b="1"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𝑩</m:t>
                    </m:r>
                  </m:oMath>
                </a14:m>
                <a:r>
                  <a:rPr lang="en-GB" sz="2000" b="1" dirty="0">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in </a:t>
                </a:r>
                <a:r>
                  <a:rPr lang="en-GB" sz="2000" b="1" dirty="0">
                    <a:solidFill>
                      <a:srgbClr val="0070C0"/>
                    </a:solidFill>
                    <a:latin typeface="Cambria" panose="02040503050406030204" pitchFamily="18" charset="0"/>
                    <a:ea typeface="Cambria" panose="02040503050406030204" pitchFamily="18" charset="0"/>
                  </a:rPr>
                  <a:t>LP</a:t>
                </a:r>
                <a:r>
                  <a:rPr lang="en-GB" sz="2000" dirty="0">
                    <a:latin typeface="Cambria" panose="02040503050406030204" pitchFamily="18" charset="0"/>
                    <a:ea typeface="Cambria" panose="02040503050406030204" pitchFamily="18" charset="0"/>
                  </a:rPr>
                  <a:t> (just as it is in </a:t>
                </a:r>
                <a:r>
                  <a:rPr lang="en-GB" sz="2000" b="1" dirty="0">
                    <a:solidFill>
                      <a:schemeClr val="accent6">
                        <a:lumMod val="50000"/>
                      </a:schemeClr>
                    </a:solidFill>
                    <a:latin typeface="Cambria" panose="02040503050406030204" pitchFamily="18" charset="0"/>
                    <a:ea typeface="Cambria" panose="02040503050406030204" pitchFamily="18" charset="0"/>
                  </a:rPr>
                  <a:t>classical logic</a:t>
                </a:r>
                <a:r>
                  <a:rPr lang="en-GB" sz="2000" dirty="0">
                    <a:latin typeface="Cambria" panose="02040503050406030204" pitchFamily="18" charset="0"/>
                    <a:ea typeface="Cambria" panose="02040503050406030204" pitchFamily="18" charset="0"/>
                  </a:rPr>
                  <a:t>)</a:t>
                </a:r>
                <a:endParaRPr lang="en-GB" sz="2000" b="1" dirty="0">
                  <a:latin typeface="Cambria" panose="02040503050406030204" pitchFamily="18" charset="0"/>
                  <a:ea typeface="Cambria" panose="02040503050406030204" pitchFamily="18" charset="0"/>
                </a:endParaRP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2" y="1183441"/>
                <a:ext cx="7423661" cy="5504071"/>
              </a:xfrm>
              <a:prstGeom prst="rect">
                <a:avLst/>
              </a:prstGeom>
              <a:blipFill>
                <a:blip r:embed="rId2"/>
                <a:stretch>
                  <a:fillRect l="-739" t="-554" r="-123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id="{16E698C9-4B2E-9D09-9C9E-6534D2384A1B}"/>
                  </a:ext>
                </a:extLst>
              </p:cNvPr>
              <p:cNvGraphicFramePr>
                <a:graphicFrameLocks noGrp="1"/>
              </p:cNvGraphicFramePr>
              <p:nvPr>
                <p:extLst>
                  <p:ext uri="{D42A27DB-BD31-4B8C-83A1-F6EECF244321}">
                    <p14:modId xmlns:p14="http://schemas.microsoft.com/office/powerpoint/2010/main" val="3283650701"/>
                  </p:ext>
                </p:extLst>
              </p:nvPr>
            </p:nvGraphicFramePr>
            <p:xfrm>
              <a:off x="8399115" y="2081277"/>
              <a:ext cx="3600453" cy="3708400"/>
            </p:xfrm>
            <a:graphic>
              <a:graphicData uri="http://schemas.openxmlformats.org/drawingml/2006/table">
                <a:tbl>
                  <a:tblPr firstRow="1" bandRow="1">
                    <a:tableStyleId>{5C22544A-7EE6-4342-B048-85BDC9FD1C3A}</a:tableStyleId>
                  </a:tblPr>
                  <a:tblGrid>
                    <a:gridCol w="1200151">
                      <a:extLst>
                        <a:ext uri="{9D8B030D-6E8A-4147-A177-3AD203B41FA5}">
                          <a16:colId xmlns:a16="http://schemas.microsoft.com/office/drawing/2014/main" val="1342853191"/>
                        </a:ext>
                      </a:extLst>
                    </a:gridCol>
                    <a:gridCol w="1200151">
                      <a:extLst>
                        <a:ext uri="{9D8B030D-6E8A-4147-A177-3AD203B41FA5}">
                          <a16:colId xmlns:a16="http://schemas.microsoft.com/office/drawing/2014/main" val="3272050641"/>
                        </a:ext>
                      </a:extLst>
                    </a:gridCol>
                    <a:gridCol w="1200151">
                      <a:extLst>
                        <a:ext uri="{9D8B030D-6E8A-4147-A177-3AD203B41FA5}">
                          <a16:colId xmlns:a16="http://schemas.microsoft.com/office/drawing/2014/main" val="810791777"/>
                        </a:ext>
                      </a:extLst>
                    </a:gridCol>
                  </a:tblGrid>
                  <a:tr h="370840">
                    <a:tc>
                      <a:txBody>
                        <a:bodyPr/>
                        <a:lstStyle/>
                        <a:p>
                          <a:pPr algn="ctr"/>
                          <a14:m>
                            <m:oMathPara xmlns:m="http://schemas.openxmlformats.org/officeDocument/2006/math">
                              <m:oMathParaPr>
                                <m:jc m:val="centerGroup"/>
                              </m:oMathParaPr>
                              <m:oMath xmlns:m="http://schemas.openxmlformats.org/officeDocument/2006/math">
                                <m:r>
                                  <a:rPr lang="en-US" b="1" i="1" smtClean="0">
                                    <a:solidFill>
                                      <a:schemeClr val="tx1"/>
                                    </a:solidFill>
                                    <a:latin typeface="Cambria Math" panose="02040503050406030204" pitchFamily="18" charset="0"/>
                                  </a:rPr>
                                  <m:t>𝑨</m:t>
                                </m:r>
                              </m:oMath>
                            </m:oMathPara>
                          </a14:m>
                          <a:endParaRPr lang="en-GB" b="1"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b="1" i="1" smtClean="0">
                                    <a:solidFill>
                                      <a:schemeClr val="tx1"/>
                                    </a:solidFill>
                                    <a:latin typeface="Cambria Math" panose="02040503050406030204" pitchFamily="18" charset="0"/>
                                  </a:rPr>
                                  <m:t>𝑩</m:t>
                                </m:r>
                              </m:oMath>
                            </m:oMathPara>
                          </a14:m>
                          <a:endParaRPr lang="en-GB" b="1"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b="1" i="1" smtClean="0">
                                    <a:solidFill>
                                      <a:schemeClr val="tx1"/>
                                    </a:solidFill>
                                    <a:latin typeface="Cambria Math" panose="02040503050406030204" pitchFamily="18" charset="0"/>
                                  </a:rPr>
                                  <m:t>𝑨</m:t>
                                </m:r>
                                <m:r>
                                  <a:rPr lang="en-US" b="1"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𝑩</m:t>
                                </m:r>
                              </m:oMath>
                            </m:oMathPara>
                          </a14:m>
                          <a:endParaRPr lang="en-GB" b="0"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32458934"/>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4402086"/>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B</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B</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71249446"/>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F</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9041563"/>
                      </a:ext>
                    </a:extLst>
                  </a:tr>
                  <a:tr h="370840">
                    <a:tc>
                      <a:txBody>
                        <a:bodyPr/>
                        <a:lstStyle/>
                        <a:p>
                          <a:pPr algn="ctr"/>
                          <a:r>
                            <a:rPr lang="en-US" dirty="0">
                              <a:latin typeface="Cambria" panose="02040503050406030204" pitchFamily="18" charset="0"/>
                              <a:ea typeface="Cambria" panose="02040503050406030204" pitchFamily="18" charset="0"/>
                            </a:rPr>
                            <a:t>B</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92565831"/>
                      </a:ext>
                    </a:extLst>
                  </a:tr>
                  <a:tr h="370840">
                    <a:tc>
                      <a:txBody>
                        <a:bodyPr/>
                        <a:lstStyle/>
                        <a:p>
                          <a:pPr algn="ctr"/>
                          <a:r>
                            <a:rPr lang="en-US" dirty="0">
                              <a:latin typeface="Cambria" panose="02040503050406030204" pitchFamily="18" charset="0"/>
                              <a:ea typeface="Cambria" panose="02040503050406030204" pitchFamily="18" charset="0"/>
                            </a:rPr>
                            <a:t>B</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B</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B</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0921540"/>
                      </a:ext>
                    </a:extLst>
                  </a:tr>
                  <a:tr h="370840">
                    <a:tc>
                      <a:txBody>
                        <a:bodyPr/>
                        <a:lstStyle/>
                        <a:p>
                          <a:pPr algn="ctr"/>
                          <a:r>
                            <a:rPr lang="en-US" dirty="0">
                              <a:latin typeface="Cambria" panose="02040503050406030204" pitchFamily="18" charset="0"/>
                              <a:ea typeface="Cambria" panose="02040503050406030204" pitchFamily="18" charset="0"/>
                            </a:rPr>
                            <a:t>B</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B</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411387841"/>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6739292"/>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B</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251417136"/>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1577630"/>
                      </a:ext>
                    </a:extLst>
                  </a:tr>
                </a:tbl>
              </a:graphicData>
            </a:graphic>
          </p:graphicFrame>
        </mc:Choice>
        <mc:Fallback xmlns="">
          <p:graphicFrame>
            <p:nvGraphicFramePr>
              <p:cNvPr id="3" name="Table 2">
                <a:extLst>
                  <a:ext uri="{FF2B5EF4-FFF2-40B4-BE49-F238E27FC236}">
                    <a16:creationId xmlns:a16="http://schemas.microsoft.com/office/drawing/2014/main" id="{16E698C9-4B2E-9D09-9C9E-6534D2384A1B}"/>
                  </a:ext>
                </a:extLst>
              </p:cNvPr>
              <p:cNvGraphicFramePr>
                <a:graphicFrameLocks noGrp="1"/>
              </p:cNvGraphicFramePr>
              <p:nvPr>
                <p:extLst>
                  <p:ext uri="{D42A27DB-BD31-4B8C-83A1-F6EECF244321}">
                    <p14:modId xmlns:p14="http://schemas.microsoft.com/office/powerpoint/2010/main" val="3283650701"/>
                  </p:ext>
                </p:extLst>
              </p:nvPr>
            </p:nvGraphicFramePr>
            <p:xfrm>
              <a:off x="8399115" y="2081277"/>
              <a:ext cx="3600453" cy="3708400"/>
            </p:xfrm>
            <a:graphic>
              <a:graphicData uri="http://schemas.openxmlformats.org/drawingml/2006/table">
                <a:tbl>
                  <a:tblPr firstRow="1" bandRow="1">
                    <a:tableStyleId>{5C22544A-7EE6-4342-B048-85BDC9FD1C3A}</a:tableStyleId>
                  </a:tblPr>
                  <a:tblGrid>
                    <a:gridCol w="1200151">
                      <a:extLst>
                        <a:ext uri="{9D8B030D-6E8A-4147-A177-3AD203B41FA5}">
                          <a16:colId xmlns:a16="http://schemas.microsoft.com/office/drawing/2014/main" val="1342853191"/>
                        </a:ext>
                      </a:extLst>
                    </a:gridCol>
                    <a:gridCol w="1200151">
                      <a:extLst>
                        <a:ext uri="{9D8B030D-6E8A-4147-A177-3AD203B41FA5}">
                          <a16:colId xmlns:a16="http://schemas.microsoft.com/office/drawing/2014/main" val="3272050641"/>
                        </a:ext>
                      </a:extLst>
                    </a:gridCol>
                    <a:gridCol w="1200151">
                      <a:extLst>
                        <a:ext uri="{9D8B030D-6E8A-4147-A177-3AD203B41FA5}">
                          <a16:colId xmlns:a16="http://schemas.microsoft.com/office/drawing/2014/main" val="810791777"/>
                        </a:ext>
                      </a:extLst>
                    </a:gridCol>
                  </a:tblGrid>
                  <a:tr h="370840">
                    <a:tc>
                      <a:txBody>
                        <a:bodyPr/>
                        <a:lstStyle/>
                        <a:p>
                          <a:endParaRPr lang="en-US"/>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blipFill>
                          <a:blip r:embed="rId3"/>
                          <a:stretch>
                            <a:fillRect l="-508" t="-3279" r="-202030" b="-921311"/>
                          </a:stretch>
                        </a:blipFill>
                      </a:tcPr>
                    </a:tc>
                    <a:tc>
                      <a:txBody>
                        <a:bodyPr/>
                        <a:lstStyle/>
                        <a:p>
                          <a:endParaRPr lang="en-US"/>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blipFill>
                          <a:blip r:embed="rId3"/>
                          <a:stretch>
                            <a:fillRect l="-100000" t="-3279" r="-101010" b="-921311"/>
                          </a:stretch>
                        </a:blipFill>
                      </a:tcPr>
                    </a:tc>
                    <a:tc>
                      <a:txBody>
                        <a:bodyPr/>
                        <a:lstStyle/>
                        <a:p>
                          <a:endParaRPr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blipFill>
                          <a:blip r:embed="rId3"/>
                          <a:stretch>
                            <a:fillRect l="-201015" t="-3279" r="-1523" b="-921311"/>
                          </a:stretch>
                        </a:blipFill>
                      </a:tcPr>
                    </a:tc>
                    <a:extLst>
                      <a:ext uri="{0D108BD9-81ED-4DB2-BD59-A6C34878D82A}">
                        <a16:rowId xmlns:a16="http://schemas.microsoft.com/office/drawing/2014/main" val="1032458934"/>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4402086"/>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B</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B</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71249446"/>
                      </a:ext>
                    </a:extLst>
                  </a:tr>
                  <a:tr h="370840">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F</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9041563"/>
                      </a:ext>
                    </a:extLst>
                  </a:tr>
                  <a:tr h="370840">
                    <a:tc>
                      <a:txBody>
                        <a:bodyPr/>
                        <a:lstStyle/>
                        <a:p>
                          <a:pPr algn="ctr"/>
                          <a:r>
                            <a:rPr lang="en-US" dirty="0">
                              <a:latin typeface="Cambria" panose="02040503050406030204" pitchFamily="18" charset="0"/>
                              <a:ea typeface="Cambria" panose="02040503050406030204" pitchFamily="18" charset="0"/>
                            </a:rPr>
                            <a:t>B</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92565831"/>
                      </a:ext>
                    </a:extLst>
                  </a:tr>
                  <a:tr h="370840">
                    <a:tc>
                      <a:txBody>
                        <a:bodyPr/>
                        <a:lstStyle/>
                        <a:p>
                          <a:pPr algn="ctr"/>
                          <a:r>
                            <a:rPr lang="en-US" dirty="0">
                              <a:latin typeface="Cambria" panose="02040503050406030204" pitchFamily="18" charset="0"/>
                              <a:ea typeface="Cambria" panose="02040503050406030204" pitchFamily="18" charset="0"/>
                            </a:rPr>
                            <a:t>B</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B</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B</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0921540"/>
                      </a:ext>
                    </a:extLst>
                  </a:tr>
                  <a:tr h="370840">
                    <a:tc>
                      <a:txBody>
                        <a:bodyPr/>
                        <a:lstStyle/>
                        <a:p>
                          <a:pPr algn="ctr"/>
                          <a:r>
                            <a:rPr lang="en-US" dirty="0">
                              <a:latin typeface="Cambria" panose="02040503050406030204" pitchFamily="18" charset="0"/>
                              <a:ea typeface="Cambria" panose="02040503050406030204" pitchFamily="18" charset="0"/>
                            </a:rPr>
                            <a:t>B</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B</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411387841"/>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T</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6739292"/>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ambria" panose="02040503050406030204" pitchFamily="18" charset="0"/>
                              <a:ea typeface="Cambria" panose="02040503050406030204" pitchFamily="18" charset="0"/>
                            </a:rPr>
                            <a:t>B</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251417136"/>
                      </a:ext>
                    </a:extLst>
                  </a:tr>
                  <a:tr h="370840">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F</a:t>
                          </a:r>
                          <a:endParaRPr lang="en-GB" dirty="0">
                            <a:latin typeface="Cambria" panose="02040503050406030204" pitchFamily="18" charset="0"/>
                            <a:ea typeface="Cambria" panose="02040503050406030204" pitchFamily="18" charset="0"/>
                          </a:endParaRPr>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tabLst>
                              <a:tab pos="357188" algn="l"/>
                              <a:tab pos="714375" algn="l"/>
                            </a:tabLst>
                          </a:pPr>
                          <a:r>
                            <a:rPr lang="en-GB" b="0" dirty="0">
                              <a:solidFill>
                                <a:schemeClr val="tx1"/>
                              </a:solidFill>
                              <a:latin typeface="Cambria" panose="02040503050406030204" pitchFamily="18" charset="0"/>
                              <a:ea typeface="Cambria" panose="02040503050406030204" pitchFamily="18" charset="0"/>
                            </a:rPr>
                            <a:t>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1577630"/>
                      </a:ext>
                    </a:extLst>
                  </a:tr>
                </a:tbl>
              </a:graphicData>
            </a:graphic>
          </p:graphicFrame>
        </mc:Fallback>
      </mc:AlternateContent>
    </p:spTree>
    <p:extLst>
      <p:ext uri="{BB962C8B-B14F-4D97-AF65-F5344CB8AC3E}">
        <p14:creationId xmlns:p14="http://schemas.microsoft.com/office/powerpoint/2010/main" val="326896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US" sz="3500" dirty="0">
                <a:latin typeface="Cambria" panose="02040503050406030204" pitchFamily="18" charset="0"/>
                <a:ea typeface="Cambria" panose="02040503050406030204" pitchFamily="18" charset="0"/>
              </a:rPr>
              <a:t>A</a:t>
            </a:r>
            <a:r>
              <a:rPr lang="en-GB" sz="3500" dirty="0" err="1">
                <a:latin typeface="Cambria" panose="02040503050406030204" pitchFamily="18" charset="0"/>
                <a:ea typeface="Cambria" panose="02040503050406030204" pitchFamily="18" charset="0"/>
              </a:rPr>
              <a:t>lternative</a:t>
            </a:r>
            <a:r>
              <a:rPr lang="en-GB" sz="3500" dirty="0">
                <a:latin typeface="Cambria" panose="02040503050406030204" pitchFamily="18" charset="0"/>
                <a:ea typeface="Cambria" panose="02040503050406030204" pitchFamily="18" charset="0"/>
              </a:rPr>
              <a:t> Conditionals</a:t>
            </a: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5DC10DD6-DBBA-57CE-B190-2532693AD757}"/>
                  </a:ext>
                </a:extLst>
              </p:cNvPr>
              <p:cNvSpPr txBox="1"/>
              <p:nvPr/>
            </p:nvSpPr>
            <p:spPr>
              <a:xfrm>
                <a:off x="873551" y="1491224"/>
                <a:ext cx="10444898" cy="4888518"/>
              </a:xfrm>
              <a:prstGeom prst="rect">
                <a:avLst/>
              </a:prstGeom>
              <a:noFill/>
            </p:spPr>
            <p:txBody>
              <a:bodyPr wrap="square" rtlCol="0" anchor="ctr">
                <a:spAutoFit/>
              </a:bodyPr>
              <a:lstStyle/>
              <a:p>
                <a:pPr marL="457200" indent="-457200">
                  <a:spcAft>
                    <a:spcPts val="1000"/>
                  </a:spcAft>
                  <a:buFont typeface="Arial" panose="020B0604020202020204" pitchFamily="34" charset="0"/>
                  <a:buChar char="•"/>
                </a:pPr>
                <a:r>
                  <a:rPr lang="en-US" sz="2000" dirty="0">
                    <a:latin typeface="Cambria" panose="02040503050406030204" pitchFamily="18" charset="0"/>
                    <a:ea typeface="Cambria" panose="02040503050406030204" pitchFamily="18" charset="0"/>
                  </a:rPr>
                  <a:t>You can define a variety of conditionals in </a:t>
                </a:r>
                <a:r>
                  <a:rPr lang="en-US" sz="2000" b="1" dirty="0">
                    <a:solidFill>
                      <a:srgbClr val="0070C0"/>
                    </a:solidFill>
                    <a:latin typeface="Cambria" panose="02040503050406030204" pitchFamily="18" charset="0"/>
                    <a:ea typeface="Cambria" panose="02040503050406030204" pitchFamily="18" charset="0"/>
                  </a:rPr>
                  <a:t>LP</a:t>
                </a:r>
                <a:r>
                  <a:rPr lang="en-US" sz="2000" dirty="0">
                    <a:latin typeface="Cambria" panose="02040503050406030204" pitchFamily="18" charset="0"/>
                    <a:ea typeface="Cambria" panose="02040503050406030204" pitchFamily="18" charset="0"/>
                  </a:rPr>
                  <a:t> that </a:t>
                </a:r>
                <a:r>
                  <a:rPr lang="en-US" sz="2000" i="1" dirty="0">
                    <a:latin typeface="Cambria" panose="02040503050406030204" pitchFamily="18" charset="0"/>
                    <a:ea typeface="Cambria" panose="02040503050406030204" pitchFamily="18" charset="0"/>
                  </a:rPr>
                  <a:t>do</a:t>
                </a:r>
                <a:r>
                  <a:rPr lang="en-US" sz="2000" dirty="0">
                    <a:latin typeface="Cambria" panose="02040503050406030204" pitchFamily="18" charset="0"/>
                    <a:ea typeface="Cambria" panose="02040503050406030204" pitchFamily="18" charset="0"/>
                  </a:rPr>
                  <a:t> obey </a:t>
                </a:r>
                <a:r>
                  <a:rPr lang="en-US" sz="2000" b="1" dirty="0">
                    <a:solidFill>
                      <a:schemeClr val="accent2">
                        <a:lumMod val="75000"/>
                      </a:schemeClr>
                    </a:solidFill>
                    <a:latin typeface="Cambria" panose="02040503050406030204" pitchFamily="18" charset="0"/>
                    <a:ea typeface="Cambria" panose="02040503050406030204" pitchFamily="18" charset="0"/>
                  </a:rPr>
                  <a:t>modus ponens</a:t>
                </a:r>
                <a:r>
                  <a:rPr lang="en-US" sz="2000" dirty="0">
                    <a:latin typeface="Cambria" panose="02040503050406030204" pitchFamily="18" charset="0"/>
                    <a:ea typeface="Cambria" panose="02040503050406030204" pitchFamily="18" charset="0"/>
                  </a:rPr>
                  <a:t> (although they aren’t truth-functional)</a:t>
                </a:r>
              </a:p>
              <a:p>
                <a:pPr marL="914400" lvl="1" indent="-457200">
                  <a:spcAft>
                    <a:spcPts val="2000"/>
                  </a:spcAft>
                  <a:buFont typeface="Cambria" panose="02040503050406030204" pitchFamily="18" charset="0"/>
                  <a:buChar char="–"/>
                </a:pPr>
                <a:r>
                  <a:rPr lang="en-US" sz="2000" dirty="0">
                    <a:latin typeface="Cambria" panose="02040503050406030204" pitchFamily="18" charset="0"/>
                    <a:ea typeface="Cambria" panose="02040503050406030204" pitchFamily="18" charset="0"/>
                  </a:rPr>
                  <a:t>See Priest (2006), </a:t>
                </a:r>
                <a:r>
                  <a:rPr lang="en-US" sz="2000" i="1" dirty="0">
                    <a:latin typeface="Cambria" panose="02040503050406030204" pitchFamily="18" charset="0"/>
                    <a:ea typeface="Cambria" panose="02040503050406030204" pitchFamily="18" charset="0"/>
                  </a:rPr>
                  <a:t>In Contradiction</a:t>
                </a:r>
                <a:r>
                  <a:rPr lang="en-US" sz="2000" dirty="0">
                    <a:latin typeface="Cambria" panose="02040503050406030204" pitchFamily="18" charset="0"/>
                    <a:ea typeface="Cambria" panose="02040503050406030204" pitchFamily="18" charset="0"/>
                  </a:rPr>
                  <a:t> (2</a:t>
                </a:r>
                <a:r>
                  <a:rPr lang="en-US" sz="2000" baseline="30000" dirty="0">
                    <a:latin typeface="Cambria" panose="02040503050406030204" pitchFamily="18" charset="0"/>
                    <a:ea typeface="Cambria" panose="02040503050406030204" pitchFamily="18" charset="0"/>
                  </a:rPr>
                  <a:t>nd</a:t>
                </a:r>
                <a:r>
                  <a:rPr lang="en-US" sz="2000" dirty="0">
                    <a:latin typeface="Cambria" panose="02040503050406030204" pitchFamily="18" charset="0"/>
                    <a:ea typeface="Cambria" panose="02040503050406030204" pitchFamily="18" charset="0"/>
                  </a:rPr>
                  <a:t> ed, OUP), </a:t>
                </a:r>
                <a:r>
                  <a:rPr lang="en-US" sz="2000" dirty="0" err="1">
                    <a:latin typeface="Cambria" panose="02040503050406030204" pitchFamily="18" charset="0"/>
                    <a:ea typeface="Cambria" panose="02040503050406030204" pitchFamily="18" charset="0"/>
                  </a:rPr>
                  <a:t>ch.</a:t>
                </a:r>
                <a:r>
                  <a:rPr lang="en-US" sz="2000" dirty="0">
                    <a:latin typeface="Cambria" panose="02040503050406030204" pitchFamily="18" charset="0"/>
                    <a:ea typeface="Cambria" panose="02040503050406030204" pitchFamily="18" charset="0"/>
                  </a:rPr>
                  <a:t> 6</a:t>
                </a:r>
              </a:p>
              <a:p>
                <a:pPr marL="457200" indent="-457200">
                  <a:spcAft>
                    <a:spcPts val="2000"/>
                  </a:spcAft>
                  <a:buFont typeface="Arial" panose="020B0604020202020204" pitchFamily="34" charset="0"/>
                  <a:buChar char="•"/>
                </a:pPr>
                <a:r>
                  <a:rPr lang="en-US" sz="2000" dirty="0">
                    <a:latin typeface="Cambria" panose="02040503050406030204" pitchFamily="18" charset="0"/>
                    <a:ea typeface="Cambria" panose="02040503050406030204" pitchFamily="18" charset="0"/>
                  </a:rPr>
                  <a:t>However, they do not always behave as you would expect!</a:t>
                </a:r>
              </a:p>
              <a:p>
                <a:pPr marL="457200" indent="-457200">
                  <a:spcAft>
                    <a:spcPts val="2000"/>
                  </a:spcAft>
                  <a:buFont typeface="Arial" panose="020B0604020202020204" pitchFamily="34" charset="0"/>
                  <a:buChar char="•"/>
                </a:pPr>
                <a:r>
                  <a:rPr lang="en-US" sz="2000" dirty="0">
                    <a:latin typeface="Cambria" panose="02040503050406030204" pitchFamily="18" charset="0"/>
                    <a:ea typeface="Cambria" panose="02040503050406030204" pitchFamily="18" charset="0"/>
                  </a:rPr>
                  <a:t>You cannot just assume, for example, that your conditional will validate </a:t>
                </a:r>
                <a:r>
                  <a:rPr lang="en-US" sz="2000" b="1" dirty="0">
                    <a:solidFill>
                      <a:schemeClr val="accent2">
                        <a:lumMod val="50000"/>
                      </a:schemeClr>
                    </a:solidFill>
                    <a:latin typeface="Cambria" panose="02040503050406030204" pitchFamily="18" charset="0"/>
                    <a:ea typeface="Cambria" panose="02040503050406030204" pitchFamily="18" charset="0"/>
                  </a:rPr>
                  <a:t>modus tollens</a:t>
                </a:r>
                <a:r>
                  <a:rPr lang="en-US" sz="2000" dirty="0">
                    <a:latin typeface="Cambria" panose="02040503050406030204" pitchFamily="18" charset="0"/>
                    <a:ea typeface="Cambria" panose="02040503050406030204" pitchFamily="18" charset="0"/>
                  </a:rPr>
                  <a:t>: </a:t>
                </a:r>
                <a14:m>
                  <m:oMath xmlns:m="http://schemas.openxmlformats.org/officeDocument/2006/math">
                    <m:r>
                      <a:rPr lang="en-US" sz="2000" b="1" i="1" smtClean="0">
                        <a:latin typeface="Cambria Math" panose="02040503050406030204" pitchFamily="18" charset="0"/>
                        <a:ea typeface="Cambria" panose="02040503050406030204" pitchFamily="18" charset="0"/>
                      </a:rPr>
                      <m:t>𝑨</m:t>
                    </m:r>
                    <m:r>
                      <a:rPr lang="en-US" sz="2000" b="1"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𝑩</m:t>
                    </m:r>
                    <m:r>
                      <a:rPr lang="en-US" sz="2000" b="1"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𝑩</m:t>
                    </m:r>
                    <m:r>
                      <a:rPr lang="en-US" sz="2000" b="1"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𝑨</m:t>
                    </m:r>
                  </m:oMath>
                </a14:m>
                <a:endParaRPr lang="en-GB" sz="2000" b="1" dirty="0">
                  <a:latin typeface="Cambria" panose="02040503050406030204" pitchFamily="18" charset="0"/>
                  <a:ea typeface="Cambria" panose="02040503050406030204" pitchFamily="18" charset="0"/>
                </a:endParaRP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Relatedly, note that </a:t>
                </a:r>
                <a14:m>
                  <m:oMath xmlns:m="http://schemas.openxmlformats.org/officeDocument/2006/math">
                    <m:r>
                      <a:rPr lang="en-US" sz="2000" b="0"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𝑩</m:t>
                    </m:r>
                    <m:sSub>
                      <m:sSubPr>
                        <m:ctrlPr>
                          <a:rPr lang="en-US" sz="2000" b="1" i="1" smtClean="0">
                            <a:latin typeface="Cambria Math" panose="02040503050406030204" pitchFamily="18" charset="0"/>
                            <a:ea typeface="Cambria" panose="02040503050406030204" pitchFamily="18" charset="0"/>
                          </a:rPr>
                        </m:ctrlPr>
                      </m:sSubPr>
                      <m:e>
                        <m:r>
                          <a:rPr lang="en-US" sz="2000" b="1" i="1" smtClean="0">
                            <a:latin typeface="Cambria Math" panose="02040503050406030204" pitchFamily="18" charset="0"/>
                            <a:ea typeface="Cambria" panose="02040503050406030204" pitchFamily="18" charset="0"/>
                          </a:rPr>
                          <m:t>⊨</m:t>
                        </m:r>
                      </m:e>
                      <m:sub>
                        <m:r>
                          <a:rPr lang="en-US" sz="2000" b="0" i="1" smtClean="0">
                            <a:latin typeface="Cambria Math" panose="02040503050406030204" pitchFamily="18" charset="0"/>
                            <a:ea typeface="Cambria" panose="02040503050406030204" pitchFamily="18" charset="0"/>
                          </a:rPr>
                          <m:t>𝐿𝑃</m:t>
                        </m:r>
                      </m:sub>
                    </m:sSub>
                    <m:r>
                      <a:rPr lang="en-US" sz="2000" b="1"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doesn’t automatically follow from </a:t>
                </a:r>
                <a14:m>
                  <m:oMath xmlns:m="http://schemas.openxmlformats.org/officeDocument/2006/math">
                    <m:r>
                      <a:rPr lang="en-US" sz="2000" b="1" i="1" smtClean="0">
                        <a:latin typeface="Cambria Math" panose="02040503050406030204" pitchFamily="18" charset="0"/>
                        <a:ea typeface="Cambria" panose="02040503050406030204" pitchFamily="18" charset="0"/>
                      </a:rPr>
                      <m:t>𝑨</m:t>
                    </m:r>
                    <m:sSub>
                      <m:sSubPr>
                        <m:ctrlPr>
                          <a:rPr lang="en-US" sz="2000" b="0" i="1" smtClean="0">
                            <a:latin typeface="Cambria Math" panose="02040503050406030204" pitchFamily="18" charset="0"/>
                            <a:ea typeface="Cambria" panose="02040503050406030204" pitchFamily="18" charset="0"/>
                          </a:rPr>
                        </m:ctrlPr>
                      </m:sSubPr>
                      <m:e>
                        <m:r>
                          <a:rPr lang="en-US" sz="2000" b="0" i="1" smtClean="0">
                            <a:latin typeface="Cambria Math" panose="02040503050406030204" pitchFamily="18" charset="0"/>
                            <a:ea typeface="Cambria" panose="02040503050406030204" pitchFamily="18" charset="0"/>
                          </a:rPr>
                          <m:t>⊨</m:t>
                        </m:r>
                      </m:e>
                      <m:sub>
                        <m:r>
                          <a:rPr lang="en-US" sz="2000" b="0" i="1" smtClean="0">
                            <a:latin typeface="Cambria Math" panose="02040503050406030204" pitchFamily="18" charset="0"/>
                            <a:ea typeface="Cambria" panose="02040503050406030204" pitchFamily="18" charset="0"/>
                          </a:rPr>
                          <m:t>𝐿𝑃</m:t>
                        </m:r>
                      </m:sub>
                    </m:sSub>
                    <m:r>
                      <a:rPr lang="en-US" sz="2000" b="1" i="1" smtClean="0">
                        <a:latin typeface="Cambria Math" panose="02040503050406030204" pitchFamily="18" charset="0"/>
                        <a:ea typeface="Cambria" panose="02040503050406030204" pitchFamily="18" charset="0"/>
                      </a:rPr>
                      <m:t>𝑩</m:t>
                    </m:r>
                  </m:oMath>
                </a14:m>
                <a:endParaRPr lang="en-GB" sz="2000" b="1" dirty="0">
                  <a:latin typeface="Cambria" panose="02040503050406030204" pitchFamily="18" charset="0"/>
                  <a:ea typeface="Cambria" panose="02040503050406030204" pitchFamily="18" charset="0"/>
                </a:endParaRPr>
              </a:p>
              <a:p>
                <a:pPr marL="914400" lvl="1" indent="-457200">
                  <a:spcAft>
                    <a:spcPts val="1000"/>
                  </a:spcAft>
                  <a:buFontTx/>
                  <a:buChar char="–"/>
                </a:pPr>
                <a14:m>
                  <m:oMath xmlns:m="http://schemas.openxmlformats.org/officeDocument/2006/math">
                    <m:r>
                      <a:rPr lang="en-US" sz="2000" b="0" i="1" smtClean="0">
                        <a:latin typeface="Cambria Math" panose="02040503050406030204" pitchFamily="18" charset="0"/>
                        <a:ea typeface="Cambria" panose="02040503050406030204" pitchFamily="18" charset="0"/>
                      </a:rPr>
                      <m:t>𝑃</m:t>
                    </m:r>
                    <m:sSub>
                      <m:sSubPr>
                        <m:ctrlPr>
                          <a:rPr lang="en-US" sz="2000" b="0" i="1" smtClean="0">
                            <a:latin typeface="Cambria Math" panose="02040503050406030204" pitchFamily="18" charset="0"/>
                            <a:ea typeface="Cambria" panose="02040503050406030204" pitchFamily="18" charset="0"/>
                          </a:rPr>
                        </m:ctrlPr>
                      </m:sSubPr>
                      <m:e>
                        <m:r>
                          <a:rPr lang="en-US" sz="2000" b="0" i="1" smtClean="0">
                            <a:latin typeface="Cambria Math" panose="02040503050406030204" pitchFamily="18" charset="0"/>
                            <a:ea typeface="Cambria" panose="02040503050406030204" pitchFamily="18" charset="0"/>
                          </a:rPr>
                          <m:t>⊨</m:t>
                        </m:r>
                      </m:e>
                      <m:sub>
                        <m:r>
                          <a:rPr lang="en-US" sz="2000" b="0" i="1" smtClean="0">
                            <a:latin typeface="Cambria Math" panose="02040503050406030204" pitchFamily="18" charset="0"/>
                            <a:ea typeface="Cambria" panose="02040503050406030204" pitchFamily="18" charset="0"/>
                          </a:rPr>
                          <m:t>𝐿𝑃</m:t>
                        </m:r>
                      </m:sub>
                    </m:sSub>
                    <m:r>
                      <a:rPr lang="en-US" sz="2000" b="0" i="1" smtClean="0">
                        <a:latin typeface="Cambria Math" panose="02040503050406030204" pitchFamily="18" charset="0"/>
                        <a:ea typeface="Cambria" panose="02040503050406030204" pitchFamily="18" charset="0"/>
                      </a:rPr>
                      <m:t>¬</m:t>
                    </m:r>
                    <m:d>
                      <m:dPr>
                        <m:ctrlPr>
                          <a:rPr lang="en-US" sz="2000" b="0" i="1" smtClean="0">
                            <a:latin typeface="Cambria Math" panose="02040503050406030204" pitchFamily="18" charset="0"/>
                            <a:ea typeface="Cambria" panose="02040503050406030204" pitchFamily="18" charset="0"/>
                          </a:rPr>
                        </m:ctrlPr>
                      </m:dPr>
                      <m:e>
                        <m:r>
                          <a:rPr lang="en-US" sz="2000" b="0" i="1" smtClean="0">
                            <a:latin typeface="Cambria Math" panose="02040503050406030204" pitchFamily="18" charset="0"/>
                            <a:ea typeface="Cambria" panose="02040503050406030204" pitchFamily="18" charset="0"/>
                          </a:rPr>
                          <m:t>𝑄</m:t>
                        </m:r>
                        <m:r>
                          <a:rPr lang="en-US" sz="2000" b="0" i="1" smtClean="0">
                            <a:latin typeface="Cambria Math" panose="02040503050406030204" pitchFamily="18" charset="0"/>
                            <a:ea typeface="Cambria" panose="02040503050406030204" pitchFamily="18" charset="0"/>
                          </a:rPr>
                          <m:t>∧¬</m:t>
                        </m:r>
                        <m:r>
                          <a:rPr lang="en-US" sz="2000" b="0" i="1" smtClean="0">
                            <a:latin typeface="Cambria Math" panose="02040503050406030204" pitchFamily="18" charset="0"/>
                            <a:ea typeface="Cambria" panose="02040503050406030204" pitchFamily="18" charset="0"/>
                          </a:rPr>
                          <m:t>𝑄</m:t>
                        </m:r>
                      </m:e>
                    </m:d>
                  </m:oMath>
                </a14:m>
                <a:r>
                  <a:rPr lang="en-GB" sz="2000" dirty="0">
                    <a:latin typeface="Cambria" panose="02040503050406030204" pitchFamily="18" charset="0"/>
                    <a:ea typeface="Cambria" panose="02040503050406030204" pitchFamily="18" charset="0"/>
                  </a:rPr>
                  <a:t>, since </a:t>
                </a:r>
                <a14:m>
                  <m:oMath xmlns:m="http://schemas.openxmlformats.org/officeDocument/2006/math">
                    <m:sSub>
                      <m:sSubPr>
                        <m:ctrlPr>
                          <a:rPr lang="en-US" sz="2000" b="0" i="1" smtClean="0">
                            <a:latin typeface="Cambria Math" panose="02040503050406030204" pitchFamily="18" charset="0"/>
                            <a:ea typeface="Cambria" panose="02040503050406030204" pitchFamily="18" charset="0"/>
                          </a:rPr>
                        </m:ctrlPr>
                      </m:sSubPr>
                      <m:e>
                        <m:r>
                          <a:rPr lang="en-US" sz="2000" b="0" i="1" smtClean="0">
                            <a:latin typeface="Cambria Math" panose="02040503050406030204" pitchFamily="18" charset="0"/>
                            <a:ea typeface="Cambria" panose="02040503050406030204" pitchFamily="18" charset="0"/>
                          </a:rPr>
                          <m:t>⊨</m:t>
                        </m:r>
                      </m:e>
                      <m:sub>
                        <m:r>
                          <a:rPr lang="en-US" sz="2000" b="0" i="1" smtClean="0">
                            <a:latin typeface="Cambria Math" panose="02040503050406030204" pitchFamily="18" charset="0"/>
                            <a:ea typeface="Cambria" panose="02040503050406030204" pitchFamily="18" charset="0"/>
                          </a:rPr>
                          <m:t>𝐿𝑃</m:t>
                        </m:r>
                      </m:sub>
                    </m:sSub>
                    <m:r>
                      <a:rPr lang="en-US" sz="2000" b="0" i="1" smtClean="0">
                        <a:latin typeface="Cambria Math" panose="02040503050406030204" pitchFamily="18" charset="0"/>
                        <a:ea typeface="Cambria" panose="02040503050406030204" pitchFamily="18" charset="0"/>
                      </a:rPr>
                      <m:t>¬</m:t>
                    </m:r>
                    <m:d>
                      <m:dPr>
                        <m:ctrlPr>
                          <a:rPr lang="en-US" sz="2000" b="0" i="1" smtClean="0">
                            <a:latin typeface="Cambria Math" panose="02040503050406030204" pitchFamily="18" charset="0"/>
                            <a:ea typeface="Cambria" panose="02040503050406030204" pitchFamily="18" charset="0"/>
                          </a:rPr>
                        </m:ctrlPr>
                      </m:dPr>
                      <m:e>
                        <m:r>
                          <a:rPr lang="en-US" sz="2000" b="0" i="1" smtClean="0">
                            <a:latin typeface="Cambria Math" panose="02040503050406030204" pitchFamily="18" charset="0"/>
                            <a:ea typeface="Cambria" panose="02040503050406030204" pitchFamily="18" charset="0"/>
                          </a:rPr>
                          <m:t>𝑄</m:t>
                        </m:r>
                        <m:r>
                          <a:rPr lang="en-US" sz="2000" b="0" i="1" smtClean="0">
                            <a:latin typeface="Cambria Math" panose="02040503050406030204" pitchFamily="18" charset="0"/>
                            <a:ea typeface="Cambria" panose="02040503050406030204" pitchFamily="18" charset="0"/>
                          </a:rPr>
                          <m:t>∧¬</m:t>
                        </m:r>
                        <m:r>
                          <a:rPr lang="en-US" sz="2000" b="0" i="1" smtClean="0">
                            <a:latin typeface="Cambria Math" panose="02040503050406030204" pitchFamily="18" charset="0"/>
                            <a:ea typeface="Cambria" panose="02040503050406030204" pitchFamily="18" charset="0"/>
                          </a:rPr>
                          <m:t>𝑄</m:t>
                        </m:r>
                      </m:e>
                    </m:d>
                  </m:oMath>
                </a14:m>
                <a:endParaRPr lang="en-GB" sz="2000" dirty="0">
                  <a:latin typeface="Cambria" panose="02040503050406030204" pitchFamily="18" charset="0"/>
                  <a:ea typeface="Cambria" panose="02040503050406030204" pitchFamily="18" charset="0"/>
                </a:endParaRPr>
              </a:p>
              <a:p>
                <a:pPr marL="914400" lvl="1" indent="-457200">
                  <a:spcAft>
                    <a:spcPts val="2000"/>
                  </a:spcAft>
                  <a:buFontTx/>
                  <a:buChar char="–"/>
                </a:pPr>
                <a:r>
                  <a:rPr lang="en-GB" sz="2000" dirty="0">
                    <a:latin typeface="Cambria" panose="02040503050406030204" pitchFamily="18" charset="0"/>
                    <a:ea typeface="Cambria" panose="02040503050406030204" pitchFamily="18" charset="0"/>
                  </a:rPr>
                  <a:t>But </a:t>
                </a:r>
                <a14:m>
                  <m:oMath xmlns:m="http://schemas.openxmlformats.org/officeDocument/2006/math">
                    <m:r>
                      <a:rPr lang="en-US" sz="2000" b="0" i="1" smtClean="0">
                        <a:latin typeface="Cambria Math" panose="02040503050406030204" pitchFamily="18" charset="0"/>
                        <a:ea typeface="Cambria" panose="02040503050406030204" pitchFamily="18" charset="0"/>
                      </a:rPr>
                      <m:t>¬¬</m:t>
                    </m:r>
                    <m:d>
                      <m:dPr>
                        <m:ctrlPr>
                          <a:rPr lang="en-US" sz="2000" b="0" i="1" smtClean="0">
                            <a:latin typeface="Cambria Math" panose="02040503050406030204" pitchFamily="18" charset="0"/>
                            <a:ea typeface="Cambria" panose="02040503050406030204" pitchFamily="18" charset="0"/>
                          </a:rPr>
                        </m:ctrlPr>
                      </m:dPr>
                      <m:e>
                        <m:r>
                          <a:rPr lang="en-US" sz="2000" b="0" i="1" smtClean="0">
                            <a:latin typeface="Cambria Math" panose="02040503050406030204" pitchFamily="18" charset="0"/>
                            <a:ea typeface="Cambria" panose="02040503050406030204" pitchFamily="18" charset="0"/>
                          </a:rPr>
                          <m:t>𝑄</m:t>
                        </m:r>
                        <m:r>
                          <a:rPr lang="en-US" sz="2000" b="0" i="1" smtClean="0">
                            <a:latin typeface="Cambria Math" panose="02040503050406030204" pitchFamily="18" charset="0"/>
                            <a:ea typeface="Cambria" panose="02040503050406030204" pitchFamily="18" charset="0"/>
                          </a:rPr>
                          <m:t>∧¬</m:t>
                        </m:r>
                        <m:r>
                          <a:rPr lang="en-US" sz="2000" b="0" i="1" smtClean="0">
                            <a:latin typeface="Cambria Math" panose="02040503050406030204" pitchFamily="18" charset="0"/>
                            <a:ea typeface="Cambria" panose="02040503050406030204" pitchFamily="18" charset="0"/>
                          </a:rPr>
                          <m:t>𝑄</m:t>
                        </m:r>
                      </m:e>
                    </m:d>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m:t>
                        </m:r>
                      </m:e>
                      <m:sub>
                        <m:r>
                          <a:rPr lang="en-US" sz="2000" b="0" i="1" smtClean="0">
                            <a:latin typeface="Cambria Math" panose="02040503050406030204" pitchFamily="18" charset="0"/>
                            <a:ea typeface="Cambria Math" panose="02040503050406030204" pitchFamily="18" charset="0"/>
                          </a:rPr>
                          <m:t>𝐿𝑃</m:t>
                        </m:r>
                      </m:sub>
                    </m:sSub>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𝑃</m:t>
                    </m:r>
                  </m:oMath>
                </a14:m>
                <a:r>
                  <a:rPr lang="en-GB" sz="2000" dirty="0">
                    <a:latin typeface="Cambria" panose="02040503050406030204" pitchFamily="18" charset="0"/>
                    <a:ea typeface="Cambria" panose="02040503050406030204" pitchFamily="18" charset="0"/>
                  </a:rPr>
                  <a:t>: just consider an </a:t>
                </a:r>
                <a:r>
                  <a:rPr lang="en-GB" sz="2000" b="1" dirty="0">
                    <a:solidFill>
                      <a:srgbClr val="0070C0"/>
                    </a:solidFill>
                    <a:latin typeface="Cambria" panose="02040503050406030204" pitchFamily="18" charset="0"/>
                    <a:ea typeface="Cambria" panose="02040503050406030204" pitchFamily="18" charset="0"/>
                  </a:rPr>
                  <a:t>LP interpretation</a:t>
                </a:r>
                <a:r>
                  <a:rPr lang="en-GB" sz="2000" dirty="0">
                    <a:solidFill>
                      <a:srgbClr val="0070C0"/>
                    </a:solidFill>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where </a:t>
                </a:r>
                <a14:m>
                  <m:oMath xmlns:m="http://schemas.openxmlformats.org/officeDocument/2006/math">
                    <m:r>
                      <a:rPr lang="en-US" sz="2000" b="0" i="1" smtClean="0">
                        <a:latin typeface="Cambria Math" panose="02040503050406030204" pitchFamily="18" charset="0"/>
                        <a:ea typeface="Cambria" panose="02040503050406030204" pitchFamily="18" charset="0"/>
                      </a:rPr>
                      <m:t>𝑄</m:t>
                    </m:r>
                  </m:oMath>
                </a14:m>
                <a:r>
                  <a:rPr lang="en-GB" sz="2000" dirty="0">
                    <a:latin typeface="Cambria" panose="02040503050406030204" pitchFamily="18" charset="0"/>
                    <a:ea typeface="Cambria" panose="02040503050406030204" pitchFamily="18" charset="0"/>
                  </a:rPr>
                  <a:t> is true and false and </a:t>
                </a:r>
                <a14:m>
                  <m:oMath xmlns:m="http://schemas.openxmlformats.org/officeDocument/2006/math">
                    <m:r>
                      <a:rPr lang="en-US" sz="2000" b="0" i="1" smtClean="0">
                        <a:latin typeface="Cambria Math" panose="02040503050406030204" pitchFamily="18" charset="0"/>
                        <a:ea typeface="Cambria" panose="02040503050406030204" pitchFamily="18" charset="0"/>
                      </a:rPr>
                      <m:t>𝑃</m:t>
                    </m:r>
                  </m:oMath>
                </a14:m>
                <a:r>
                  <a:rPr lang="en-GB" sz="2000" dirty="0">
                    <a:latin typeface="Cambria" panose="02040503050406030204" pitchFamily="18" charset="0"/>
                    <a:ea typeface="Cambria" panose="02040503050406030204" pitchFamily="18" charset="0"/>
                  </a:rPr>
                  <a:t> is just true</a:t>
                </a:r>
              </a:p>
              <a:p>
                <a:pPr marL="457200" indent="-457200">
                  <a:spcAft>
                    <a:spcPts val="2000"/>
                  </a:spcAft>
                  <a:buFont typeface="Arial" panose="020B0604020202020204" pitchFamily="34" charset="0"/>
                  <a:buChar char="•"/>
                </a:pPr>
                <a:r>
                  <a:rPr lang="en-GB" sz="2000" b="1" dirty="0">
                    <a:solidFill>
                      <a:schemeClr val="accent4">
                        <a:lumMod val="50000"/>
                      </a:schemeClr>
                    </a:solidFill>
                    <a:latin typeface="Cambria" panose="02040503050406030204" pitchFamily="18" charset="0"/>
                    <a:ea typeface="Cambria" panose="02040503050406030204" pitchFamily="18" charset="0"/>
                  </a:rPr>
                  <a:t>GENERAL RULE:</a:t>
                </a:r>
                <a:r>
                  <a:rPr lang="en-GB" sz="2000" dirty="0">
                    <a:solidFill>
                      <a:schemeClr val="accent4">
                        <a:lumMod val="50000"/>
                      </a:schemeClr>
                    </a:solidFill>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Treat conditionals in </a:t>
                </a:r>
                <a:r>
                  <a:rPr lang="en-GB" sz="2000" b="1" dirty="0">
                    <a:solidFill>
                      <a:srgbClr val="0070C0"/>
                    </a:solidFill>
                    <a:latin typeface="Cambria" panose="02040503050406030204" pitchFamily="18" charset="0"/>
                    <a:ea typeface="Cambria" panose="02040503050406030204" pitchFamily="18" charset="0"/>
                  </a:rPr>
                  <a:t>LP</a:t>
                </a:r>
                <a:r>
                  <a:rPr lang="en-GB" sz="2000" b="1" dirty="0">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with care!</a:t>
                </a:r>
              </a:p>
            </p:txBody>
          </p:sp>
        </mc:Choice>
        <mc:Fallback>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1" y="1491224"/>
                <a:ext cx="10444898" cy="4888518"/>
              </a:xfrm>
              <a:prstGeom prst="rect">
                <a:avLst/>
              </a:prstGeom>
              <a:blipFill>
                <a:blip r:embed="rId2"/>
                <a:stretch>
                  <a:fillRect l="-525" t="-249" b="-1746"/>
                </a:stretch>
              </a:blipFill>
            </p:spPr>
            <p:txBody>
              <a:bodyPr/>
              <a:lstStyle/>
              <a:p>
                <a:r>
                  <a:rPr lang="en-GB">
                    <a:noFill/>
                  </a:rPr>
                  <a:t> </a:t>
                </a:r>
              </a:p>
            </p:txBody>
          </p:sp>
        </mc:Fallback>
      </mc:AlternateContent>
    </p:spTree>
    <p:extLst>
      <p:ext uri="{BB962C8B-B14F-4D97-AF65-F5344CB8AC3E}">
        <p14:creationId xmlns:p14="http://schemas.microsoft.com/office/powerpoint/2010/main" val="256451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2">
                                            <p:txEl>
                                              <p:pRg st="0" end="0"/>
                                            </p:txEl>
                                          </p:spTgt>
                                        </p:tgtEl>
                                      </p:cBhvr>
                                    </p:animEffect>
                                    <p:set>
                                      <p:cBhvr>
                                        <p:cTn id="39" dur="1" fill="hold">
                                          <p:stCondLst>
                                            <p:cond delay="499"/>
                                          </p:stCondLst>
                                        </p:cTn>
                                        <p:tgtEl>
                                          <p:spTgt spid="2">
                                            <p:txEl>
                                              <p:pRg st="0" end="0"/>
                                            </p:txEl>
                                          </p:spTgt>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500"/>
                                        <p:tgtEl>
                                          <p:spTgt spid="2">
                                            <p:txEl>
                                              <p:pRg st="1" end="1"/>
                                            </p:txEl>
                                          </p:spTgt>
                                        </p:tgtEl>
                                      </p:cBhvr>
                                    </p:animEffect>
                                    <p:set>
                                      <p:cBhvr>
                                        <p:cTn id="42" dur="1" fill="hold">
                                          <p:stCondLst>
                                            <p:cond delay="499"/>
                                          </p:stCondLst>
                                        </p:cTn>
                                        <p:tgtEl>
                                          <p:spTgt spid="2">
                                            <p:txEl>
                                              <p:pRg st="1" end="1"/>
                                            </p:txEl>
                                          </p:spTgt>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2">
                                            <p:txEl>
                                              <p:pRg st="2" end="2"/>
                                            </p:txEl>
                                          </p:spTgt>
                                        </p:tgtEl>
                                      </p:cBhvr>
                                    </p:animEffect>
                                    <p:set>
                                      <p:cBhvr>
                                        <p:cTn id="45" dur="1" fill="hold">
                                          <p:stCondLst>
                                            <p:cond delay="499"/>
                                          </p:stCondLst>
                                        </p:cTn>
                                        <p:tgtEl>
                                          <p:spTgt spid="2">
                                            <p:txEl>
                                              <p:pRg st="2" end="2"/>
                                            </p:txEl>
                                          </p:spTgt>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2">
                                            <p:txEl>
                                              <p:pRg st="3" end="3"/>
                                            </p:txEl>
                                          </p:spTgt>
                                        </p:tgtEl>
                                      </p:cBhvr>
                                    </p:animEffect>
                                    <p:set>
                                      <p:cBhvr>
                                        <p:cTn id="48" dur="1" fill="hold">
                                          <p:stCondLst>
                                            <p:cond delay="499"/>
                                          </p:stCondLst>
                                        </p:cTn>
                                        <p:tgtEl>
                                          <p:spTgt spid="2">
                                            <p:txEl>
                                              <p:pRg st="3" end="3"/>
                                            </p:txEl>
                                          </p:spTgt>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2">
                                            <p:txEl>
                                              <p:pRg st="4" end="4"/>
                                            </p:txEl>
                                          </p:spTgt>
                                        </p:tgtEl>
                                      </p:cBhvr>
                                    </p:animEffect>
                                    <p:set>
                                      <p:cBhvr>
                                        <p:cTn id="51" dur="1" fill="hold">
                                          <p:stCondLst>
                                            <p:cond delay="499"/>
                                          </p:stCondLst>
                                        </p:cTn>
                                        <p:tgtEl>
                                          <p:spTgt spid="2">
                                            <p:txEl>
                                              <p:pRg st="4" end="4"/>
                                            </p:txEl>
                                          </p:spTgt>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2">
                                            <p:txEl>
                                              <p:pRg st="5" end="5"/>
                                            </p:txEl>
                                          </p:spTgt>
                                        </p:tgtEl>
                                      </p:cBhvr>
                                    </p:animEffect>
                                    <p:set>
                                      <p:cBhvr>
                                        <p:cTn id="54" dur="1" fill="hold">
                                          <p:stCondLst>
                                            <p:cond delay="499"/>
                                          </p:stCondLst>
                                        </p:cTn>
                                        <p:tgtEl>
                                          <p:spTgt spid="2">
                                            <p:txEl>
                                              <p:pRg st="5" end="5"/>
                                            </p:txEl>
                                          </p:spTgt>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2">
                                            <p:txEl>
                                              <p:pRg st="6" end="6"/>
                                            </p:txEl>
                                          </p:spTgt>
                                        </p:tgtEl>
                                      </p:cBhvr>
                                    </p:animEffect>
                                    <p:set>
                                      <p:cBhvr>
                                        <p:cTn id="57" dur="1" fill="hold">
                                          <p:stCondLst>
                                            <p:cond delay="499"/>
                                          </p:stCondLst>
                                        </p:cTn>
                                        <p:tgtEl>
                                          <p:spTgt spid="2">
                                            <p:txEl>
                                              <p:pRg st="6" end="6"/>
                                            </p:txEl>
                                          </p:spTgt>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2">
                                            <p:txEl>
                                              <p:pRg st="7" end="7"/>
                                            </p:txEl>
                                          </p:spTgt>
                                        </p:tgtEl>
                                      </p:cBhvr>
                                    </p:animEffect>
                                    <p:set>
                                      <p:cBhvr>
                                        <p:cTn id="60" dur="1" fill="hold">
                                          <p:stCondLst>
                                            <p:cond delay="499"/>
                                          </p:stCondLst>
                                        </p:cTn>
                                        <p:tgtEl>
                                          <p:spTgt spid="2">
                                            <p:txEl>
                                              <p:pRg st="7" end="7"/>
                                            </p:txEl>
                                          </p:spTgt>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1">
            <a:hlinkClick r:id="" action="ppaction://media"/>
            <a:extLst>
              <a:ext uri="{FF2B5EF4-FFF2-40B4-BE49-F238E27FC236}">
                <a16:creationId xmlns:a16="http://schemas.microsoft.com/office/drawing/2014/main" id="{A02FC2B9-5882-2B4E-70CF-215E065B7DE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6632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2">
            <a:hlinkClick r:id="" action="ppaction://media"/>
            <a:extLst>
              <a:ext uri="{FF2B5EF4-FFF2-40B4-BE49-F238E27FC236}">
                <a16:creationId xmlns:a16="http://schemas.microsoft.com/office/drawing/2014/main" id="{13591423-BF18-E2D6-E379-93473DAA953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2713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3">
            <a:hlinkClick r:id="" action="ppaction://media"/>
            <a:extLst>
              <a:ext uri="{FF2B5EF4-FFF2-40B4-BE49-F238E27FC236}">
                <a16:creationId xmlns:a16="http://schemas.microsoft.com/office/drawing/2014/main" id="{BDF03F0B-A5B7-F34D-92FE-29324631FE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5951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FEEDBACK BREAK!</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1" y="3017279"/>
            <a:ext cx="5970869" cy="1836400"/>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We value your feedback!</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So give us some feedback to value at this link: </a:t>
            </a:r>
            <a:r>
              <a:rPr lang="en-GB" sz="2000" dirty="0">
                <a:latin typeface="Cambria" panose="02040503050406030204" pitchFamily="18" charset="0"/>
                <a:ea typeface="Cambria" panose="02040503050406030204" pitchFamily="18" charset="0"/>
                <a:hlinkClick r:id="rId2"/>
              </a:rPr>
              <a:t>https://tinyurl.com/3bp3nemj</a:t>
            </a:r>
            <a:endParaRPr lang="en-GB" sz="2000" dirty="0">
              <a:latin typeface="Cambria" panose="02040503050406030204" pitchFamily="18" charset="0"/>
              <a:ea typeface="Cambria" panose="02040503050406030204" pitchFamily="18" charset="0"/>
            </a:endParaRP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Thank you!</a:t>
            </a:r>
          </a:p>
        </p:txBody>
      </p:sp>
      <p:pic>
        <p:nvPicPr>
          <p:cNvPr id="4" name="Picture 3">
            <a:extLst>
              <a:ext uri="{FF2B5EF4-FFF2-40B4-BE49-F238E27FC236}">
                <a16:creationId xmlns:a16="http://schemas.microsoft.com/office/drawing/2014/main" id="{6DF76CFC-C42D-3517-3B31-75D7B9FEECB6}"/>
              </a:ext>
              <a:ext uri="{C183D7F6-B498-43B3-948B-1728B52AA6E4}">
                <adec:decorative xmlns:adec="http://schemas.microsoft.com/office/drawing/2017/decorative" val="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1661" y="1820927"/>
            <a:ext cx="4229100" cy="4229100"/>
          </a:xfrm>
          <a:prstGeom prst="rect">
            <a:avLst/>
          </a:prstGeom>
        </p:spPr>
      </p:pic>
    </p:spTree>
    <p:extLst>
      <p:ext uri="{BB962C8B-B14F-4D97-AF65-F5344CB8AC3E}">
        <p14:creationId xmlns:p14="http://schemas.microsoft.com/office/powerpoint/2010/main" val="191553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DDAB807-E536-22F2-457E-9A3DD1A300D2}"/>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2860" t="1905" r="3202" b="23559"/>
          <a:stretch/>
        </p:blipFill>
        <p:spPr>
          <a:xfrm>
            <a:off x="6096001" y="1"/>
            <a:ext cx="6096000" cy="6857999"/>
          </a:xfrm>
          <a:prstGeom prst="rect">
            <a:avLst/>
          </a:prstGeom>
        </p:spPr>
      </p:pic>
      <p:cxnSp>
        <p:nvCxnSpPr>
          <p:cNvPr id="8" name="Straight Connector 7">
            <a:extLst>
              <a:ext uri="{FF2B5EF4-FFF2-40B4-BE49-F238E27FC236}">
                <a16:creationId xmlns:a16="http://schemas.microsoft.com/office/drawing/2014/main" id="{A9911D91-FF50-730F-3ECF-47238539F1A1}"/>
              </a:ext>
            </a:extLst>
          </p:cNvPr>
          <p:cNvCxnSpPr>
            <a:cxnSpLocks/>
            <a:stCxn id="6" idx="0"/>
          </p:cNvCxnSpPr>
          <p:nvPr/>
        </p:nvCxnSpPr>
        <p:spPr>
          <a:xfrm>
            <a:off x="6096000" y="0"/>
            <a:ext cx="0" cy="685800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A6619EB-2677-3772-A3CA-0283B71D7801}"/>
              </a:ext>
            </a:extLst>
          </p:cNvPr>
          <p:cNvSpPr txBox="1"/>
          <p:nvPr/>
        </p:nvSpPr>
        <p:spPr>
          <a:xfrm>
            <a:off x="351935" y="284693"/>
            <a:ext cx="5392132" cy="707886"/>
          </a:xfrm>
          <a:prstGeom prst="rect">
            <a:avLst/>
          </a:prstGeom>
          <a:noFill/>
        </p:spPr>
        <p:txBody>
          <a:bodyPr wrap="square" rtlCol="0">
            <a:spAutoFit/>
          </a:bodyPr>
          <a:lstStyle/>
          <a:p>
            <a:pPr algn="ctr"/>
            <a:r>
              <a:rPr lang="en-GB" sz="4000" dirty="0">
                <a:latin typeface="Cambria" panose="02040503050406030204" pitchFamily="18" charset="0"/>
                <a:ea typeface="Cambria" panose="02040503050406030204" pitchFamily="18" charset="0"/>
              </a:rPr>
              <a:t>Dialetheism</a:t>
            </a:r>
          </a:p>
        </p:txBody>
      </p:sp>
      <p:sp>
        <p:nvSpPr>
          <p:cNvPr id="2" name="TextBox 1">
            <a:extLst>
              <a:ext uri="{FF2B5EF4-FFF2-40B4-BE49-F238E27FC236}">
                <a16:creationId xmlns:a16="http://schemas.microsoft.com/office/drawing/2014/main" id="{5DC10DD6-DBBA-57CE-B190-2532693AD757}"/>
              </a:ext>
            </a:extLst>
          </p:cNvPr>
          <p:cNvSpPr txBox="1"/>
          <p:nvPr/>
        </p:nvSpPr>
        <p:spPr>
          <a:xfrm>
            <a:off x="351935" y="2244060"/>
            <a:ext cx="5392132" cy="3362459"/>
          </a:xfrm>
          <a:prstGeom prst="rect">
            <a:avLst/>
          </a:prstGeom>
          <a:noFill/>
        </p:spPr>
        <p:txBody>
          <a:bodyPr wrap="square" rtlCol="0" anchor="ctr">
            <a:spAutoFit/>
          </a:bodyPr>
          <a:lstStyle/>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Introducing dialetheism</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The Logic of Paradox</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Features of LP</a:t>
            </a:r>
          </a:p>
          <a:p>
            <a:pPr marL="536575" indent="-536575">
              <a:spcAft>
                <a:spcPts val="1500"/>
              </a:spcAft>
              <a:buFont typeface="+mj-lt"/>
              <a:buAutoNum type="arabicPeriod"/>
            </a:pPr>
            <a:r>
              <a:rPr lang="en-GB" sz="2500" b="1" dirty="0">
                <a:latin typeface="Cambria" panose="02040503050406030204" pitchFamily="18" charset="0"/>
                <a:ea typeface="Cambria" panose="02040503050406030204" pitchFamily="18" charset="0"/>
              </a:rPr>
              <a:t>The Liar Paradox</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Assertion and denial</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Rational disagreement</a:t>
            </a:r>
          </a:p>
        </p:txBody>
      </p:sp>
    </p:spTree>
    <p:extLst>
      <p:ext uri="{BB962C8B-B14F-4D97-AF65-F5344CB8AC3E}">
        <p14:creationId xmlns:p14="http://schemas.microsoft.com/office/powerpoint/2010/main" val="2383744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1">
            <a:hlinkClick r:id="" action="ppaction://media"/>
            <a:extLst>
              <a:ext uri="{FF2B5EF4-FFF2-40B4-BE49-F238E27FC236}">
                <a16:creationId xmlns:a16="http://schemas.microsoft.com/office/drawing/2014/main" id="{897359E2-E549-E7C6-F7BE-F36C8CDA22D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6830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The Case for Dialetheism</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1" y="1683584"/>
            <a:ext cx="10444898" cy="4503797"/>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b="1" dirty="0">
                <a:solidFill>
                  <a:srgbClr val="C00000"/>
                </a:solidFill>
                <a:latin typeface="Cambria" panose="02040503050406030204" pitchFamily="18" charset="0"/>
                <a:ea typeface="Cambria" panose="02040503050406030204" pitchFamily="18" charset="0"/>
              </a:rPr>
              <a:t>The Liar Paradox:</a:t>
            </a:r>
            <a:r>
              <a:rPr lang="en-GB" sz="2000" dirty="0">
                <a:solidFill>
                  <a:srgbClr val="C00000"/>
                </a:solidFill>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We should just accept that liar sentences are true and false (</a:t>
            </a:r>
            <a:r>
              <a:rPr lang="en-GB" sz="2000" i="1" dirty="0">
                <a:latin typeface="Cambria" panose="02040503050406030204" pitchFamily="18" charset="0"/>
                <a:ea typeface="Cambria" panose="02040503050406030204" pitchFamily="18" charset="0"/>
              </a:rPr>
              <a:t>In Contradiction</a:t>
            </a:r>
            <a:r>
              <a:rPr lang="en-GB" sz="2000" dirty="0">
                <a:latin typeface="Cambria" panose="02040503050406030204" pitchFamily="18" charset="0"/>
                <a:ea typeface="Cambria" panose="02040503050406030204" pitchFamily="18" charset="0"/>
              </a:rPr>
              <a:t> ch.1; </a:t>
            </a:r>
            <a:r>
              <a:rPr lang="en-GB" sz="2000" i="1" dirty="0">
                <a:latin typeface="Cambria" panose="02040503050406030204" pitchFamily="18" charset="0"/>
                <a:ea typeface="Cambria" panose="02040503050406030204" pitchFamily="18" charset="0"/>
              </a:rPr>
              <a:t>Doubt Truth to be a Liar</a:t>
            </a:r>
            <a:r>
              <a:rPr lang="en-GB" sz="2000" dirty="0">
                <a:latin typeface="Cambria" panose="02040503050406030204" pitchFamily="18" charset="0"/>
                <a:ea typeface="Cambria" panose="02040503050406030204" pitchFamily="18" charset="0"/>
              </a:rPr>
              <a:t>)</a:t>
            </a:r>
          </a:p>
          <a:p>
            <a:pPr marL="457200" indent="-457200">
              <a:spcAft>
                <a:spcPts val="2000"/>
              </a:spcAft>
              <a:buFont typeface="Arial" panose="020B0604020202020204" pitchFamily="34" charset="0"/>
              <a:buChar char="•"/>
            </a:pPr>
            <a:r>
              <a:rPr lang="en-GB" sz="2000" b="1" dirty="0">
                <a:solidFill>
                  <a:srgbClr val="7030A0"/>
                </a:solidFill>
                <a:latin typeface="Cambria" panose="02040503050406030204" pitchFamily="18" charset="0"/>
                <a:ea typeface="Cambria" panose="02040503050406030204" pitchFamily="18" charset="0"/>
              </a:rPr>
              <a:t>The Sorites Paradox:</a:t>
            </a:r>
            <a:r>
              <a:rPr lang="en-GB" sz="2000" dirty="0">
                <a:solidFill>
                  <a:srgbClr val="7030A0"/>
                </a:solidFill>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If Joe is on the borderline of being a baby, then he both is and is not a baby (‘Dialetheism and the Sorites Paradox’, in Oms and </a:t>
            </a:r>
            <a:r>
              <a:rPr lang="en-GB" sz="2000" dirty="0" err="1">
                <a:latin typeface="Cambria" panose="02040503050406030204" pitchFamily="18" charset="0"/>
                <a:ea typeface="Cambria" panose="02040503050406030204" pitchFamily="18" charset="0"/>
              </a:rPr>
              <a:t>Zardni</a:t>
            </a:r>
            <a:r>
              <a:rPr lang="en-GB" sz="2000" dirty="0">
                <a:latin typeface="Cambria" panose="02040503050406030204" pitchFamily="18" charset="0"/>
                <a:ea typeface="Cambria" panose="02040503050406030204" pitchFamily="18" charset="0"/>
              </a:rPr>
              <a:t> eds </a:t>
            </a:r>
            <a:r>
              <a:rPr lang="en-GB" sz="2000" i="1" dirty="0">
                <a:latin typeface="Cambria" panose="02040503050406030204" pitchFamily="18" charset="0"/>
                <a:ea typeface="Cambria" panose="02040503050406030204" pitchFamily="18" charset="0"/>
              </a:rPr>
              <a:t>The Sorites Paradox</a:t>
            </a:r>
            <a:r>
              <a:rPr lang="en-GB" sz="2000" dirty="0">
                <a:latin typeface="Cambria" panose="02040503050406030204" pitchFamily="18" charset="0"/>
                <a:ea typeface="Cambria" panose="02040503050406030204" pitchFamily="18" charset="0"/>
              </a:rPr>
              <a:t>)</a:t>
            </a:r>
            <a:endParaRPr lang="en-GB" sz="2000" b="1" dirty="0">
              <a:latin typeface="Cambria" panose="02040503050406030204" pitchFamily="18" charset="0"/>
              <a:ea typeface="Cambria" panose="02040503050406030204" pitchFamily="18" charset="0"/>
            </a:endParaRPr>
          </a:p>
          <a:p>
            <a:pPr marL="457200" indent="-457200">
              <a:spcAft>
                <a:spcPts val="2000"/>
              </a:spcAft>
              <a:buFont typeface="Arial" panose="020B0604020202020204" pitchFamily="34" charset="0"/>
              <a:buChar char="•"/>
            </a:pPr>
            <a:r>
              <a:rPr lang="en-GB" sz="2000" b="1" dirty="0">
                <a:solidFill>
                  <a:schemeClr val="accent5">
                    <a:lumMod val="50000"/>
                  </a:schemeClr>
                </a:solidFill>
                <a:latin typeface="Cambria" panose="02040503050406030204" pitchFamily="18" charset="0"/>
                <a:ea typeface="Cambria" panose="02040503050406030204" pitchFamily="18" charset="0"/>
              </a:rPr>
              <a:t>Russell’s Paradox:</a:t>
            </a:r>
            <a:r>
              <a:rPr lang="en-GB" sz="2000" dirty="0">
                <a:solidFill>
                  <a:schemeClr val="accent5">
                    <a:lumMod val="50000"/>
                  </a:schemeClr>
                </a:solidFill>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We should just accept that the set of all sets that are not members of themselves both is and is not a member of itself (</a:t>
            </a:r>
            <a:r>
              <a:rPr lang="en-GB" sz="2000" i="1" dirty="0">
                <a:latin typeface="Cambria" panose="02040503050406030204" pitchFamily="18" charset="0"/>
                <a:ea typeface="Cambria" panose="02040503050406030204" pitchFamily="18" charset="0"/>
              </a:rPr>
              <a:t>In Contradiction</a:t>
            </a:r>
            <a:r>
              <a:rPr lang="en-GB" sz="2000" dirty="0">
                <a:latin typeface="Cambria" panose="02040503050406030204" pitchFamily="18" charset="0"/>
                <a:ea typeface="Cambria" panose="02040503050406030204" pitchFamily="18" charset="0"/>
              </a:rPr>
              <a:t> ch.2)</a:t>
            </a:r>
          </a:p>
          <a:p>
            <a:pPr marL="457200" indent="-457200">
              <a:spcAft>
                <a:spcPts val="2000"/>
              </a:spcAft>
              <a:buFont typeface="Arial" panose="020B0604020202020204" pitchFamily="34" charset="0"/>
              <a:buChar char="•"/>
            </a:pPr>
            <a:r>
              <a:rPr lang="en-GB" sz="2000" b="1" dirty="0">
                <a:solidFill>
                  <a:schemeClr val="accent6">
                    <a:lumMod val="50000"/>
                  </a:schemeClr>
                </a:solidFill>
                <a:latin typeface="Cambria" panose="02040503050406030204" pitchFamily="18" charset="0"/>
                <a:ea typeface="Cambria" panose="02040503050406030204" pitchFamily="18" charset="0"/>
              </a:rPr>
              <a:t>Change and motion: </a:t>
            </a:r>
            <a:r>
              <a:rPr lang="en-GB" sz="2000" dirty="0">
                <a:latin typeface="Cambria" panose="02040503050406030204" pitchFamily="18" charset="0"/>
                <a:ea typeface="Cambria" panose="02040503050406030204" pitchFamily="18" charset="0"/>
              </a:rPr>
              <a:t>At the moment that something changes from being in one state to being in another incompatible one, it is in both states (</a:t>
            </a:r>
            <a:r>
              <a:rPr lang="en-GB" sz="2000" i="1" dirty="0">
                <a:latin typeface="Cambria" panose="02040503050406030204" pitchFamily="18" charset="0"/>
                <a:ea typeface="Cambria" panose="02040503050406030204" pitchFamily="18" charset="0"/>
              </a:rPr>
              <a:t>In Contradiction </a:t>
            </a:r>
            <a:r>
              <a:rPr lang="en-GB" sz="2000" dirty="0">
                <a:latin typeface="Cambria" panose="02040503050406030204" pitchFamily="18" charset="0"/>
                <a:ea typeface="Cambria" panose="02040503050406030204" pitchFamily="18" charset="0"/>
              </a:rPr>
              <a:t>ch.11-12)</a:t>
            </a:r>
          </a:p>
          <a:p>
            <a:pPr marL="457200" indent="-457200">
              <a:spcAft>
                <a:spcPts val="2000"/>
              </a:spcAft>
              <a:buFont typeface="Arial" panose="020B0604020202020204" pitchFamily="34" charset="0"/>
              <a:buChar char="•"/>
            </a:pPr>
            <a:r>
              <a:rPr lang="en-GB" sz="2000" b="1" dirty="0">
                <a:solidFill>
                  <a:schemeClr val="accent4">
                    <a:lumMod val="50000"/>
                  </a:schemeClr>
                </a:solidFill>
                <a:latin typeface="Cambria" panose="02040503050406030204" pitchFamily="18" charset="0"/>
                <a:ea typeface="Cambria" panose="02040503050406030204" pitchFamily="18" charset="0"/>
              </a:rPr>
              <a:t>Unity:</a:t>
            </a:r>
            <a:r>
              <a:rPr lang="en-GB" sz="2000" dirty="0">
                <a:solidFill>
                  <a:schemeClr val="accent4">
                    <a:lumMod val="50000"/>
                  </a:schemeClr>
                </a:solidFill>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Complex entities are unified by each part being identical </a:t>
            </a:r>
            <a:r>
              <a:rPr lang="en-GB" sz="2000" i="1" dirty="0">
                <a:latin typeface="Cambria" panose="02040503050406030204" pitchFamily="18" charset="0"/>
                <a:ea typeface="Cambria" panose="02040503050406030204" pitchFamily="18" charset="0"/>
              </a:rPr>
              <a:t>and distinct from</a:t>
            </a:r>
            <a:r>
              <a:rPr lang="en-GB" sz="2000" dirty="0">
                <a:latin typeface="Cambria" panose="02040503050406030204" pitchFamily="18" charset="0"/>
                <a:ea typeface="Cambria" panose="02040503050406030204" pitchFamily="18" charset="0"/>
              </a:rPr>
              <a:t> one and the same unifying entity (</a:t>
            </a:r>
            <a:r>
              <a:rPr lang="en-GB" sz="2000" i="1" dirty="0">
                <a:latin typeface="Cambria" panose="02040503050406030204" pitchFamily="18" charset="0"/>
                <a:ea typeface="Cambria" panose="02040503050406030204" pitchFamily="18" charset="0"/>
              </a:rPr>
              <a:t>One: Being an Investigation into the Unity of Reality and of its Parts, Including the Singular Object which is Nothingness</a:t>
            </a:r>
            <a:r>
              <a:rPr lang="en-GB" sz="20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86922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
                                            <p:txEl>
                                              <p:pRg st="1" end="1"/>
                                            </p:txEl>
                                          </p:spTgt>
                                        </p:tgtEl>
                                      </p:cBhvr>
                                    </p:animEffect>
                                    <p:set>
                                      <p:cBhvr>
                                        <p:cTn id="27" dur="1" fill="hold">
                                          <p:stCondLst>
                                            <p:cond delay="499"/>
                                          </p:stCondLst>
                                        </p:cTn>
                                        <p:tgtEl>
                                          <p:spTgt spid="2">
                                            <p:txEl>
                                              <p:pRg st="1" end="1"/>
                                            </p:txEl>
                                          </p:spTgt>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
                                            <p:txEl>
                                              <p:pRg st="2" end="2"/>
                                            </p:txEl>
                                          </p:spTgt>
                                        </p:tgtEl>
                                      </p:cBhvr>
                                    </p:animEffect>
                                    <p:set>
                                      <p:cBhvr>
                                        <p:cTn id="30" dur="1" fill="hold">
                                          <p:stCondLst>
                                            <p:cond delay="499"/>
                                          </p:stCondLst>
                                        </p:cTn>
                                        <p:tgtEl>
                                          <p:spTgt spid="2">
                                            <p:txEl>
                                              <p:pRg st="2" end="2"/>
                                            </p:txEl>
                                          </p:spTgt>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2">
                                            <p:txEl>
                                              <p:pRg st="3" end="3"/>
                                            </p:txEl>
                                          </p:spTgt>
                                        </p:tgtEl>
                                      </p:cBhvr>
                                    </p:animEffect>
                                    <p:set>
                                      <p:cBhvr>
                                        <p:cTn id="33" dur="1" fill="hold">
                                          <p:stCondLst>
                                            <p:cond delay="499"/>
                                          </p:stCondLst>
                                        </p:cTn>
                                        <p:tgtEl>
                                          <p:spTgt spid="2">
                                            <p:txEl>
                                              <p:pRg st="3" end="3"/>
                                            </p:txEl>
                                          </p:spTgt>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2">
                                            <p:txEl>
                                              <p:pRg st="4" end="4"/>
                                            </p:txEl>
                                          </p:spTgt>
                                        </p:tgtEl>
                                      </p:cBhvr>
                                    </p:animEffect>
                                    <p:set>
                                      <p:cBhvr>
                                        <p:cTn id="36" dur="1" fill="hold">
                                          <p:stCondLst>
                                            <p:cond delay="499"/>
                                          </p:stCondLst>
                                        </p:cTn>
                                        <p:tgtEl>
                                          <p:spTgt spid="2">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US" sz="3500" dirty="0">
                <a:latin typeface="Cambria" panose="02040503050406030204" pitchFamily="18" charset="0"/>
                <a:ea typeface="Cambria" panose="02040503050406030204" pitchFamily="18" charset="0"/>
              </a:rPr>
              <a:t>Truth and Falsity</a:t>
            </a:r>
            <a:endParaRPr lang="en-GB" sz="3500"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1" y="1747702"/>
                <a:ext cx="7082119" cy="4375557"/>
              </a:xfrm>
              <a:prstGeom prst="rect">
                <a:avLst/>
              </a:prstGeom>
              <a:noFill/>
            </p:spPr>
            <p:txBody>
              <a:bodyPr wrap="square" rtlCol="0" anchor="ctr">
                <a:spAutoFit/>
              </a:bodyPr>
              <a:lstStyle/>
              <a:p>
                <a:pPr marL="457200" indent="-457200">
                  <a:spcAft>
                    <a:spcPts val="1000"/>
                  </a:spcAft>
                  <a:buFont typeface="Arial" panose="020B0604020202020204" pitchFamily="34" charset="0"/>
                  <a:buChar char="•"/>
                </a:pPr>
                <a:r>
                  <a:rPr lang="en-US" sz="2000" b="1" dirty="0">
                    <a:solidFill>
                      <a:srgbClr val="7030A0"/>
                    </a:solidFill>
                    <a:latin typeface="Cambria" panose="02040503050406030204" pitchFamily="18" charset="0"/>
                    <a:ea typeface="Cambria" panose="02040503050406030204" pitchFamily="18" charset="0"/>
                  </a:rPr>
                  <a:t>Dialetheists</a:t>
                </a:r>
                <a:r>
                  <a:rPr lang="en-US" sz="2000" dirty="0">
                    <a:latin typeface="Cambria" panose="02040503050406030204" pitchFamily="18" charset="0"/>
                    <a:ea typeface="Cambria" panose="02040503050406030204" pitchFamily="18" charset="0"/>
                  </a:rPr>
                  <a:t> can stand by fully unrestricted </a:t>
                </a:r>
                <a:r>
                  <a:rPr lang="en-US" sz="2000" b="1" dirty="0">
                    <a:solidFill>
                      <a:schemeClr val="accent6">
                        <a:lumMod val="50000"/>
                      </a:schemeClr>
                    </a:solidFill>
                    <a:latin typeface="Cambria" panose="02040503050406030204" pitchFamily="18" charset="0"/>
                    <a:ea typeface="Cambria" panose="02040503050406030204" pitchFamily="18" charset="0"/>
                  </a:rPr>
                  <a:t>Truth</a:t>
                </a:r>
                <a:r>
                  <a:rPr lang="en-US" sz="2000" dirty="0">
                    <a:latin typeface="Cambria" panose="02040503050406030204" pitchFamily="18" charset="0"/>
                    <a:ea typeface="Cambria" panose="02040503050406030204" pitchFamily="18" charset="0"/>
                  </a:rPr>
                  <a:t> and </a:t>
                </a:r>
                <a:r>
                  <a:rPr lang="en-US" sz="2000" b="1" dirty="0">
                    <a:solidFill>
                      <a:srgbClr val="C00000"/>
                    </a:solidFill>
                    <a:latin typeface="Cambria" panose="02040503050406030204" pitchFamily="18" charset="0"/>
                    <a:ea typeface="Cambria" panose="02040503050406030204" pitchFamily="18" charset="0"/>
                  </a:rPr>
                  <a:t>Falsity</a:t>
                </a:r>
                <a:r>
                  <a:rPr lang="en-US" sz="2000" dirty="0">
                    <a:latin typeface="Cambria" panose="02040503050406030204" pitchFamily="18" charset="0"/>
                    <a:ea typeface="Cambria" panose="02040503050406030204" pitchFamily="18" charset="0"/>
                  </a:rPr>
                  <a:t> Schemes</a:t>
                </a:r>
              </a:p>
              <a:p>
                <a:pPr lvl="1">
                  <a:spcAft>
                    <a:spcPts val="1000"/>
                  </a:spcAft>
                  <a:tabLst>
                    <a:tab pos="987425" algn="l"/>
                  </a:tabLst>
                </a:pPr>
                <a:r>
                  <a:rPr lang="en-US" sz="2000" b="1" dirty="0">
                    <a:solidFill>
                      <a:schemeClr val="accent6">
                        <a:lumMod val="50000"/>
                      </a:schemeClr>
                    </a:solidFill>
                    <a:latin typeface="Cambria" panose="02040503050406030204" pitchFamily="18" charset="0"/>
                    <a:ea typeface="Cambria" panose="02040503050406030204" pitchFamily="18" charset="0"/>
                  </a:rPr>
                  <a:t>(T)</a:t>
                </a:r>
                <a:r>
                  <a:rPr lang="en-US" sz="2000" b="1" dirty="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rPr>
                  <a:t>‘</a:t>
                </a:r>
                <a14:m>
                  <m:oMath xmlns:m="http://schemas.openxmlformats.org/officeDocument/2006/math">
                    <m:r>
                      <a:rPr lang="en-US" sz="2000" b="0" i="1" smtClean="0">
                        <a:latin typeface="Cambria Math" panose="02040503050406030204" pitchFamily="18" charset="0"/>
                        <a:ea typeface="Cambria" panose="02040503050406030204" pitchFamily="18" charset="0"/>
                      </a:rPr>
                      <m:t>𝑃</m:t>
                    </m:r>
                  </m:oMath>
                </a14:m>
                <a:r>
                  <a:rPr lang="en-GB" sz="2000" dirty="0">
                    <a:latin typeface="Cambria" panose="02040503050406030204" pitchFamily="18" charset="0"/>
                    <a:ea typeface="Cambria" panose="02040503050406030204" pitchFamily="18" charset="0"/>
                  </a:rPr>
                  <a:t>’ is true </a:t>
                </a:r>
                <a14:m>
                  <m:oMath xmlns:m="http://schemas.openxmlformats.org/officeDocument/2006/math">
                    <m:r>
                      <a:rPr lang="en-US"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a:t>
                </a:r>
                <a14:m>
                  <m:oMath xmlns:m="http://schemas.openxmlformats.org/officeDocument/2006/math">
                    <m:r>
                      <a:rPr lang="en-US" sz="2000" b="0" i="1" smtClean="0">
                        <a:latin typeface="Cambria Math" panose="02040503050406030204" pitchFamily="18" charset="0"/>
                        <a:ea typeface="Cambria" panose="02040503050406030204" pitchFamily="18" charset="0"/>
                      </a:rPr>
                      <m:t>𝑃</m:t>
                    </m:r>
                  </m:oMath>
                </a14:m>
                <a:endParaRPr lang="en-GB" sz="2000" dirty="0">
                  <a:latin typeface="Cambria" panose="02040503050406030204" pitchFamily="18" charset="0"/>
                  <a:ea typeface="Cambria" panose="02040503050406030204" pitchFamily="18" charset="0"/>
                </a:endParaRPr>
              </a:p>
              <a:p>
                <a:pPr lvl="1">
                  <a:spcAft>
                    <a:spcPts val="1000"/>
                  </a:spcAft>
                  <a:tabLst>
                    <a:tab pos="987425" algn="l"/>
                  </a:tabLst>
                </a:pPr>
                <a:r>
                  <a:rPr lang="en-GB" sz="2000" b="1" dirty="0">
                    <a:solidFill>
                      <a:srgbClr val="C00000"/>
                    </a:solidFill>
                    <a:latin typeface="Cambria" panose="02040503050406030204" pitchFamily="18" charset="0"/>
                    <a:ea typeface="Cambria" panose="02040503050406030204" pitchFamily="18" charset="0"/>
                  </a:rPr>
                  <a:t>(F)</a:t>
                </a:r>
                <a:r>
                  <a:rPr lang="en-GB" sz="2000" dirty="0">
                    <a:latin typeface="Cambria" panose="02040503050406030204" pitchFamily="18" charset="0"/>
                    <a:ea typeface="Cambria" panose="02040503050406030204" pitchFamily="18" charset="0"/>
                  </a:rPr>
                  <a:t>	‘</a:t>
                </a:r>
                <a14:m>
                  <m:oMath xmlns:m="http://schemas.openxmlformats.org/officeDocument/2006/math">
                    <m:r>
                      <a:rPr lang="en-GB" sz="2000" i="1" dirty="0" smtClean="0">
                        <a:latin typeface="Cambria Math" panose="02040503050406030204" pitchFamily="18" charset="0"/>
                        <a:ea typeface="Cambria" panose="02040503050406030204" pitchFamily="18" charset="0"/>
                      </a:rPr>
                      <m:t>𝑃</m:t>
                    </m:r>
                  </m:oMath>
                </a14:m>
                <a:r>
                  <a:rPr lang="en-GB" sz="2000" dirty="0">
                    <a:latin typeface="Cambria" panose="02040503050406030204" pitchFamily="18" charset="0"/>
                    <a:ea typeface="Cambria" panose="02040503050406030204" pitchFamily="18" charset="0"/>
                  </a:rPr>
                  <a:t>’ is false </a:t>
                </a:r>
                <a14:m>
                  <m:oMath xmlns:m="http://schemas.openxmlformats.org/officeDocument/2006/math">
                    <m:r>
                      <a:rPr lang="en-US"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a:t>
                </a:r>
                <a14:m>
                  <m:oMath xmlns:m="http://schemas.openxmlformats.org/officeDocument/2006/math">
                    <m:r>
                      <a:rPr lang="en-US" sz="2000" b="0" i="1" smtClean="0">
                        <a:latin typeface="Cambria Math" panose="02040503050406030204" pitchFamily="18" charset="0"/>
                        <a:ea typeface="Cambria" panose="02040503050406030204" pitchFamily="18" charset="0"/>
                      </a:rPr>
                      <m:t>¬</m:t>
                    </m:r>
                    <m:r>
                      <a:rPr lang="en-US" sz="2000" b="0" i="1" smtClean="0">
                        <a:latin typeface="Cambria Math" panose="02040503050406030204" pitchFamily="18" charset="0"/>
                        <a:ea typeface="Cambria" panose="02040503050406030204" pitchFamily="18" charset="0"/>
                      </a:rPr>
                      <m:t>𝑃</m:t>
                    </m:r>
                  </m:oMath>
                </a14:m>
                <a:endParaRPr lang="en-GB" sz="2000" dirty="0">
                  <a:latin typeface="Cambria" panose="02040503050406030204" pitchFamily="18" charset="0"/>
                  <a:ea typeface="Cambria" panose="02040503050406030204" pitchFamily="18" charset="0"/>
                </a:endParaRPr>
              </a:p>
              <a:p>
                <a:pPr marL="1371600" lvl="2"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For now, we will not assume anything about the biconditional other than that </a:t>
                </a:r>
                <a14:m>
                  <m:oMath xmlns:m="http://schemas.openxmlformats.org/officeDocument/2006/math">
                    <m:r>
                      <a:rPr lang="en-US" sz="2000" b="1" i="1" smtClean="0">
                        <a:latin typeface="Cambria Math" panose="02040503050406030204" pitchFamily="18" charset="0"/>
                        <a:ea typeface="Cambria" panose="02040503050406030204" pitchFamily="18" charset="0"/>
                      </a:rPr>
                      <m:t>𝑨</m:t>
                    </m:r>
                    <m:r>
                      <a:rPr lang="en-US" sz="2000" b="1"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𝑩</m:t>
                    </m:r>
                    <m:r>
                      <a:rPr lang="en-US" sz="2000" b="1"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𝑨</m:t>
                    </m:r>
                    <m:r>
                      <a:rPr lang="en-US" sz="2000" b="1"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𝑩</m:t>
                    </m:r>
                  </m:oMath>
                </a14:m>
                <a:r>
                  <a:rPr lang="en-GB" sz="2000" b="1" dirty="0">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and </a:t>
                </a:r>
                <a14:m>
                  <m:oMath xmlns:m="http://schemas.openxmlformats.org/officeDocument/2006/math">
                    <m:r>
                      <a:rPr lang="en-US" sz="2000" b="1" i="1" smtClean="0">
                        <a:latin typeface="Cambria Math" panose="02040503050406030204" pitchFamily="18" charset="0"/>
                        <a:ea typeface="Cambria" panose="02040503050406030204" pitchFamily="18" charset="0"/>
                      </a:rPr>
                      <m:t>𝑨</m:t>
                    </m:r>
                    <m:r>
                      <a:rPr lang="en-US" sz="2000" b="1"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𝑩</m:t>
                    </m:r>
                    <m:r>
                      <a:rPr lang="en-US" sz="2000" b="1"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𝑩</m:t>
                    </m:r>
                    <m:r>
                      <a:rPr lang="en-US" sz="2000" b="1"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𝑨</m:t>
                    </m:r>
                  </m:oMath>
                </a14:m>
                <a:endParaRPr lang="en-GB" sz="2000" b="1" dirty="0">
                  <a:latin typeface="Cambria" panose="02040503050406030204" pitchFamily="18" charset="0"/>
                  <a:ea typeface="Cambria" panose="02040503050406030204" pitchFamily="18" charset="0"/>
                </a:endParaRPr>
              </a:p>
              <a:p>
                <a:pPr marL="457200" indent="-457200">
                  <a:spcAft>
                    <a:spcPts val="2000"/>
                  </a:spcAft>
                  <a:buFont typeface="Arial" panose="020B0604020202020204" pitchFamily="34" charset="0"/>
                  <a:buChar char="•"/>
                  <a:tabLst>
                    <a:tab pos="1439863" algn="l"/>
                  </a:tabLst>
                </a:pPr>
                <a:r>
                  <a:rPr lang="en-GB" sz="2000" dirty="0">
                    <a:latin typeface="Cambria" panose="02040503050406030204" pitchFamily="18" charset="0"/>
                    <a:ea typeface="Cambria" panose="02040503050406030204" pitchFamily="18" charset="0"/>
                  </a:rPr>
                  <a:t>They can also allow the language to have the resources to construct </a:t>
                </a:r>
                <a:r>
                  <a:rPr lang="en-GB" sz="2000" b="1" dirty="0">
                    <a:solidFill>
                      <a:schemeClr val="accent2">
                        <a:lumMod val="50000"/>
                      </a:schemeClr>
                    </a:solidFill>
                    <a:latin typeface="Cambria" panose="02040503050406030204" pitchFamily="18" charset="0"/>
                    <a:ea typeface="Cambria" panose="02040503050406030204" pitchFamily="18" charset="0"/>
                  </a:rPr>
                  <a:t>liar sentences</a:t>
                </a:r>
                <a:endParaRPr lang="en-GB" sz="2000" dirty="0">
                  <a:solidFill>
                    <a:schemeClr val="accent2">
                      <a:lumMod val="50000"/>
                    </a:schemeClr>
                  </a:solidFill>
                  <a:latin typeface="Cambria" panose="02040503050406030204" pitchFamily="18" charset="0"/>
                  <a:ea typeface="Cambria" panose="02040503050406030204" pitchFamily="18" charset="0"/>
                </a:endParaRPr>
              </a:p>
              <a:p>
                <a:pPr marL="457200" indent="-457200">
                  <a:spcAft>
                    <a:spcPts val="2000"/>
                  </a:spcAft>
                  <a:buFont typeface="Arial" panose="020B0604020202020204" pitchFamily="34" charset="0"/>
                  <a:buChar char="•"/>
                  <a:tabLst>
                    <a:tab pos="1439863" algn="l"/>
                  </a:tabLst>
                </a:pPr>
                <a:r>
                  <a:rPr lang="en-GB" sz="2000" dirty="0">
                    <a:latin typeface="Cambria" panose="02040503050406030204" pitchFamily="18" charset="0"/>
                    <a:ea typeface="Cambria" panose="02040503050406030204" pitchFamily="18" charset="0"/>
                  </a:rPr>
                  <a:t>They do not need to draw any distinction between the object-language and the metalanguage</a:t>
                </a: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1" y="1747702"/>
                <a:ext cx="7082119" cy="4375557"/>
              </a:xfrm>
              <a:prstGeom prst="rect">
                <a:avLst/>
              </a:prstGeom>
              <a:blipFill>
                <a:blip r:embed="rId2"/>
                <a:stretch>
                  <a:fillRect l="-775" t="-279" b="-1953"/>
                </a:stretch>
              </a:blipFill>
            </p:spPr>
            <p:txBody>
              <a:bodyPr/>
              <a:lstStyle/>
              <a:p>
                <a:r>
                  <a:rPr lang="en-GB">
                    <a:noFill/>
                  </a:rPr>
                  <a:t> </a:t>
                </a:r>
              </a:p>
            </p:txBody>
          </p:sp>
        </mc:Fallback>
      </mc:AlternateContent>
      <p:grpSp>
        <p:nvGrpSpPr>
          <p:cNvPr id="31" name="Group 30">
            <a:extLst>
              <a:ext uri="{FF2B5EF4-FFF2-40B4-BE49-F238E27FC236}">
                <a16:creationId xmlns:a16="http://schemas.microsoft.com/office/drawing/2014/main" id="{ED0BDD86-6D6F-B35A-4E69-454FAB3967E6}"/>
              </a:ext>
            </a:extLst>
          </p:cNvPr>
          <p:cNvGrpSpPr/>
          <p:nvPr/>
        </p:nvGrpSpPr>
        <p:grpSpPr>
          <a:xfrm>
            <a:off x="8457415" y="1909256"/>
            <a:ext cx="3282277" cy="4214003"/>
            <a:chOff x="8457415" y="1909256"/>
            <a:chExt cx="3282277" cy="4214003"/>
          </a:xfrm>
        </p:grpSpPr>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6B270DC-EFF8-1223-2798-8FDA491AE4A4}"/>
                    </a:ext>
                  </a:extLst>
                </p:cNvPr>
                <p:cNvSpPr txBox="1"/>
                <p:nvPr/>
              </p:nvSpPr>
              <p:spPr>
                <a:xfrm>
                  <a:off x="10623730" y="5753927"/>
                  <a:ext cx="1115962" cy="369332"/>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ea typeface="Cambria" panose="02040503050406030204" pitchFamily="18" charset="0"/>
                              </a:rPr>
                            </m:ctrlPr>
                          </m:sSubPr>
                          <m:e>
                            <m:r>
                              <a:rPr lang="en-US" b="0" i="1" smtClean="0">
                                <a:latin typeface="Cambria Math" panose="02040503050406030204" pitchFamily="18" charset="0"/>
                                <a:ea typeface="Cambria" panose="02040503050406030204" pitchFamily="18" charset="0"/>
                              </a:rPr>
                              <m:t>𝐿</m:t>
                            </m:r>
                          </m:e>
                          <m:sub>
                            <m:r>
                              <a:rPr lang="en-US" b="0" i="1" smtClean="0">
                                <a:latin typeface="Cambria Math" panose="02040503050406030204" pitchFamily="18" charset="0"/>
                                <a:ea typeface="Cambria" panose="02040503050406030204" pitchFamily="18" charset="0"/>
                              </a:rPr>
                              <m:t>0</m:t>
                            </m:r>
                          </m:sub>
                        </m:sSub>
                      </m:oMath>
                    </m:oMathPara>
                  </a14:m>
                  <a:endParaRPr lang="en-GB" dirty="0">
                    <a:latin typeface="Cambria" panose="02040503050406030204" pitchFamily="18" charset="0"/>
                    <a:ea typeface="Cambria" panose="02040503050406030204" pitchFamily="18" charset="0"/>
                  </a:endParaRPr>
                </a:p>
              </p:txBody>
            </p:sp>
          </mc:Choice>
          <mc:Fallback xmlns="">
            <p:sp>
              <p:nvSpPr>
                <p:cNvPr id="21" name="TextBox 20">
                  <a:extLst>
                    <a:ext uri="{FF2B5EF4-FFF2-40B4-BE49-F238E27FC236}">
                      <a16:creationId xmlns:a16="http://schemas.microsoft.com/office/drawing/2014/main" id="{A6B270DC-EFF8-1223-2798-8FDA491AE4A4}"/>
                    </a:ext>
                  </a:extLst>
                </p:cNvPr>
                <p:cNvSpPr txBox="1">
                  <a:spLocks noRot="1" noChangeAspect="1" noMove="1" noResize="1" noEditPoints="1" noAdjustHandles="1" noChangeArrowheads="1" noChangeShapeType="1" noTextEdit="1"/>
                </p:cNvSpPr>
                <p:nvPr/>
              </p:nvSpPr>
              <p:spPr>
                <a:xfrm>
                  <a:off x="10623730" y="5753927"/>
                  <a:ext cx="1115962" cy="369332"/>
                </a:xfrm>
                <a:prstGeom prst="rect">
                  <a:avLst/>
                </a:prstGeom>
                <a:blipFill>
                  <a:blip r:embed="rId3"/>
                  <a:stretch>
                    <a:fillRect b="-1667"/>
                  </a:stretch>
                </a:blipFill>
              </p:spPr>
              <p:txBody>
                <a:bodyPr/>
                <a:lstStyle/>
                <a:p>
                  <a:r>
                    <a:rPr lang="en-GB">
                      <a:noFill/>
                    </a:rPr>
                    <a:t> </a:t>
                  </a:r>
                </a:p>
              </p:txBody>
            </p:sp>
          </mc:Fallback>
        </mc:AlternateContent>
        <p:sp>
          <p:nvSpPr>
            <p:cNvPr id="22" name="Trapezoid 21">
              <a:extLst>
                <a:ext uri="{FF2B5EF4-FFF2-40B4-BE49-F238E27FC236}">
                  <a16:creationId xmlns:a16="http://schemas.microsoft.com/office/drawing/2014/main" id="{7D3A62CF-68EB-4149-AF08-88C5B0126499}"/>
                </a:ext>
              </a:extLst>
            </p:cNvPr>
            <p:cNvSpPr/>
            <p:nvPr/>
          </p:nvSpPr>
          <p:spPr>
            <a:xfrm flipV="1">
              <a:off x="8457415" y="1909256"/>
              <a:ext cx="2931533" cy="3932902"/>
            </a:xfrm>
            <a:prstGeom prst="trapezoid">
              <a:avLst/>
            </a:prstGeom>
            <a:gradFill flip="none" rotWithShape="1">
              <a:gsLst>
                <a:gs pos="0">
                  <a:schemeClr val="accent2">
                    <a:lumMod val="40000"/>
                    <a:lumOff val="60000"/>
                    <a:shade val="30000"/>
                    <a:satMod val="115000"/>
                  </a:schemeClr>
                </a:gs>
                <a:gs pos="31000">
                  <a:schemeClr val="accent2">
                    <a:lumMod val="40000"/>
                    <a:lumOff val="60000"/>
                    <a:shade val="67500"/>
                    <a:satMod val="115000"/>
                  </a:schemeClr>
                </a:gs>
                <a:gs pos="90000">
                  <a:schemeClr val="accent2">
                    <a:lumMod val="40000"/>
                    <a:lumOff val="60000"/>
                    <a:shade val="100000"/>
                    <a:satMod val="115000"/>
                  </a:schemeClr>
                </a:gs>
              </a:gsLst>
              <a:lin ang="5400000" scaled="1"/>
              <a:tileRect/>
            </a:gra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a:extLst>
                <a:ext uri="{FF2B5EF4-FFF2-40B4-BE49-F238E27FC236}">
                  <a16:creationId xmlns:a16="http://schemas.microsoft.com/office/drawing/2014/main" id="{8D1D2251-B5C9-5E39-AFE3-8D548D9DD2E4}"/>
                </a:ext>
              </a:extLst>
            </p:cNvPr>
            <p:cNvCxnSpPr>
              <a:cxnSpLocks/>
            </p:cNvCxnSpPr>
            <p:nvPr/>
          </p:nvCxnSpPr>
          <p:spPr>
            <a:xfrm>
              <a:off x="9035358" y="4981160"/>
              <a:ext cx="1783533" cy="295"/>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FD0F02A-E5DE-1752-768D-5C80335E8A5E}"/>
                    </a:ext>
                  </a:extLst>
                </p:cNvPr>
                <p:cNvSpPr txBox="1"/>
                <p:nvPr/>
              </p:nvSpPr>
              <p:spPr>
                <a:xfrm>
                  <a:off x="10804213" y="4956588"/>
                  <a:ext cx="43601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ea typeface="Cambria" panose="02040503050406030204" pitchFamily="18" charset="0"/>
                              </a:rPr>
                            </m:ctrlPr>
                          </m:sSubPr>
                          <m:e>
                            <m:r>
                              <a:rPr lang="en-US" b="0" i="1" smtClean="0">
                                <a:latin typeface="Cambria Math" panose="02040503050406030204" pitchFamily="18" charset="0"/>
                                <a:ea typeface="Cambria" panose="02040503050406030204" pitchFamily="18" charset="0"/>
                              </a:rPr>
                              <m:t>𝐿</m:t>
                            </m:r>
                          </m:e>
                          <m:sub>
                            <m:r>
                              <a:rPr lang="en-US" b="0" i="1" smtClean="0">
                                <a:latin typeface="Cambria Math" panose="02040503050406030204" pitchFamily="18" charset="0"/>
                                <a:ea typeface="Cambria" panose="02040503050406030204" pitchFamily="18" charset="0"/>
                              </a:rPr>
                              <m:t>1</m:t>
                            </m:r>
                          </m:sub>
                        </m:sSub>
                      </m:oMath>
                    </m:oMathPara>
                  </a14:m>
                  <a:endParaRPr lang="en-GB" dirty="0">
                    <a:latin typeface="Cambria" panose="02040503050406030204" pitchFamily="18" charset="0"/>
                    <a:ea typeface="Cambria" panose="02040503050406030204" pitchFamily="18" charset="0"/>
                  </a:endParaRPr>
                </a:p>
              </p:txBody>
            </p:sp>
          </mc:Choice>
          <mc:Fallback xmlns="">
            <p:sp>
              <p:nvSpPr>
                <p:cNvPr id="24" name="TextBox 23">
                  <a:extLst>
                    <a:ext uri="{FF2B5EF4-FFF2-40B4-BE49-F238E27FC236}">
                      <a16:creationId xmlns:a16="http://schemas.microsoft.com/office/drawing/2014/main" id="{DFD0F02A-E5DE-1752-768D-5C80335E8A5E}"/>
                    </a:ext>
                  </a:extLst>
                </p:cNvPr>
                <p:cNvSpPr txBox="1">
                  <a:spLocks noRot="1" noChangeAspect="1" noMove="1" noResize="1" noEditPoints="1" noAdjustHandles="1" noChangeArrowheads="1" noChangeShapeType="1" noTextEdit="1"/>
                </p:cNvSpPr>
                <p:nvPr/>
              </p:nvSpPr>
              <p:spPr>
                <a:xfrm>
                  <a:off x="10804213" y="4956588"/>
                  <a:ext cx="436016" cy="369332"/>
                </a:xfrm>
                <a:prstGeom prst="rect">
                  <a:avLst/>
                </a:prstGeom>
                <a:blipFill>
                  <a:blip r:embed="rId4"/>
                  <a:stretch>
                    <a:fillRect/>
                  </a:stretch>
                </a:blipFill>
              </p:spPr>
              <p:txBody>
                <a:bodyPr/>
                <a:lstStyle/>
                <a:p>
                  <a:r>
                    <a:rPr lang="en-GB">
                      <a:noFill/>
                    </a:rPr>
                    <a:t> </a:t>
                  </a:r>
                </a:p>
              </p:txBody>
            </p:sp>
          </mc:Fallback>
        </mc:AlternateContent>
        <p:cxnSp>
          <p:nvCxnSpPr>
            <p:cNvPr id="25" name="Straight Connector 24">
              <a:extLst>
                <a:ext uri="{FF2B5EF4-FFF2-40B4-BE49-F238E27FC236}">
                  <a16:creationId xmlns:a16="http://schemas.microsoft.com/office/drawing/2014/main" id="{FDA2049F-A9DC-7BB5-C5D7-02223E05E6F9}"/>
                </a:ext>
              </a:extLst>
            </p:cNvPr>
            <p:cNvCxnSpPr>
              <a:cxnSpLocks/>
            </p:cNvCxnSpPr>
            <p:nvPr/>
          </p:nvCxnSpPr>
          <p:spPr>
            <a:xfrm>
              <a:off x="8899557" y="4172725"/>
              <a:ext cx="2064146" cy="0"/>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9CB4399-EE0C-38D6-4ECC-20E2FFF002AB}"/>
                    </a:ext>
                  </a:extLst>
                </p:cNvPr>
                <p:cNvSpPr txBox="1"/>
                <p:nvPr/>
              </p:nvSpPr>
              <p:spPr>
                <a:xfrm>
                  <a:off x="10963703" y="4159250"/>
                  <a:ext cx="43601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ea typeface="Cambria" panose="02040503050406030204" pitchFamily="18" charset="0"/>
                              </a:rPr>
                            </m:ctrlPr>
                          </m:sSubPr>
                          <m:e>
                            <m:r>
                              <a:rPr lang="en-US" b="0" i="1" smtClean="0">
                                <a:latin typeface="Cambria Math" panose="02040503050406030204" pitchFamily="18" charset="0"/>
                                <a:ea typeface="Cambria" panose="02040503050406030204" pitchFamily="18" charset="0"/>
                              </a:rPr>
                              <m:t>𝐿</m:t>
                            </m:r>
                          </m:e>
                          <m:sub>
                            <m:r>
                              <a:rPr lang="en-US" b="0" i="1" smtClean="0">
                                <a:latin typeface="Cambria Math" panose="02040503050406030204" pitchFamily="18" charset="0"/>
                                <a:ea typeface="Cambria" panose="02040503050406030204" pitchFamily="18" charset="0"/>
                              </a:rPr>
                              <m:t>2</m:t>
                            </m:r>
                          </m:sub>
                        </m:sSub>
                      </m:oMath>
                    </m:oMathPara>
                  </a14:m>
                  <a:endParaRPr lang="en-GB" dirty="0">
                    <a:latin typeface="Cambria" panose="02040503050406030204" pitchFamily="18" charset="0"/>
                    <a:ea typeface="Cambria" panose="02040503050406030204" pitchFamily="18" charset="0"/>
                  </a:endParaRPr>
                </a:p>
              </p:txBody>
            </p:sp>
          </mc:Choice>
          <mc:Fallback xmlns="">
            <p:sp>
              <p:nvSpPr>
                <p:cNvPr id="26" name="TextBox 25">
                  <a:extLst>
                    <a:ext uri="{FF2B5EF4-FFF2-40B4-BE49-F238E27FC236}">
                      <a16:creationId xmlns:a16="http://schemas.microsoft.com/office/drawing/2014/main" id="{79CB4399-EE0C-38D6-4ECC-20E2FFF002AB}"/>
                    </a:ext>
                  </a:extLst>
                </p:cNvPr>
                <p:cNvSpPr txBox="1">
                  <a:spLocks noRot="1" noChangeAspect="1" noMove="1" noResize="1" noEditPoints="1" noAdjustHandles="1" noChangeArrowheads="1" noChangeShapeType="1" noTextEdit="1"/>
                </p:cNvSpPr>
                <p:nvPr/>
              </p:nvSpPr>
              <p:spPr>
                <a:xfrm>
                  <a:off x="10963703" y="4159250"/>
                  <a:ext cx="436016" cy="369332"/>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F1F9EFCE-A57C-268F-3295-A214257040D3}"/>
                    </a:ext>
                  </a:extLst>
                </p:cNvPr>
                <p:cNvSpPr txBox="1"/>
                <p:nvPr/>
              </p:nvSpPr>
              <p:spPr>
                <a:xfrm rot="16200000">
                  <a:off x="9679773" y="3254677"/>
                  <a:ext cx="43601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ea typeface="Cambria" panose="02040503050406030204" pitchFamily="18" charset="0"/>
                          </a:rPr>
                          <m:t>…</m:t>
                        </m:r>
                      </m:oMath>
                    </m:oMathPara>
                  </a14:m>
                  <a:endParaRPr lang="en-GB" dirty="0">
                    <a:latin typeface="Cambria" panose="02040503050406030204" pitchFamily="18" charset="0"/>
                    <a:ea typeface="Cambria" panose="02040503050406030204" pitchFamily="18" charset="0"/>
                  </a:endParaRPr>
                </a:p>
              </p:txBody>
            </p:sp>
          </mc:Choice>
          <mc:Fallback xmlns="">
            <p:sp>
              <p:nvSpPr>
                <p:cNvPr id="27" name="TextBox 26">
                  <a:extLst>
                    <a:ext uri="{FF2B5EF4-FFF2-40B4-BE49-F238E27FC236}">
                      <a16:creationId xmlns:a16="http://schemas.microsoft.com/office/drawing/2014/main" id="{F1F9EFCE-A57C-268F-3295-A214257040D3}"/>
                    </a:ext>
                  </a:extLst>
                </p:cNvPr>
                <p:cNvSpPr txBox="1">
                  <a:spLocks noRot="1" noChangeAspect="1" noMove="1" noResize="1" noEditPoints="1" noAdjustHandles="1" noChangeArrowheads="1" noChangeShapeType="1" noTextEdit="1"/>
                </p:cNvSpPr>
                <p:nvPr/>
              </p:nvSpPr>
              <p:spPr>
                <a:xfrm rot="16200000">
                  <a:off x="9679773" y="3254677"/>
                  <a:ext cx="436016" cy="369332"/>
                </a:xfrm>
                <a:prstGeom prst="rect">
                  <a:avLst/>
                </a:prstGeom>
                <a:blipFill>
                  <a:blip r:embed="rId6"/>
                  <a:stretch>
                    <a:fillRect/>
                  </a:stretch>
                </a:blipFill>
              </p:spPr>
              <p:txBody>
                <a:bodyPr/>
                <a:lstStyle/>
                <a:p>
                  <a:r>
                    <a:rPr lang="en-GB">
                      <a:noFill/>
                    </a:rPr>
                    <a:t> </a:t>
                  </a:r>
                </a:p>
              </p:txBody>
            </p:sp>
          </mc:Fallback>
        </mc:AlternateContent>
        <p:cxnSp>
          <p:nvCxnSpPr>
            <p:cNvPr id="28" name="Straight Connector 27">
              <a:extLst>
                <a:ext uri="{FF2B5EF4-FFF2-40B4-BE49-F238E27FC236}">
                  <a16:creationId xmlns:a16="http://schemas.microsoft.com/office/drawing/2014/main" id="{A76AB996-A1F1-9C1B-F68D-7CF206E3B159}"/>
                </a:ext>
              </a:extLst>
            </p:cNvPr>
            <p:cNvCxnSpPr>
              <a:cxnSpLocks/>
            </p:cNvCxnSpPr>
            <p:nvPr/>
          </p:nvCxnSpPr>
          <p:spPr>
            <a:xfrm>
              <a:off x="8457415" y="1909256"/>
              <a:ext cx="753955" cy="3932902"/>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BD9F23C-6A16-C848-5C66-67CC1A005570}"/>
                </a:ext>
              </a:extLst>
            </p:cNvPr>
            <p:cNvCxnSpPr>
              <a:cxnSpLocks/>
            </p:cNvCxnSpPr>
            <p:nvPr/>
          </p:nvCxnSpPr>
          <p:spPr>
            <a:xfrm flipH="1">
              <a:off x="10651942" y="1909256"/>
              <a:ext cx="737006" cy="3932902"/>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67A2995-9CFB-ACD9-50C7-055D772DDBE5}"/>
                </a:ext>
              </a:extLst>
            </p:cNvPr>
            <p:cNvCxnSpPr>
              <a:cxnSpLocks/>
            </p:cNvCxnSpPr>
            <p:nvPr/>
          </p:nvCxnSpPr>
          <p:spPr>
            <a:xfrm flipH="1">
              <a:off x="9211370" y="5842158"/>
              <a:ext cx="1440572"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33" name="Graphic 32" descr="Close with solid fill">
            <a:extLst>
              <a:ext uri="{FF2B5EF4-FFF2-40B4-BE49-F238E27FC236}">
                <a16:creationId xmlns:a16="http://schemas.microsoft.com/office/drawing/2014/main" id="{831F1D99-8736-AB10-E1FE-465A2908F3A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23095" y="2123297"/>
            <a:ext cx="3504820" cy="3504820"/>
          </a:xfrm>
          <a:prstGeom prst="rect">
            <a:avLst/>
          </a:prstGeom>
        </p:spPr>
      </p:pic>
    </p:spTree>
    <p:extLst>
      <p:ext uri="{BB962C8B-B14F-4D97-AF65-F5344CB8AC3E}">
        <p14:creationId xmlns:p14="http://schemas.microsoft.com/office/powerpoint/2010/main" val="128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par>
                                <p:cTn id="27" presetID="10"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The Weak Liar</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1" y="1944423"/>
                <a:ext cx="10444898" cy="3400931"/>
              </a:xfrm>
              <a:prstGeom prst="rect">
                <a:avLst/>
              </a:prstGeom>
              <a:noFill/>
            </p:spPr>
            <p:txBody>
              <a:bodyPr wrap="square" rtlCol="0" anchor="ctr">
                <a:spAutoFit/>
              </a:bodyPr>
              <a:lstStyle/>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Let’s start with a weaker version of the </a:t>
                </a:r>
                <a:r>
                  <a:rPr lang="en-GB" sz="2000" b="1" dirty="0">
                    <a:solidFill>
                      <a:srgbClr val="C00000"/>
                    </a:solidFill>
                    <a:latin typeface="Cambria" panose="02040503050406030204" pitchFamily="18" charset="0"/>
                    <a:ea typeface="Cambria" panose="02040503050406030204" pitchFamily="18" charset="0"/>
                  </a:rPr>
                  <a:t>Liar Paradox</a:t>
                </a:r>
                <a:r>
                  <a:rPr lang="en-GB" sz="2000" dirty="0">
                    <a:latin typeface="Cambria" panose="02040503050406030204" pitchFamily="18" charset="0"/>
                    <a:ea typeface="Cambria" panose="02040503050406030204" pitchFamily="18" charset="0"/>
                  </a:rPr>
                  <a:t>:</a:t>
                </a:r>
              </a:p>
              <a:p>
                <a:pPr lvl="1">
                  <a:spcAft>
                    <a:spcPts val="1000"/>
                  </a:spcAft>
                  <a:tabLst>
                    <a:tab pos="895350" algn="l"/>
                    <a:tab pos="4667250" algn="l"/>
                  </a:tabLst>
                </a:pPr>
                <a:r>
                  <a:rPr lang="en-US" sz="2000" dirty="0">
                    <a:latin typeface="Cambria" panose="02040503050406030204" pitchFamily="18" charset="0"/>
                    <a:ea typeface="Cambria" panose="02040503050406030204" pitchFamily="18" charset="0"/>
                  </a:rPr>
                  <a:t>1.	</a:t>
                </a:r>
                <a14:m>
                  <m:oMath xmlns:m="http://schemas.openxmlformats.org/officeDocument/2006/math">
                    <m:r>
                      <a:rPr lang="en-US" sz="2000" b="0" i="1" smtClean="0">
                        <a:latin typeface="Cambria Math" panose="02040503050406030204" pitchFamily="18" charset="0"/>
                        <a:ea typeface="Cambria" panose="02040503050406030204" pitchFamily="18" charset="0"/>
                      </a:rPr>
                      <m:t>𝛼</m:t>
                    </m:r>
                  </m:oMath>
                </a14:m>
                <a:r>
                  <a:rPr lang="en-GB" sz="2000" dirty="0">
                    <a:latin typeface="Cambria" panose="02040503050406030204" pitchFamily="18" charset="0"/>
                    <a:ea typeface="Cambria" panose="02040503050406030204" pitchFamily="18" charset="0"/>
                  </a:rPr>
                  <a:t> </a:t>
                </a:r>
                <a14:m>
                  <m:oMath xmlns:m="http://schemas.openxmlformats.org/officeDocument/2006/math">
                    <m:r>
                      <a:rPr lang="en-GB" sz="2000" i="1" dirty="0"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a:t>
                </a:r>
                <a14:m>
                  <m:oMath xmlns:m="http://schemas.openxmlformats.org/officeDocument/2006/math">
                    <m:r>
                      <a:rPr lang="en-US" sz="2000" b="0" i="1" dirty="0" smtClean="0">
                        <a:latin typeface="Cambria Math" panose="02040503050406030204" pitchFamily="18" charset="0"/>
                        <a:ea typeface="Cambria" panose="02040503050406030204" pitchFamily="18" charset="0"/>
                      </a:rPr>
                      <m:t>𝛼</m:t>
                    </m:r>
                  </m:oMath>
                </a14:m>
                <a:r>
                  <a:rPr lang="en-GB" sz="2000" dirty="0">
                    <a:latin typeface="Cambria" panose="02040503050406030204" pitchFamily="18" charset="0"/>
                    <a:ea typeface="Cambria" panose="02040503050406030204" pitchFamily="18" charset="0"/>
                  </a:rPr>
                  <a:t> is false’	</a:t>
                </a:r>
                <a:r>
                  <a:rPr lang="en-GB" sz="2000" dirty="0">
                    <a:solidFill>
                      <a:srgbClr val="7030A0"/>
                    </a:solidFill>
                    <a:latin typeface="Cambria" panose="02040503050406030204" pitchFamily="18" charset="0"/>
                    <a:ea typeface="Cambria" panose="02040503050406030204" pitchFamily="18" charset="0"/>
                  </a:rPr>
                  <a:t>[Liar Sentence]</a:t>
                </a:r>
              </a:p>
              <a:p>
                <a:pPr lvl="1">
                  <a:spcAft>
                    <a:spcPts val="1000"/>
                  </a:spcAft>
                  <a:tabLst>
                    <a:tab pos="895350" algn="l"/>
                    <a:tab pos="4667250" algn="l"/>
                  </a:tabLst>
                </a:pPr>
                <a:r>
                  <a:rPr lang="en-GB" sz="2000" dirty="0">
                    <a:latin typeface="Cambria" panose="02040503050406030204" pitchFamily="18" charset="0"/>
                    <a:ea typeface="Cambria" panose="02040503050406030204" pitchFamily="18" charset="0"/>
                  </a:rPr>
                  <a:t>2.	‘</a:t>
                </a:r>
                <a14:m>
                  <m:oMath xmlns:m="http://schemas.openxmlformats.org/officeDocument/2006/math">
                    <m:r>
                      <a:rPr lang="en-US" sz="2000" b="0" i="1" smtClean="0">
                        <a:latin typeface="Cambria Math" panose="02040503050406030204" pitchFamily="18" charset="0"/>
                        <a:ea typeface="Cambria" panose="02040503050406030204" pitchFamily="18" charset="0"/>
                      </a:rPr>
                      <m:t>𝛼</m:t>
                    </m:r>
                  </m:oMath>
                </a14:m>
                <a:r>
                  <a:rPr lang="en-GB" sz="2000" dirty="0">
                    <a:latin typeface="Cambria" panose="02040503050406030204" pitchFamily="18" charset="0"/>
                    <a:ea typeface="Cambria" panose="02040503050406030204" pitchFamily="18" charset="0"/>
                  </a:rPr>
                  <a:t> is false’ is true </a:t>
                </a:r>
                <a14:m>
                  <m:oMath xmlns:m="http://schemas.openxmlformats.org/officeDocument/2006/math">
                    <m:r>
                      <a:rPr lang="en-US"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a:t>
                </a:r>
                <a14:m>
                  <m:oMath xmlns:m="http://schemas.openxmlformats.org/officeDocument/2006/math">
                    <m:r>
                      <a:rPr lang="en-US" sz="2000" b="0" i="1" smtClean="0">
                        <a:latin typeface="Cambria Math" panose="02040503050406030204" pitchFamily="18" charset="0"/>
                        <a:ea typeface="Cambria" panose="02040503050406030204" pitchFamily="18" charset="0"/>
                      </a:rPr>
                      <m:t>𝛼</m:t>
                    </m:r>
                  </m:oMath>
                </a14:m>
                <a:r>
                  <a:rPr lang="en-GB" sz="2000" dirty="0">
                    <a:latin typeface="Cambria" panose="02040503050406030204" pitchFamily="18" charset="0"/>
                    <a:ea typeface="Cambria" panose="02040503050406030204" pitchFamily="18" charset="0"/>
                  </a:rPr>
                  <a:t> is false	</a:t>
                </a:r>
                <a:r>
                  <a:rPr lang="en-GB" sz="2000" dirty="0">
                    <a:solidFill>
                      <a:schemeClr val="accent6">
                        <a:lumMod val="50000"/>
                      </a:schemeClr>
                    </a:solidFill>
                    <a:latin typeface="Cambria" panose="02040503050406030204" pitchFamily="18" charset="0"/>
                    <a:ea typeface="Cambria" panose="02040503050406030204" pitchFamily="18" charset="0"/>
                  </a:rPr>
                  <a:t>[T-Scheme]</a:t>
                </a:r>
              </a:p>
              <a:p>
                <a:pPr lvl="1">
                  <a:spcAft>
                    <a:spcPts val="1000"/>
                  </a:spcAft>
                  <a:tabLst>
                    <a:tab pos="895350" algn="l"/>
                    <a:tab pos="4667250" algn="l"/>
                  </a:tabLst>
                </a:pPr>
                <a:r>
                  <a:rPr lang="en-GB" sz="2000" dirty="0">
                    <a:latin typeface="Cambria" panose="02040503050406030204" pitchFamily="18" charset="0"/>
                    <a:ea typeface="Cambria" panose="02040503050406030204" pitchFamily="18" charset="0"/>
                  </a:rPr>
                  <a:t>3.	</a:t>
                </a:r>
                <a14:m>
                  <m:oMath xmlns:m="http://schemas.openxmlformats.org/officeDocument/2006/math">
                    <m:r>
                      <a:rPr lang="en-US"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a:t>
                </a:r>
                <a14:m>
                  <m:oMath xmlns:m="http://schemas.openxmlformats.org/officeDocument/2006/math">
                    <m:r>
                      <a:rPr lang="en-US" sz="2000" b="0" i="1" dirty="0" smtClean="0">
                        <a:latin typeface="Cambria Math" panose="02040503050406030204" pitchFamily="18" charset="0"/>
                        <a:ea typeface="Cambria" panose="02040503050406030204" pitchFamily="18" charset="0"/>
                      </a:rPr>
                      <m:t>𝛼</m:t>
                    </m:r>
                  </m:oMath>
                </a14:m>
                <a:r>
                  <a:rPr lang="en-GB" sz="2000" dirty="0">
                    <a:latin typeface="Cambria" panose="02040503050406030204" pitchFamily="18" charset="0"/>
                    <a:ea typeface="Cambria" panose="02040503050406030204" pitchFamily="18" charset="0"/>
                  </a:rPr>
                  <a:t> is true </a:t>
                </a:r>
                <a14:m>
                  <m:oMath xmlns:m="http://schemas.openxmlformats.org/officeDocument/2006/math">
                    <m:r>
                      <a:rPr lang="en-US"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a:t>
                </a:r>
                <a14:m>
                  <m:oMath xmlns:m="http://schemas.openxmlformats.org/officeDocument/2006/math">
                    <m:r>
                      <a:rPr lang="en-US" sz="2000" b="0" i="1" smtClean="0">
                        <a:latin typeface="Cambria Math" panose="02040503050406030204" pitchFamily="18" charset="0"/>
                        <a:ea typeface="Cambria" panose="02040503050406030204" pitchFamily="18" charset="0"/>
                      </a:rPr>
                      <m:t>𝛼</m:t>
                    </m:r>
                  </m:oMath>
                </a14:m>
                <a:r>
                  <a:rPr lang="en-GB" sz="2000" dirty="0">
                    <a:latin typeface="Cambria" panose="02040503050406030204" pitchFamily="18" charset="0"/>
                    <a:ea typeface="Cambria" panose="02040503050406030204" pitchFamily="18" charset="0"/>
                  </a:rPr>
                  <a:t> is false	</a:t>
                </a:r>
                <a:r>
                  <a:rPr lang="en-GB" sz="2000" dirty="0">
                    <a:solidFill>
                      <a:schemeClr val="accent2">
                        <a:lumMod val="50000"/>
                      </a:schemeClr>
                    </a:solidFill>
                    <a:latin typeface="Cambria" panose="02040503050406030204" pitchFamily="18" charset="0"/>
                    <a:ea typeface="Cambria" panose="02040503050406030204" pitchFamily="18" charset="0"/>
                  </a:rPr>
                  <a:t>[Substitution of </a:t>
                </a:r>
                <a:r>
                  <a:rPr lang="en-GB" sz="2000" dirty="0" err="1">
                    <a:solidFill>
                      <a:schemeClr val="accent2">
                        <a:lumMod val="50000"/>
                      </a:schemeClr>
                    </a:solidFill>
                    <a:latin typeface="Cambria" panose="02040503050406030204" pitchFamily="18" charset="0"/>
                    <a:ea typeface="Cambria" panose="02040503050406030204" pitchFamily="18" charset="0"/>
                  </a:rPr>
                  <a:t>Identicals</a:t>
                </a:r>
                <a:r>
                  <a:rPr lang="en-GB" sz="2000" dirty="0">
                    <a:solidFill>
                      <a:schemeClr val="accent2">
                        <a:lumMod val="50000"/>
                      </a:schemeClr>
                    </a:solidFill>
                    <a:latin typeface="Cambria" panose="02040503050406030204" pitchFamily="18" charset="0"/>
                    <a:ea typeface="Cambria" panose="02040503050406030204" pitchFamily="18" charset="0"/>
                  </a:rPr>
                  <a:t>]</a:t>
                </a:r>
              </a:p>
              <a:p>
                <a:pPr lvl="1">
                  <a:spcAft>
                    <a:spcPts val="2000"/>
                  </a:spcAft>
                  <a:tabLst>
                    <a:tab pos="895350" algn="l"/>
                    <a:tab pos="4667250" algn="l"/>
                  </a:tabLst>
                </a:pPr>
                <a:r>
                  <a:rPr lang="en-GB" sz="2000" dirty="0">
                    <a:latin typeface="Cambria" panose="02040503050406030204" pitchFamily="18" charset="0"/>
                    <a:ea typeface="Cambria" panose="02040503050406030204" pitchFamily="18" charset="0"/>
                  </a:rPr>
                  <a:t>4.	</a:t>
                </a:r>
                <a14:m>
                  <m:oMath xmlns:m="http://schemas.openxmlformats.org/officeDocument/2006/math">
                    <m:r>
                      <a:rPr lang="en-US" sz="2000" b="0" i="1" smtClean="0">
                        <a:solidFill>
                          <a:schemeClr val="tx1"/>
                        </a:solidFill>
                        <a:latin typeface="Cambria Math" panose="02040503050406030204" pitchFamily="18" charset="0"/>
                        <a:ea typeface="Cambria" panose="02040503050406030204" pitchFamily="18" charset="0"/>
                      </a:rPr>
                      <m:t>∴</m:t>
                    </m:r>
                    <m:r>
                      <a:rPr lang="en-US" sz="2000" b="0" i="1" smtClean="0">
                        <a:solidFill>
                          <a:schemeClr val="tx1"/>
                        </a:solidFill>
                        <a:latin typeface="Cambria Math" panose="02040503050406030204" pitchFamily="18" charset="0"/>
                        <a:ea typeface="Cambria" panose="02040503050406030204" pitchFamily="18" charset="0"/>
                      </a:rPr>
                      <m:t>𝛼</m:t>
                    </m:r>
                  </m:oMath>
                </a14:m>
                <a:r>
                  <a:rPr lang="en-GB" sz="2000" i="1" dirty="0">
                    <a:solidFill>
                      <a:schemeClr val="tx1"/>
                    </a:solidFill>
                    <a:latin typeface="Cambria" panose="02040503050406030204" pitchFamily="18" charset="0"/>
                    <a:ea typeface="Cambria" panose="02040503050406030204" pitchFamily="18" charset="0"/>
                  </a:rPr>
                  <a:t> </a:t>
                </a:r>
                <a:r>
                  <a:rPr lang="en-GB" sz="2000" dirty="0">
                    <a:solidFill>
                      <a:schemeClr val="tx1"/>
                    </a:solidFill>
                    <a:latin typeface="Cambria" panose="02040503050406030204" pitchFamily="18" charset="0"/>
                    <a:ea typeface="Cambria" panose="02040503050406030204" pitchFamily="18" charset="0"/>
                  </a:rPr>
                  <a:t>is true </a:t>
                </a:r>
                <a14:m>
                  <m:oMath xmlns:m="http://schemas.openxmlformats.org/officeDocument/2006/math">
                    <m:r>
                      <a:rPr lang="en-US" sz="2000" b="0" i="1" smtClean="0">
                        <a:solidFill>
                          <a:schemeClr val="tx1"/>
                        </a:solidFill>
                        <a:latin typeface="Cambria Math" panose="02040503050406030204" pitchFamily="18" charset="0"/>
                        <a:ea typeface="Cambria" panose="02040503050406030204" pitchFamily="18" charset="0"/>
                      </a:rPr>
                      <m:t>∧</m:t>
                    </m:r>
                  </m:oMath>
                </a14:m>
                <a:r>
                  <a:rPr lang="en-GB" sz="2000" dirty="0">
                    <a:solidFill>
                      <a:schemeClr val="tx1"/>
                    </a:solidFill>
                    <a:latin typeface="Cambria" panose="02040503050406030204" pitchFamily="18" charset="0"/>
                    <a:ea typeface="Cambria" panose="02040503050406030204" pitchFamily="18" charset="0"/>
                  </a:rPr>
                  <a:t> </a:t>
                </a:r>
                <a14:m>
                  <m:oMath xmlns:m="http://schemas.openxmlformats.org/officeDocument/2006/math">
                    <m:r>
                      <m:rPr>
                        <m:sty m:val="p"/>
                      </m:rPr>
                      <a:rPr lang="en-US" sz="2000" b="0" i="0" smtClean="0">
                        <a:solidFill>
                          <a:schemeClr val="tx1"/>
                        </a:solidFill>
                        <a:latin typeface="Cambria Math" panose="02040503050406030204" pitchFamily="18" charset="0"/>
                        <a:ea typeface="Cambria" panose="02040503050406030204" pitchFamily="18" charset="0"/>
                      </a:rPr>
                      <m:t>α</m:t>
                    </m:r>
                  </m:oMath>
                </a14:m>
                <a:r>
                  <a:rPr lang="en-GB" sz="2000" dirty="0">
                    <a:solidFill>
                      <a:schemeClr val="tx1"/>
                    </a:solidFill>
                    <a:latin typeface="Cambria" panose="02040503050406030204" pitchFamily="18" charset="0"/>
                    <a:ea typeface="Cambria" panose="02040503050406030204" pitchFamily="18" charset="0"/>
                  </a:rPr>
                  <a:t> is false</a:t>
                </a:r>
                <a:r>
                  <a:rPr lang="en-GB" sz="2000" i="1" dirty="0">
                    <a:solidFill>
                      <a:srgbClr val="C00000"/>
                    </a:solidFill>
                    <a:latin typeface="Cambria" panose="02040503050406030204" pitchFamily="18" charset="0"/>
                    <a:ea typeface="Cambria" panose="02040503050406030204" pitchFamily="18" charset="0"/>
                  </a:rPr>
                  <a:t>	</a:t>
                </a:r>
                <a:r>
                  <a:rPr lang="en-GB" sz="2000" dirty="0">
                    <a:solidFill>
                      <a:srgbClr val="0070C0"/>
                    </a:solidFill>
                    <a:latin typeface="Cambria" panose="02040503050406030204" pitchFamily="18" charset="0"/>
                    <a:ea typeface="Cambria" panose="02040503050406030204" pitchFamily="18" charset="0"/>
                  </a:rPr>
                  <a:t>[Every sentence is true or false]</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Line 4 is a contradiction, but that’s no problem in </a:t>
                </a:r>
                <a:r>
                  <a:rPr lang="en-GB" sz="2000" b="1" dirty="0">
                    <a:solidFill>
                      <a:srgbClr val="0070C0"/>
                    </a:solidFill>
                    <a:latin typeface="Cambria" panose="02040503050406030204" pitchFamily="18" charset="0"/>
                    <a:ea typeface="Cambria" panose="02040503050406030204" pitchFamily="18" charset="0"/>
                  </a:rPr>
                  <a:t>LP</a:t>
                </a:r>
                <a:endParaRPr lang="en-GB" sz="2000" dirty="0">
                  <a:solidFill>
                    <a:srgbClr val="0070C0"/>
                  </a:solidFill>
                  <a:latin typeface="Cambria" panose="02040503050406030204" pitchFamily="18" charset="0"/>
                  <a:ea typeface="Cambria" panose="02040503050406030204" pitchFamily="18" charset="0"/>
                </a:endParaRP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This paradox is </a:t>
                </a:r>
                <a:r>
                  <a:rPr lang="en-GB" sz="2000" b="1" dirty="0">
                    <a:solidFill>
                      <a:schemeClr val="accent6">
                        <a:lumMod val="50000"/>
                      </a:schemeClr>
                    </a:solidFill>
                    <a:latin typeface="Cambria" panose="02040503050406030204" pitchFamily="18" charset="0"/>
                    <a:ea typeface="Cambria" panose="02040503050406030204" pitchFamily="18" charset="0"/>
                  </a:rPr>
                  <a:t>veridical</a:t>
                </a:r>
                <a:r>
                  <a:rPr lang="en-GB" sz="2000" dirty="0">
                    <a:latin typeface="Cambria" panose="02040503050406030204" pitchFamily="18" charset="0"/>
                    <a:ea typeface="Cambria" panose="02040503050406030204" pitchFamily="18" charset="0"/>
                  </a:rPr>
                  <a:t>!</a:t>
                </a: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1" y="1944423"/>
                <a:ext cx="10444898" cy="3400931"/>
              </a:xfrm>
              <a:prstGeom prst="rect">
                <a:avLst/>
              </a:prstGeom>
              <a:blipFill>
                <a:blip r:embed="rId2"/>
                <a:stretch>
                  <a:fillRect l="-525" b="-717"/>
                </a:stretch>
              </a:blipFill>
            </p:spPr>
            <p:txBody>
              <a:bodyPr/>
              <a:lstStyle/>
              <a:p>
                <a:r>
                  <a:rPr lang="en-GB">
                    <a:noFill/>
                  </a:rPr>
                  <a:t> </a:t>
                </a:r>
              </a:p>
            </p:txBody>
          </p:sp>
        </mc:Fallback>
      </mc:AlternateContent>
      <p:pic>
        <p:nvPicPr>
          <p:cNvPr id="4" name="Picture 3">
            <a:extLst>
              <a:ext uri="{FF2B5EF4-FFF2-40B4-BE49-F238E27FC236}">
                <a16:creationId xmlns:a16="http://schemas.microsoft.com/office/drawing/2014/main" id="{0DF04BBF-E352-3C48-8564-074229C251E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9144" y="3834934"/>
            <a:ext cx="3020840" cy="3020840"/>
          </a:xfrm>
          <a:prstGeom prst="rect">
            <a:avLst/>
          </a:prstGeom>
        </p:spPr>
      </p:pic>
    </p:spTree>
    <p:extLst>
      <p:ext uri="{BB962C8B-B14F-4D97-AF65-F5344CB8AC3E}">
        <p14:creationId xmlns:p14="http://schemas.microsoft.com/office/powerpoint/2010/main" val="340049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The Strengthened Liar</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1" y="1586405"/>
                <a:ext cx="10444899" cy="2708434"/>
              </a:xfrm>
              <a:prstGeom prst="rect">
                <a:avLst/>
              </a:prstGeom>
              <a:noFill/>
            </p:spPr>
            <p:txBody>
              <a:bodyPr wrap="square" rtlCol="0" anchor="t">
                <a:spAutoFit/>
              </a:bodyPr>
              <a:lstStyle/>
              <a:p>
                <a:pPr marL="446088" indent="-446088">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Now consider the </a:t>
                </a:r>
                <a:r>
                  <a:rPr lang="en-GB" sz="2000" b="1" dirty="0">
                    <a:solidFill>
                      <a:srgbClr val="C00000"/>
                    </a:solidFill>
                    <a:latin typeface="Cambria" panose="02040503050406030204" pitchFamily="18" charset="0"/>
                    <a:ea typeface="Cambria" panose="02040503050406030204" pitchFamily="18" charset="0"/>
                  </a:rPr>
                  <a:t>Strengthened Liar Paradox</a:t>
                </a:r>
              </a:p>
              <a:p>
                <a:pPr lvl="1">
                  <a:spcAft>
                    <a:spcPts val="1000"/>
                  </a:spcAft>
                  <a:tabLst>
                    <a:tab pos="895350" algn="l"/>
                    <a:tab pos="5116513" algn="l"/>
                  </a:tabLst>
                </a:pPr>
                <a:r>
                  <a:rPr lang="en-US" sz="2000" dirty="0">
                    <a:latin typeface="Cambria" panose="02040503050406030204" pitchFamily="18" charset="0"/>
                    <a:ea typeface="Cambria" panose="02040503050406030204" pitchFamily="18" charset="0"/>
                  </a:rPr>
                  <a:t>1.	</a:t>
                </a:r>
                <a14:m>
                  <m:oMath xmlns:m="http://schemas.openxmlformats.org/officeDocument/2006/math">
                    <m:r>
                      <a:rPr lang="en-US" sz="2000" b="0" i="1" smtClean="0">
                        <a:latin typeface="Cambria Math" panose="02040503050406030204" pitchFamily="18" charset="0"/>
                        <a:ea typeface="Cambria" panose="02040503050406030204" pitchFamily="18" charset="0"/>
                      </a:rPr>
                      <m:t>𝜆</m:t>
                    </m:r>
                  </m:oMath>
                </a14:m>
                <a:r>
                  <a:rPr lang="en-GB" sz="2000" dirty="0">
                    <a:latin typeface="Cambria" panose="02040503050406030204" pitchFamily="18" charset="0"/>
                    <a:ea typeface="Cambria" panose="02040503050406030204" pitchFamily="18" charset="0"/>
                  </a:rPr>
                  <a:t> </a:t>
                </a:r>
                <a14:m>
                  <m:oMath xmlns:m="http://schemas.openxmlformats.org/officeDocument/2006/math">
                    <m:r>
                      <a:rPr lang="en-GB" sz="2000" i="1" dirty="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a:t>
                </a:r>
                <a14:m>
                  <m:oMath xmlns:m="http://schemas.openxmlformats.org/officeDocument/2006/math">
                    <m:r>
                      <a:rPr lang="en-US" sz="2000" b="0" i="1" dirty="0" smtClean="0">
                        <a:latin typeface="Cambria Math" panose="02040503050406030204" pitchFamily="18" charset="0"/>
                        <a:ea typeface="Cambria" panose="02040503050406030204" pitchFamily="18" charset="0"/>
                      </a:rPr>
                      <m:t>𝜆</m:t>
                    </m:r>
                  </m:oMath>
                </a14:m>
                <a:r>
                  <a:rPr lang="en-GB" sz="2000" dirty="0">
                    <a:latin typeface="Cambria" panose="02040503050406030204" pitchFamily="18" charset="0"/>
                    <a:ea typeface="Cambria" panose="02040503050406030204" pitchFamily="18" charset="0"/>
                  </a:rPr>
                  <a:t> is not true’	</a:t>
                </a:r>
                <a:r>
                  <a:rPr lang="en-GB" sz="2000" dirty="0">
                    <a:solidFill>
                      <a:srgbClr val="C00000"/>
                    </a:solidFill>
                    <a:latin typeface="Cambria" panose="02040503050406030204" pitchFamily="18" charset="0"/>
                    <a:ea typeface="Cambria" panose="02040503050406030204" pitchFamily="18" charset="0"/>
                  </a:rPr>
                  <a:t>[Strengthened Liar Sentence]</a:t>
                </a:r>
              </a:p>
              <a:p>
                <a:pPr lvl="1">
                  <a:spcAft>
                    <a:spcPts val="1000"/>
                  </a:spcAft>
                  <a:tabLst>
                    <a:tab pos="895350" algn="l"/>
                    <a:tab pos="5116513" algn="l"/>
                  </a:tabLst>
                </a:pPr>
                <a:r>
                  <a:rPr lang="en-GB" sz="2000" dirty="0">
                    <a:latin typeface="Cambria" panose="02040503050406030204" pitchFamily="18" charset="0"/>
                    <a:ea typeface="Cambria" panose="02040503050406030204" pitchFamily="18" charset="0"/>
                  </a:rPr>
                  <a:t>2.	‘</a:t>
                </a:r>
                <a14:m>
                  <m:oMath xmlns:m="http://schemas.openxmlformats.org/officeDocument/2006/math">
                    <m:r>
                      <a:rPr lang="en-US" sz="2000" b="0" i="1" smtClean="0">
                        <a:latin typeface="Cambria Math" panose="02040503050406030204" pitchFamily="18" charset="0"/>
                        <a:ea typeface="Cambria" panose="02040503050406030204" pitchFamily="18" charset="0"/>
                      </a:rPr>
                      <m:t>𝜆</m:t>
                    </m:r>
                  </m:oMath>
                </a14:m>
                <a:r>
                  <a:rPr lang="en-GB" sz="2000" dirty="0">
                    <a:latin typeface="Cambria" panose="02040503050406030204" pitchFamily="18" charset="0"/>
                    <a:ea typeface="Cambria" panose="02040503050406030204" pitchFamily="18" charset="0"/>
                  </a:rPr>
                  <a:t> is not true’ is true </a:t>
                </a:r>
                <a14:m>
                  <m:oMath xmlns:m="http://schemas.openxmlformats.org/officeDocument/2006/math">
                    <m:r>
                      <a:rPr lang="en-US"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a:t>
                </a:r>
                <a14:m>
                  <m:oMath xmlns:m="http://schemas.openxmlformats.org/officeDocument/2006/math">
                    <m:r>
                      <a:rPr lang="en-US" sz="2000" b="0" i="1" smtClean="0">
                        <a:latin typeface="Cambria Math" panose="02040503050406030204" pitchFamily="18" charset="0"/>
                        <a:ea typeface="Cambria" panose="02040503050406030204" pitchFamily="18" charset="0"/>
                      </a:rPr>
                      <m:t>𝜆</m:t>
                    </m:r>
                  </m:oMath>
                </a14:m>
                <a:r>
                  <a:rPr lang="en-GB" sz="2000" dirty="0">
                    <a:latin typeface="Cambria" panose="02040503050406030204" pitchFamily="18" charset="0"/>
                    <a:ea typeface="Cambria" panose="02040503050406030204" pitchFamily="18" charset="0"/>
                  </a:rPr>
                  <a:t> is not true	</a:t>
                </a:r>
                <a:r>
                  <a:rPr lang="en-GB" sz="2000" dirty="0">
                    <a:solidFill>
                      <a:schemeClr val="accent6">
                        <a:lumMod val="50000"/>
                      </a:schemeClr>
                    </a:solidFill>
                    <a:latin typeface="Cambria" panose="02040503050406030204" pitchFamily="18" charset="0"/>
                    <a:ea typeface="Cambria" panose="02040503050406030204" pitchFamily="18" charset="0"/>
                  </a:rPr>
                  <a:t>[T-Scheme]</a:t>
                </a:r>
              </a:p>
              <a:p>
                <a:pPr lvl="1">
                  <a:spcAft>
                    <a:spcPts val="1000"/>
                  </a:spcAft>
                  <a:tabLst>
                    <a:tab pos="895350" algn="l"/>
                    <a:tab pos="5116513" algn="l"/>
                  </a:tabLst>
                </a:pPr>
                <a:r>
                  <a:rPr lang="en-GB" sz="2000" dirty="0">
                    <a:latin typeface="Cambria" panose="02040503050406030204" pitchFamily="18" charset="0"/>
                    <a:ea typeface="Cambria" panose="02040503050406030204" pitchFamily="18" charset="0"/>
                  </a:rPr>
                  <a:t>3.	</a:t>
                </a:r>
                <a14:m>
                  <m:oMath xmlns:m="http://schemas.openxmlformats.org/officeDocument/2006/math">
                    <m:r>
                      <a:rPr lang="en-US" sz="2000" i="1">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a:t>
                </a:r>
                <a14:m>
                  <m:oMath xmlns:m="http://schemas.openxmlformats.org/officeDocument/2006/math">
                    <m:r>
                      <a:rPr lang="en-US" sz="2000" b="0" i="1" dirty="0" smtClean="0">
                        <a:latin typeface="Cambria Math" panose="02040503050406030204" pitchFamily="18" charset="0"/>
                        <a:ea typeface="Cambria" panose="02040503050406030204" pitchFamily="18" charset="0"/>
                      </a:rPr>
                      <m:t>𝜆</m:t>
                    </m:r>
                  </m:oMath>
                </a14:m>
                <a:r>
                  <a:rPr lang="en-GB" sz="2000" dirty="0">
                    <a:latin typeface="Cambria" panose="02040503050406030204" pitchFamily="18" charset="0"/>
                    <a:ea typeface="Cambria" panose="02040503050406030204" pitchFamily="18" charset="0"/>
                  </a:rPr>
                  <a:t> is true </a:t>
                </a:r>
                <a14:m>
                  <m:oMath xmlns:m="http://schemas.openxmlformats.org/officeDocument/2006/math">
                    <m:r>
                      <a:rPr lang="en-US" sz="2000" b="0" i="1" dirty="0"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a:t>
                </a:r>
                <a14:m>
                  <m:oMath xmlns:m="http://schemas.openxmlformats.org/officeDocument/2006/math">
                    <m:r>
                      <a:rPr lang="en-US" sz="2000" b="0" i="1" smtClean="0">
                        <a:latin typeface="Cambria Math" panose="02040503050406030204" pitchFamily="18" charset="0"/>
                        <a:ea typeface="Cambria" panose="02040503050406030204" pitchFamily="18" charset="0"/>
                      </a:rPr>
                      <m:t>𝜆</m:t>
                    </m:r>
                  </m:oMath>
                </a14:m>
                <a:r>
                  <a:rPr lang="en-GB" sz="2000" dirty="0">
                    <a:latin typeface="Cambria" panose="02040503050406030204" pitchFamily="18" charset="0"/>
                    <a:ea typeface="Cambria" panose="02040503050406030204" pitchFamily="18" charset="0"/>
                  </a:rPr>
                  <a:t> is not true	</a:t>
                </a:r>
                <a:r>
                  <a:rPr lang="en-GB" sz="2000" dirty="0">
                    <a:solidFill>
                      <a:schemeClr val="accent2">
                        <a:lumMod val="50000"/>
                      </a:schemeClr>
                    </a:solidFill>
                    <a:latin typeface="Cambria" panose="02040503050406030204" pitchFamily="18" charset="0"/>
                    <a:ea typeface="Cambria" panose="02040503050406030204" pitchFamily="18" charset="0"/>
                  </a:rPr>
                  <a:t>[Substitution of </a:t>
                </a:r>
                <a:r>
                  <a:rPr lang="en-GB" sz="2000" dirty="0" err="1">
                    <a:solidFill>
                      <a:schemeClr val="accent2">
                        <a:lumMod val="50000"/>
                      </a:schemeClr>
                    </a:solidFill>
                    <a:latin typeface="Cambria" panose="02040503050406030204" pitchFamily="18" charset="0"/>
                    <a:ea typeface="Cambria" panose="02040503050406030204" pitchFamily="18" charset="0"/>
                  </a:rPr>
                  <a:t>Identicals</a:t>
                </a:r>
                <a:r>
                  <a:rPr lang="en-GB" sz="2000" dirty="0">
                    <a:solidFill>
                      <a:schemeClr val="accent2">
                        <a:lumMod val="50000"/>
                      </a:schemeClr>
                    </a:solidFill>
                    <a:latin typeface="Cambria" panose="02040503050406030204" pitchFamily="18" charset="0"/>
                    <a:ea typeface="Cambria" panose="02040503050406030204" pitchFamily="18" charset="0"/>
                  </a:rPr>
                  <a:t>]</a:t>
                </a:r>
              </a:p>
              <a:p>
                <a:pPr lvl="1">
                  <a:spcAft>
                    <a:spcPts val="2000"/>
                  </a:spcAft>
                  <a:tabLst>
                    <a:tab pos="895350" algn="l"/>
                    <a:tab pos="5116513" algn="l"/>
                  </a:tabLst>
                </a:pPr>
                <a:r>
                  <a:rPr lang="en-GB" sz="2000" dirty="0">
                    <a:latin typeface="Cambria" panose="02040503050406030204" pitchFamily="18" charset="0"/>
                    <a:ea typeface="Cambria" panose="02040503050406030204" pitchFamily="18" charset="0"/>
                  </a:rPr>
                  <a:t>4.	</a:t>
                </a:r>
                <a14:m>
                  <m:oMath xmlns:m="http://schemas.openxmlformats.org/officeDocument/2006/math">
                    <m:r>
                      <a:rPr lang="en-GB" sz="2000" i="1" dirty="0" smtClean="0">
                        <a:solidFill>
                          <a:schemeClr val="tx1"/>
                        </a:solidFill>
                        <a:latin typeface="Cambria Math" panose="02040503050406030204" pitchFamily="18" charset="0"/>
                        <a:ea typeface="Cambria" panose="02040503050406030204" pitchFamily="18" charset="0"/>
                      </a:rPr>
                      <m:t>𝜆</m:t>
                    </m:r>
                  </m:oMath>
                </a14:m>
                <a:r>
                  <a:rPr lang="en-GB" sz="2000" i="1" dirty="0">
                    <a:solidFill>
                      <a:schemeClr val="tx1"/>
                    </a:solidFill>
                    <a:latin typeface="Cambria" panose="02040503050406030204" pitchFamily="18" charset="0"/>
                    <a:ea typeface="Cambria" panose="02040503050406030204" pitchFamily="18" charset="0"/>
                  </a:rPr>
                  <a:t> </a:t>
                </a:r>
                <a:r>
                  <a:rPr lang="en-GB" sz="2000" dirty="0">
                    <a:solidFill>
                      <a:schemeClr val="tx1"/>
                    </a:solidFill>
                    <a:latin typeface="Cambria" panose="02040503050406030204" pitchFamily="18" charset="0"/>
                    <a:ea typeface="Cambria" panose="02040503050406030204" pitchFamily="18" charset="0"/>
                  </a:rPr>
                  <a:t>is true </a:t>
                </a:r>
                <a14:m>
                  <m:oMath xmlns:m="http://schemas.openxmlformats.org/officeDocument/2006/math">
                    <m:r>
                      <a:rPr lang="en-US" sz="2000" b="0" i="1" dirty="0" smtClean="0">
                        <a:solidFill>
                          <a:schemeClr val="tx1"/>
                        </a:solidFill>
                        <a:latin typeface="Cambria Math" panose="02040503050406030204" pitchFamily="18" charset="0"/>
                        <a:ea typeface="Cambria" panose="02040503050406030204" pitchFamily="18" charset="0"/>
                      </a:rPr>
                      <m:t>∧</m:t>
                    </m:r>
                  </m:oMath>
                </a14:m>
                <a:r>
                  <a:rPr lang="en-GB" sz="2000" dirty="0">
                    <a:solidFill>
                      <a:schemeClr val="tx1"/>
                    </a:solidFill>
                    <a:latin typeface="Cambria" panose="02040503050406030204" pitchFamily="18" charset="0"/>
                    <a:ea typeface="Cambria" panose="02040503050406030204" pitchFamily="18" charset="0"/>
                  </a:rPr>
                  <a:t> </a:t>
                </a:r>
                <a14:m>
                  <m:oMath xmlns:m="http://schemas.openxmlformats.org/officeDocument/2006/math">
                    <m:r>
                      <m:rPr>
                        <m:sty m:val="p"/>
                      </m:rPr>
                      <a:rPr lang="en-US" sz="2000" b="0" i="0" smtClean="0">
                        <a:solidFill>
                          <a:schemeClr val="tx1"/>
                        </a:solidFill>
                        <a:latin typeface="Cambria Math" panose="02040503050406030204" pitchFamily="18" charset="0"/>
                        <a:ea typeface="Cambria" panose="02040503050406030204" pitchFamily="18" charset="0"/>
                      </a:rPr>
                      <m:t>λ</m:t>
                    </m:r>
                  </m:oMath>
                </a14:m>
                <a:r>
                  <a:rPr lang="en-GB" sz="2000" dirty="0">
                    <a:solidFill>
                      <a:schemeClr val="tx1"/>
                    </a:solidFill>
                    <a:latin typeface="Cambria" panose="02040503050406030204" pitchFamily="18" charset="0"/>
                    <a:ea typeface="Cambria" panose="02040503050406030204" pitchFamily="18" charset="0"/>
                  </a:rPr>
                  <a:t> is not true</a:t>
                </a:r>
                <a:r>
                  <a:rPr lang="en-GB" sz="2000" dirty="0">
                    <a:solidFill>
                      <a:srgbClr val="C00000"/>
                    </a:solidFill>
                    <a:latin typeface="Cambria" panose="02040503050406030204" pitchFamily="18" charset="0"/>
                    <a:ea typeface="Cambria" panose="02040503050406030204" pitchFamily="18" charset="0"/>
                  </a:rPr>
                  <a:t>	</a:t>
                </a:r>
                <a:r>
                  <a:rPr lang="en-GB" sz="2000" dirty="0">
                    <a:solidFill>
                      <a:srgbClr val="0070C0"/>
                    </a:solidFill>
                    <a:latin typeface="Cambria" panose="02040503050406030204" pitchFamily="18" charset="0"/>
                    <a:ea typeface="Cambria" panose="02040503050406030204" pitchFamily="18" charset="0"/>
                  </a:rPr>
                  <a:t>[LP inference]</a:t>
                </a:r>
              </a:p>
              <a:p>
                <a:pPr marL="442913" indent="-442913">
                  <a:spcAft>
                    <a:spcPts val="2000"/>
                  </a:spcAft>
                  <a:buFont typeface="Arial" panose="020B0604020202020204" pitchFamily="34" charset="0"/>
                  <a:buChar char="•"/>
                  <a:tabLst>
                    <a:tab pos="5116513" algn="l"/>
                  </a:tabLst>
                </a:pPr>
                <a:r>
                  <a:rPr lang="en-GB" sz="2000" b="1" dirty="0">
                    <a:solidFill>
                      <a:srgbClr val="7030A0"/>
                    </a:solidFill>
                    <a:latin typeface="Cambria" panose="02040503050406030204" pitchFamily="18" charset="0"/>
                    <a:ea typeface="Cambria" panose="02040503050406030204" pitchFamily="18" charset="0"/>
                  </a:rPr>
                  <a:t>Dialetheists</a:t>
                </a:r>
                <a:r>
                  <a:rPr lang="en-GB" sz="2000" dirty="0">
                    <a:latin typeface="Cambria" panose="02040503050406030204" pitchFamily="18" charset="0"/>
                    <a:ea typeface="Cambria" panose="02040503050406030204" pitchFamily="18" charset="0"/>
                  </a:rPr>
                  <a:t> think this version of the paradox is </a:t>
                </a:r>
                <a:r>
                  <a:rPr lang="en-GB" sz="2000" b="1" dirty="0">
                    <a:solidFill>
                      <a:schemeClr val="accent6">
                        <a:lumMod val="50000"/>
                      </a:schemeClr>
                    </a:solidFill>
                    <a:latin typeface="Cambria" panose="02040503050406030204" pitchFamily="18" charset="0"/>
                    <a:ea typeface="Cambria" panose="02040503050406030204" pitchFamily="18" charset="0"/>
                  </a:rPr>
                  <a:t>veridical</a:t>
                </a:r>
                <a:r>
                  <a:rPr lang="en-GB" sz="2000" dirty="0">
                    <a:latin typeface="Cambria" panose="02040503050406030204" pitchFamily="18" charset="0"/>
                    <a:ea typeface="Cambria" panose="02040503050406030204" pitchFamily="18" charset="0"/>
                  </a:rPr>
                  <a:t> too</a:t>
                </a: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1" y="1586405"/>
                <a:ext cx="10444899" cy="2708434"/>
              </a:xfrm>
              <a:prstGeom prst="rect">
                <a:avLst/>
              </a:prstGeom>
              <a:blipFill>
                <a:blip r:embed="rId2"/>
                <a:stretch>
                  <a:fillRect l="-525" t="-1124" b="-2921"/>
                </a:stretch>
              </a:blipFill>
            </p:spPr>
            <p:txBody>
              <a:bodyPr/>
              <a:lstStyle/>
              <a:p>
                <a:r>
                  <a:rPr lang="en-GB">
                    <a:noFill/>
                  </a:rPr>
                  <a:t> </a:t>
                </a:r>
              </a:p>
            </p:txBody>
          </p:sp>
        </mc:Fallback>
      </mc:AlternateContent>
      <p:pic>
        <p:nvPicPr>
          <p:cNvPr id="3" name="Picture 2">
            <a:extLst>
              <a:ext uri="{FF2B5EF4-FFF2-40B4-BE49-F238E27FC236}">
                <a16:creationId xmlns:a16="http://schemas.microsoft.com/office/drawing/2014/main" id="{98005C85-E7C8-FFEA-B503-3152DEFCFC4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0406" y="4578930"/>
            <a:ext cx="4373018" cy="1705619"/>
          </a:xfrm>
          <a:prstGeom prst="rect">
            <a:avLst/>
          </a:prstGeom>
          <a:ln w="28575">
            <a:solidFill>
              <a:schemeClr val="accent3">
                <a:lumMod val="75000"/>
              </a:schemeClr>
            </a:solidFill>
          </a:ln>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3A4B749-C460-99A8-DA5F-34311337D254}"/>
                  </a:ext>
                </a:extLst>
              </p:cNvPr>
              <p:cNvSpPr txBox="1"/>
              <p:nvPr/>
            </p:nvSpPr>
            <p:spPr>
              <a:xfrm>
                <a:off x="873551" y="4433688"/>
                <a:ext cx="5919136" cy="1272143"/>
              </a:xfrm>
              <a:prstGeom prst="rect">
                <a:avLst/>
              </a:prstGeom>
              <a:noFill/>
            </p:spPr>
            <p:txBody>
              <a:bodyPr wrap="square" rtlCol="0" anchor="t">
                <a:spAutoFit/>
              </a:bodyPr>
              <a:lstStyle/>
              <a:p>
                <a:pPr marL="442913" indent="-442913">
                  <a:spcAft>
                    <a:spcPts val="2000"/>
                  </a:spcAft>
                  <a:buFont typeface="Arial" panose="020B0604020202020204" pitchFamily="34" charset="0"/>
                  <a:buChar char="•"/>
                  <a:tabLst>
                    <a:tab pos="5116513" algn="l"/>
                  </a:tabLst>
                </a:pPr>
                <a:r>
                  <a:rPr lang="en-GB" sz="2000" dirty="0">
                    <a:latin typeface="Cambria" panose="02040503050406030204" pitchFamily="18" charset="0"/>
                    <a:ea typeface="Cambria" panose="02040503050406030204" pitchFamily="18" charset="0"/>
                  </a:rPr>
                  <a:t>However, this requires more than just thinking that some sentences are true and </a:t>
                </a:r>
                <a:r>
                  <a:rPr lang="en-GB" sz="2000" b="1" dirty="0">
                    <a:solidFill>
                      <a:srgbClr val="C00000"/>
                    </a:solidFill>
                    <a:latin typeface="Cambria" panose="02040503050406030204" pitchFamily="18" charset="0"/>
                    <a:ea typeface="Cambria" panose="02040503050406030204" pitchFamily="18" charset="0"/>
                  </a:rPr>
                  <a:t>false</a:t>
                </a:r>
                <a:endParaRPr lang="en-GB" sz="2000" dirty="0">
                  <a:solidFill>
                    <a:srgbClr val="C00000"/>
                  </a:solidFill>
                  <a:latin typeface="Cambria" panose="02040503050406030204" pitchFamily="18" charset="0"/>
                  <a:ea typeface="Cambria" panose="02040503050406030204" pitchFamily="18" charset="0"/>
                </a:endParaRPr>
              </a:p>
              <a:p>
                <a:pPr marL="442913" indent="-442913">
                  <a:spcAft>
                    <a:spcPts val="2000"/>
                  </a:spcAft>
                  <a:buFont typeface="Arial" panose="020B0604020202020204" pitchFamily="34" charset="0"/>
                  <a:buChar char="•"/>
                  <a:tabLst>
                    <a:tab pos="5116513" algn="l"/>
                  </a:tabLst>
                </a:pPr>
                <a14:m>
                  <m:oMath xmlns:m="http://schemas.openxmlformats.org/officeDocument/2006/math">
                    <m:r>
                      <a:rPr lang="en-US" sz="2000" b="0" i="1" smtClean="0">
                        <a:latin typeface="Cambria Math" panose="02040503050406030204" pitchFamily="18" charset="0"/>
                        <a:ea typeface="Cambria" panose="02040503050406030204" pitchFamily="18" charset="0"/>
                      </a:rPr>
                      <m:t>𝜆</m:t>
                    </m:r>
                  </m:oMath>
                </a14:m>
                <a:r>
                  <a:rPr lang="en-GB" sz="2000" dirty="0">
                    <a:latin typeface="Cambria" panose="02040503050406030204" pitchFamily="18" charset="0"/>
                    <a:ea typeface="Cambria" panose="02040503050406030204" pitchFamily="18" charset="0"/>
                  </a:rPr>
                  <a:t> is both true and </a:t>
                </a:r>
                <a:r>
                  <a:rPr lang="en-GB" sz="2000" b="1" dirty="0">
                    <a:solidFill>
                      <a:srgbClr val="7030A0"/>
                    </a:solidFill>
                    <a:latin typeface="Cambria" panose="02040503050406030204" pitchFamily="18" charset="0"/>
                    <a:ea typeface="Cambria" panose="02040503050406030204" pitchFamily="18" charset="0"/>
                  </a:rPr>
                  <a:t>not true</a:t>
                </a:r>
                <a:r>
                  <a:rPr lang="en-GB" sz="2000" dirty="0">
                    <a:latin typeface="Cambria" panose="02040503050406030204" pitchFamily="18" charset="0"/>
                    <a:ea typeface="Cambria" panose="02040503050406030204" pitchFamily="18" charset="0"/>
                  </a:rPr>
                  <a:t>!</a:t>
                </a:r>
              </a:p>
            </p:txBody>
          </p:sp>
        </mc:Choice>
        <mc:Fallback xmlns="">
          <p:sp>
            <p:nvSpPr>
              <p:cNvPr id="5" name="TextBox 4">
                <a:extLst>
                  <a:ext uri="{FF2B5EF4-FFF2-40B4-BE49-F238E27FC236}">
                    <a16:creationId xmlns:a16="http://schemas.microsoft.com/office/drawing/2014/main" id="{83A4B749-C460-99A8-DA5F-34311337D254}"/>
                  </a:ext>
                </a:extLst>
              </p:cNvPr>
              <p:cNvSpPr txBox="1">
                <a:spLocks noRot="1" noChangeAspect="1" noMove="1" noResize="1" noEditPoints="1" noAdjustHandles="1" noChangeArrowheads="1" noChangeShapeType="1" noTextEdit="1"/>
              </p:cNvSpPr>
              <p:nvPr/>
            </p:nvSpPr>
            <p:spPr>
              <a:xfrm>
                <a:off x="873551" y="4433688"/>
                <a:ext cx="5919136" cy="1272143"/>
              </a:xfrm>
              <a:prstGeom prst="rect">
                <a:avLst/>
              </a:prstGeom>
              <a:blipFill>
                <a:blip r:embed="rId4"/>
                <a:stretch>
                  <a:fillRect l="-927" t="-2392" b="-7177"/>
                </a:stretch>
              </a:blipFill>
            </p:spPr>
            <p:txBody>
              <a:bodyPr/>
              <a:lstStyle/>
              <a:p>
                <a:r>
                  <a:rPr lang="en-GB">
                    <a:noFill/>
                  </a:rPr>
                  <a:t> </a:t>
                </a:r>
              </a:p>
            </p:txBody>
          </p:sp>
        </mc:Fallback>
      </mc:AlternateContent>
    </p:spTree>
    <p:extLst>
      <p:ext uri="{BB962C8B-B14F-4D97-AF65-F5344CB8AC3E}">
        <p14:creationId xmlns:p14="http://schemas.microsoft.com/office/powerpoint/2010/main" val="124763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Falsity versus Untruth</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1" y="1273216"/>
                <a:ext cx="10444898" cy="5324535"/>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US" sz="2000" dirty="0">
                    <a:latin typeface="Cambria" panose="02040503050406030204" pitchFamily="18" charset="0"/>
                    <a:ea typeface="Cambria" panose="02040503050406030204" pitchFamily="18" charset="0"/>
                  </a:rPr>
                  <a:t>You might have thought that every </a:t>
                </a:r>
                <a:r>
                  <a:rPr lang="en-US" sz="2000" b="1" dirty="0" err="1">
                    <a:solidFill>
                      <a:srgbClr val="7030A0"/>
                    </a:solidFill>
                    <a:latin typeface="Cambria" panose="02040503050406030204" pitchFamily="18" charset="0"/>
                    <a:ea typeface="Cambria" panose="02040503050406030204" pitchFamily="18" charset="0"/>
                  </a:rPr>
                  <a:t>dialethia</a:t>
                </a:r>
                <a:r>
                  <a:rPr lang="en-US" sz="2000" dirty="0">
                    <a:latin typeface="Cambria" panose="02040503050406030204" pitchFamily="18" charset="0"/>
                    <a:ea typeface="Cambria" panose="02040503050406030204" pitchFamily="18" charset="0"/>
                  </a:rPr>
                  <a:t> (i.e., every sentence that is both true and false) is true and untrue</a:t>
                </a:r>
              </a:p>
              <a:p>
                <a:pPr marL="457200" indent="-457200">
                  <a:spcAft>
                    <a:spcPts val="1000"/>
                  </a:spcAft>
                  <a:buFont typeface="Arial" panose="020B0604020202020204" pitchFamily="34" charset="0"/>
                  <a:buChar char="•"/>
                </a:pPr>
                <a:r>
                  <a:rPr lang="en-US" sz="2000" dirty="0">
                    <a:latin typeface="Cambria" panose="02040503050406030204" pitchFamily="18" charset="0"/>
                    <a:ea typeface="Cambria" panose="02040503050406030204" pitchFamily="18" charset="0"/>
                  </a:rPr>
                  <a:t>Recall the </a:t>
                </a:r>
                <a:r>
                  <a:rPr lang="en-US" sz="2000" b="1" dirty="0">
                    <a:solidFill>
                      <a:schemeClr val="accent6">
                        <a:lumMod val="50000"/>
                      </a:schemeClr>
                    </a:solidFill>
                    <a:latin typeface="Cambria" panose="02040503050406030204" pitchFamily="18" charset="0"/>
                    <a:ea typeface="Cambria" panose="02040503050406030204" pitchFamily="18" charset="0"/>
                  </a:rPr>
                  <a:t>(T)</a:t>
                </a:r>
                <a:r>
                  <a:rPr lang="en-US" sz="2000" dirty="0">
                    <a:latin typeface="Cambria" panose="02040503050406030204" pitchFamily="18" charset="0"/>
                    <a:ea typeface="Cambria" panose="02040503050406030204" pitchFamily="18" charset="0"/>
                  </a:rPr>
                  <a:t> and </a:t>
                </a:r>
                <a:r>
                  <a:rPr lang="en-US" sz="2000" b="1" dirty="0">
                    <a:solidFill>
                      <a:srgbClr val="C00000"/>
                    </a:solidFill>
                    <a:latin typeface="Cambria" panose="02040503050406030204" pitchFamily="18" charset="0"/>
                    <a:ea typeface="Cambria" panose="02040503050406030204" pitchFamily="18" charset="0"/>
                  </a:rPr>
                  <a:t>(F)</a:t>
                </a:r>
                <a:r>
                  <a:rPr lang="en-US" sz="2000" dirty="0">
                    <a:latin typeface="Cambria" panose="02040503050406030204" pitchFamily="18" charset="0"/>
                    <a:ea typeface="Cambria" panose="02040503050406030204" pitchFamily="18" charset="0"/>
                  </a:rPr>
                  <a:t> schemes:</a:t>
                </a:r>
              </a:p>
              <a:p>
                <a:pPr lvl="1">
                  <a:spcAft>
                    <a:spcPts val="1000"/>
                  </a:spcAft>
                  <a:tabLst>
                    <a:tab pos="987425" algn="l"/>
                  </a:tabLst>
                </a:pPr>
                <a:r>
                  <a:rPr lang="en-US" sz="2000" b="1" dirty="0">
                    <a:solidFill>
                      <a:schemeClr val="accent6">
                        <a:lumMod val="50000"/>
                      </a:schemeClr>
                    </a:solidFill>
                    <a:latin typeface="Cambria" panose="02040503050406030204" pitchFamily="18" charset="0"/>
                    <a:ea typeface="Cambria" panose="02040503050406030204" pitchFamily="18" charset="0"/>
                  </a:rPr>
                  <a:t>(T)</a:t>
                </a:r>
                <a:r>
                  <a:rPr lang="en-US" sz="2000" b="1" dirty="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rPr>
                  <a:t>‘</a:t>
                </a:r>
                <a14:m>
                  <m:oMath xmlns:m="http://schemas.openxmlformats.org/officeDocument/2006/math">
                    <m:r>
                      <a:rPr lang="en-US" sz="2000" b="0" i="1" smtClean="0">
                        <a:latin typeface="Cambria Math" panose="02040503050406030204" pitchFamily="18" charset="0"/>
                        <a:ea typeface="Cambria" panose="02040503050406030204" pitchFamily="18" charset="0"/>
                      </a:rPr>
                      <m:t>𝑃</m:t>
                    </m:r>
                  </m:oMath>
                </a14:m>
                <a:r>
                  <a:rPr lang="en-GB" sz="2000" dirty="0">
                    <a:latin typeface="Cambria" panose="02040503050406030204" pitchFamily="18" charset="0"/>
                    <a:ea typeface="Cambria" panose="02040503050406030204" pitchFamily="18" charset="0"/>
                  </a:rPr>
                  <a:t>’ is true </a:t>
                </a:r>
                <a14:m>
                  <m:oMath xmlns:m="http://schemas.openxmlformats.org/officeDocument/2006/math">
                    <m:r>
                      <a:rPr lang="en-US"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a:t>
                </a:r>
                <a14:m>
                  <m:oMath xmlns:m="http://schemas.openxmlformats.org/officeDocument/2006/math">
                    <m:r>
                      <a:rPr lang="en-US" sz="2000" b="0" i="1" smtClean="0">
                        <a:latin typeface="Cambria Math" panose="02040503050406030204" pitchFamily="18" charset="0"/>
                        <a:ea typeface="Cambria" panose="02040503050406030204" pitchFamily="18" charset="0"/>
                      </a:rPr>
                      <m:t>𝑃</m:t>
                    </m:r>
                  </m:oMath>
                </a14:m>
                <a:endParaRPr lang="en-GB" sz="2000" dirty="0">
                  <a:latin typeface="Cambria" panose="02040503050406030204" pitchFamily="18" charset="0"/>
                  <a:ea typeface="Cambria" panose="02040503050406030204" pitchFamily="18" charset="0"/>
                </a:endParaRPr>
              </a:p>
              <a:p>
                <a:pPr lvl="1">
                  <a:spcAft>
                    <a:spcPts val="2000"/>
                  </a:spcAft>
                  <a:tabLst>
                    <a:tab pos="987425" algn="l"/>
                  </a:tabLst>
                </a:pPr>
                <a:r>
                  <a:rPr lang="en-GB" sz="2000" b="1" dirty="0">
                    <a:solidFill>
                      <a:srgbClr val="C00000"/>
                    </a:solidFill>
                    <a:latin typeface="Cambria" panose="02040503050406030204" pitchFamily="18" charset="0"/>
                    <a:ea typeface="Cambria" panose="02040503050406030204" pitchFamily="18" charset="0"/>
                  </a:rPr>
                  <a:t>(F)</a:t>
                </a:r>
                <a:r>
                  <a:rPr lang="en-GB" sz="2000" dirty="0">
                    <a:latin typeface="Cambria" panose="02040503050406030204" pitchFamily="18" charset="0"/>
                    <a:ea typeface="Cambria" panose="02040503050406030204" pitchFamily="18" charset="0"/>
                  </a:rPr>
                  <a:t>	‘</a:t>
                </a:r>
                <a14:m>
                  <m:oMath xmlns:m="http://schemas.openxmlformats.org/officeDocument/2006/math">
                    <m:r>
                      <a:rPr lang="en-GB" sz="2000" i="1" dirty="0" smtClean="0">
                        <a:latin typeface="Cambria Math" panose="02040503050406030204" pitchFamily="18" charset="0"/>
                        <a:ea typeface="Cambria" panose="02040503050406030204" pitchFamily="18" charset="0"/>
                      </a:rPr>
                      <m:t>𝑃</m:t>
                    </m:r>
                  </m:oMath>
                </a14:m>
                <a:r>
                  <a:rPr lang="en-GB" sz="2000" dirty="0">
                    <a:latin typeface="Cambria" panose="02040503050406030204" pitchFamily="18" charset="0"/>
                    <a:ea typeface="Cambria" panose="02040503050406030204" pitchFamily="18" charset="0"/>
                  </a:rPr>
                  <a:t>’ is false </a:t>
                </a:r>
                <a14:m>
                  <m:oMath xmlns:m="http://schemas.openxmlformats.org/officeDocument/2006/math">
                    <m:r>
                      <a:rPr lang="en-US"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a:t>
                </a:r>
                <a14:m>
                  <m:oMath xmlns:m="http://schemas.openxmlformats.org/officeDocument/2006/math">
                    <m:r>
                      <a:rPr lang="en-US" sz="2000" b="0" i="1" smtClean="0">
                        <a:latin typeface="Cambria Math" panose="02040503050406030204" pitchFamily="18" charset="0"/>
                        <a:ea typeface="Cambria" panose="02040503050406030204" pitchFamily="18" charset="0"/>
                      </a:rPr>
                      <m:t>¬</m:t>
                    </m:r>
                    <m:r>
                      <a:rPr lang="en-US" sz="2000" b="0" i="1" smtClean="0">
                        <a:latin typeface="Cambria Math" panose="02040503050406030204" pitchFamily="18" charset="0"/>
                        <a:ea typeface="Cambria" panose="02040503050406030204" pitchFamily="18" charset="0"/>
                      </a:rPr>
                      <m:t>𝑃</m:t>
                    </m:r>
                  </m:oMath>
                </a14:m>
                <a:endParaRPr lang="en-GB" sz="2000" dirty="0">
                  <a:latin typeface="Cambria" panose="02040503050406030204" pitchFamily="18" charset="0"/>
                  <a:ea typeface="Cambria" panose="02040503050406030204" pitchFamily="18" charset="0"/>
                </a:endParaRP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If ‘</a:t>
                </a:r>
                <a14:m>
                  <m:oMath xmlns:m="http://schemas.openxmlformats.org/officeDocument/2006/math">
                    <m:r>
                      <a:rPr lang="en-US" sz="2000" b="0" i="1" smtClean="0">
                        <a:latin typeface="Cambria Math" panose="02040503050406030204" pitchFamily="18" charset="0"/>
                        <a:ea typeface="Cambria" panose="02040503050406030204" pitchFamily="18" charset="0"/>
                      </a:rPr>
                      <m:t>𝑃</m:t>
                    </m:r>
                  </m:oMath>
                </a14:m>
                <a:r>
                  <a:rPr lang="en-GB" sz="2000" dirty="0">
                    <a:latin typeface="Cambria" panose="02040503050406030204" pitchFamily="18" charset="0"/>
                    <a:ea typeface="Cambria" panose="02040503050406030204" pitchFamily="18" charset="0"/>
                  </a:rPr>
                  <a:t>’ is a </a:t>
                </a:r>
                <a:r>
                  <a:rPr lang="en-GB" sz="2000" b="1" dirty="0" err="1">
                    <a:solidFill>
                      <a:srgbClr val="7030A0"/>
                    </a:solidFill>
                    <a:latin typeface="Cambria" panose="02040503050406030204" pitchFamily="18" charset="0"/>
                    <a:ea typeface="Cambria" panose="02040503050406030204" pitchFamily="18" charset="0"/>
                  </a:rPr>
                  <a:t>dialethia</a:t>
                </a:r>
                <a:r>
                  <a:rPr lang="en-GB" sz="2000" dirty="0">
                    <a:latin typeface="Cambria" panose="02040503050406030204" pitchFamily="18" charset="0"/>
                    <a:ea typeface="Cambria" panose="02040503050406030204" pitchFamily="18" charset="0"/>
                  </a:rPr>
                  <a:t>, then it is false, and so </a:t>
                </a:r>
                <a14:m>
                  <m:oMath xmlns:m="http://schemas.openxmlformats.org/officeDocument/2006/math">
                    <m:r>
                      <a:rPr lang="en-US" sz="2000" b="0" i="1" smtClean="0">
                        <a:latin typeface="Cambria Math" panose="02040503050406030204" pitchFamily="18" charset="0"/>
                        <a:ea typeface="Cambria" panose="02040503050406030204" pitchFamily="18" charset="0"/>
                      </a:rPr>
                      <m:t>¬</m:t>
                    </m:r>
                    <m:r>
                      <a:rPr lang="en-US" sz="2000" b="0" i="1" smtClean="0">
                        <a:latin typeface="Cambria Math" panose="02040503050406030204" pitchFamily="18" charset="0"/>
                        <a:ea typeface="Cambria" panose="02040503050406030204" pitchFamily="18" charset="0"/>
                      </a:rPr>
                      <m:t>𝑃</m:t>
                    </m:r>
                  </m:oMath>
                </a14:m>
                <a:r>
                  <a:rPr lang="en-GB" sz="2000" dirty="0">
                    <a:latin typeface="Cambria" panose="02040503050406030204" pitchFamily="18" charset="0"/>
                    <a:ea typeface="Cambria" panose="02040503050406030204" pitchFamily="18" charset="0"/>
                  </a:rPr>
                  <a:t> follows by </a:t>
                </a:r>
                <a:r>
                  <a:rPr lang="en-GB" sz="2000" b="1" dirty="0">
                    <a:solidFill>
                      <a:srgbClr val="C00000"/>
                    </a:solidFill>
                    <a:latin typeface="Cambria" panose="02040503050406030204" pitchFamily="18" charset="0"/>
                    <a:ea typeface="Cambria" panose="02040503050406030204" pitchFamily="18" charset="0"/>
                  </a:rPr>
                  <a:t>(F)</a:t>
                </a:r>
                <a:r>
                  <a:rPr lang="en-GB" sz="2000" dirty="0">
                    <a:latin typeface="Cambria" panose="02040503050406030204" pitchFamily="18" charset="0"/>
                    <a:ea typeface="Cambria" panose="02040503050406030204" pitchFamily="18" charset="0"/>
                  </a:rPr>
                  <a:t>; so doesn’t it follow that ‘</a:t>
                </a:r>
                <a14:m>
                  <m:oMath xmlns:m="http://schemas.openxmlformats.org/officeDocument/2006/math">
                    <m:r>
                      <a:rPr lang="en-US" sz="2000" b="0" i="1" smtClean="0">
                        <a:latin typeface="Cambria Math" panose="02040503050406030204" pitchFamily="18" charset="0"/>
                        <a:ea typeface="Cambria" panose="02040503050406030204" pitchFamily="18" charset="0"/>
                      </a:rPr>
                      <m:t>𝑃</m:t>
                    </m:r>
                  </m:oMath>
                </a14:m>
                <a:r>
                  <a:rPr lang="en-GB" sz="2000" dirty="0">
                    <a:latin typeface="Cambria" panose="02040503050406030204" pitchFamily="18" charset="0"/>
                    <a:ea typeface="Cambria" panose="02040503050406030204" pitchFamily="18" charset="0"/>
                  </a:rPr>
                  <a:t>’ is not true by </a:t>
                </a:r>
                <a:r>
                  <a:rPr lang="en-GB" sz="2000" b="1" dirty="0">
                    <a:solidFill>
                      <a:schemeClr val="accent6">
                        <a:lumMod val="50000"/>
                      </a:schemeClr>
                    </a:solidFill>
                    <a:latin typeface="Cambria" panose="02040503050406030204" pitchFamily="18" charset="0"/>
                    <a:ea typeface="Cambria" panose="02040503050406030204" pitchFamily="18" charset="0"/>
                  </a:rPr>
                  <a:t>(T)</a:t>
                </a:r>
                <a:r>
                  <a:rPr lang="en-GB" sz="2000" dirty="0">
                    <a:latin typeface="Cambria" panose="02040503050406030204" pitchFamily="18" charset="0"/>
                    <a:ea typeface="Cambria" panose="02040503050406030204" pitchFamily="18" charset="0"/>
                  </a:rPr>
                  <a:t>?</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Not automatically: it only follows if the biconditional in </a:t>
                </a:r>
                <a:r>
                  <a:rPr lang="en-GB" sz="2000" b="1" dirty="0">
                    <a:solidFill>
                      <a:schemeClr val="accent6">
                        <a:lumMod val="50000"/>
                      </a:schemeClr>
                    </a:solidFill>
                    <a:latin typeface="Cambria" panose="02040503050406030204" pitchFamily="18" charset="0"/>
                    <a:ea typeface="Cambria" panose="02040503050406030204" pitchFamily="18" charset="0"/>
                  </a:rPr>
                  <a:t>(T)</a:t>
                </a:r>
                <a:r>
                  <a:rPr lang="en-GB" sz="2000" dirty="0">
                    <a:latin typeface="Cambria" panose="02040503050406030204" pitchFamily="18" charset="0"/>
                    <a:ea typeface="Cambria" panose="02040503050406030204" pitchFamily="18" charset="0"/>
                  </a:rPr>
                  <a:t> validates </a:t>
                </a:r>
                <a:r>
                  <a:rPr lang="en-GB" sz="2000" b="1" dirty="0">
                    <a:solidFill>
                      <a:schemeClr val="accent2">
                        <a:lumMod val="50000"/>
                      </a:schemeClr>
                    </a:solidFill>
                    <a:latin typeface="Cambria" panose="02040503050406030204" pitchFamily="18" charset="0"/>
                    <a:ea typeface="Cambria" panose="02040503050406030204" pitchFamily="18" charset="0"/>
                  </a:rPr>
                  <a:t>modus tollens</a:t>
                </a:r>
                <a:endParaRPr lang="en-GB" sz="2000" dirty="0">
                  <a:solidFill>
                    <a:schemeClr val="accent2">
                      <a:lumMod val="50000"/>
                    </a:schemeClr>
                  </a:solidFill>
                  <a:latin typeface="Cambria" panose="02040503050406030204" pitchFamily="18" charset="0"/>
                  <a:ea typeface="Cambria" panose="02040503050406030204" pitchFamily="18" charset="0"/>
                </a:endParaRP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But if the conditional </a:t>
                </a:r>
                <a:r>
                  <a:rPr lang="en-GB" sz="2000" i="1" dirty="0">
                    <a:latin typeface="Cambria" panose="02040503050406030204" pitchFamily="18" charset="0"/>
                    <a:ea typeface="Cambria" panose="02040503050406030204" pitchFamily="18" charset="0"/>
                  </a:rPr>
                  <a:t>does</a:t>
                </a:r>
                <a:r>
                  <a:rPr lang="en-GB" sz="2000" dirty="0">
                    <a:latin typeface="Cambria" panose="02040503050406030204" pitchFamily="18" charset="0"/>
                    <a:ea typeface="Cambria" panose="02040503050406030204" pitchFamily="18" charset="0"/>
                  </a:rPr>
                  <a:t> validate </a:t>
                </a:r>
                <a:r>
                  <a:rPr lang="en-GB" sz="2000" b="1" dirty="0">
                    <a:solidFill>
                      <a:schemeClr val="accent2">
                        <a:lumMod val="50000"/>
                      </a:schemeClr>
                    </a:solidFill>
                    <a:latin typeface="Cambria" panose="02040503050406030204" pitchFamily="18" charset="0"/>
                    <a:ea typeface="Cambria" panose="02040503050406030204" pitchFamily="18" charset="0"/>
                  </a:rPr>
                  <a:t>modus tollens</a:t>
                </a:r>
                <a:r>
                  <a:rPr lang="en-GB" sz="2000" dirty="0">
                    <a:latin typeface="Cambria" panose="02040503050406030204" pitchFamily="18" charset="0"/>
                    <a:ea typeface="Cambria" panose="02040503050406030204" pitchFamily="18" charset="0"/>
                  </a:rPr>
                  <a:t>, you get the following strange result:</a:t>
                </a:r>
              </a:p>
              <a:p>
                <a:pPr marL="914400" lvl="1" indent="-457200">
                  <a:spcAft>
                    <a:spcPts val="1000"/>
                  </a:spcAft>
                  <a:buFont typeface="Cambria" panose="02040503050406030204" pitchFamily="18" charset="0"/>
                  <a:buChar char="–"/>
                </a:pPr>
                <a:r>
                  <a:rPr lang="en-GB" sz="2000" b="1" dirty="0">
                    <a:solidFill>
                      <a:srgbClr val="7030A0"/>
                    </a:solidFill>
                    <a:latin typeface="Cambria" panose="02040503050406030204" pitchFamily="18" charset="0"/>
                    <a:ea typeface="Cambria" panose="02040503050406030204" pitchFamily="18" charset="0"/>
                  </a:rPr>
                  <a:t>Dialetheism</a:t>
                </a:r>
                <a:r>
                  <a:rPr lang="en-GB" sz="2000" dirty="0">
                    <a:latin typeface="Cambria" panose="02040503050406030204" pitchFamily="18" charset="0"/>
                    <a:ea typeface="Cambria" panose="02040503050406030204" pitchFamily="18" charset="0"/>
                  </a:rPr>
                  <a:t> declares itself false, since no sentence is true and false (i.e. if a sentence is false, it is not true)</a:t>
                </a:r>
              </a:p>
              <a:p>
                <a:pPr marL="914400" lvl="1" indent="-457200">
                  <a:spcAft>
                    <a:spcPts val="1000"/>
                  </a:spcAft>
                  <a:buFont typeface="Cambria" panose="02040503050406030204" pitchFamily="18" charset="0"/>
                  <a:buChar char="–"/>
                </a:pPr>
                <a:r>
                  <a:rPr lang="en-GB" sz="2000" b="1" dirty="0">
                    <a:solidFill>
                      <a:srgbClr val="7030A0"/>
                    </a:solidFill>
                    <a:latin typeface="Cambria" panose="02040503050406030204" pitchFamily="18" charset="0"/>
                    <a:ea typeface="Cambria" panose="02040503050406030204" pitchFamily="18" charset="0"/>
                  </a:rPr>
                  <a:t>Dialetheists</a:t>
                </a:r>
                <a:r>
                  <a:rPr lang="en-GB" sz="2000" dirty="0">
                    <a:latin typeface="Cambria" panose="02040503050406030204" pitchFamily="18" charset="0"/>
                    <a:ea typeface="Cambria" panose="02040503050406030204" pitchFamily="18" charset="0"/>
                  </a:rPr>
                  <a:t> would have to be </a:t>
                </a:r>
                <a:r>
                  <a:rPr lang="en-GB" sz="2000" b="1" dirty="0">
                    <a:solidFill>
                      <a:srgbClr val="7030A0"/>
                    </a:solidFill>
                    <a:latin typeface="Cambria" panose="02040503050406030204" pitchFamily="18" charset="0"/>
                    <a:ea typeface="Cambria" panose="02040503050406030204" pitchFamily="18" charset="0"/>
                  </a:rPr>
                  <a:t>dialetheists</a:t>
                </a:r>
                <a:r>
                  <a:rPr lang="en-GB" sz="2000" b="1" dirty="0">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about </a:t>
                </a:r>
                <a:r>
                  <a:rPr lang="en-GB" sz="2000" b="1" dirty="0">
                    <a:solidFill>
                      <a:srgbClr val="7030A0"/>
                    </a:solidFill>
                    <a:latin typeface="Cambria" panose="02040503050406030204" pitchFamily="18" charset="0"/>
                    <a:ea typeface="Cambria" panose="02040503050406030204" pitchFamily="18" charset="0"/>
                  </a:rPr>
                  <a:t>dialetheism</a:t>
                </a:r>
                <a:r>
                  <a:rPr lang="en-GB" sz="2000" dirty="0">
                    <a:latin typeface="Cambria" panose="02040503050406030204" pitchFamily="18" charset="0"/>
                    <a:ea typeface="Cambria" panose="02040503050406030204" pitchFamily="18" charset="0"/>
                  </a:rPr>
                  <a:t>!</a:t>
                </a:r>
                <a:endParaRPr lang="en-GB" sz="2000" b="1" dirty="0">
                  <a:latin typeface="Cambria" panose="02040503050406030204" pitchFamily="18" charset="0"/>
                  <a:ea typeface="Cambria" panose="02040503050406030204" pitchFamily="18" charset="0"/>
                </a:endParaRP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1" y="1273216"/>
                <a:ext cx="10444898" cy="5324535"/>
              </a:xfrm>
              <a:prstGeom prst="rect">
                <a:avLst/>
              </a:prstGeom>
              <a:blipFill>
                <a:blip r:embed="rId2"/>
                <a:stretch>
                  <a:fillRect l="-525" t="-115" b="-1604"/>
                </a:stretch>
              </a:blipFill>
            </p:spPr>
            <p:txBody>
              <a:bodyPr/>
              <a:lstStyle/>
              <a:p>
                <a:r>
                  <a:rPr lang="en-GB">
                    <a:noFill/>
                  </a:rPr>
                  <a:t> </a:t>
                </a:r>
              </a:p>
            </p:txBody>
          </p:sp>
        </mc:Fallback>
      </mc:AlternateContent>
    </p:spTree>
    <p:extLst>
      <p:ext uri="{BB962C8B-B14F-4D97-AF65-F5344CB8AC3E}">
        <p14:creationId xmlns:p14="http://schemas.microsoft.com/office/powerpoint/2010/main" val="367414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Revenge?</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1" y="1785768"/>
            <a:ext cx="7212843" cy="2451953"/>
          </a:xfrm>
          <a:prstGeom prst="rect">
            <a:avLst/>
          </a:prstGeom>
          <a:noFill/>
        </p:spPr>
        <p:txBody>
          <a:bodyPr wrap="square" rtlCol="0" anchor="t">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In the previous lectures, we saw that </a:t>
            </a:r>
            <a:r>
              <a:rPr lang="en-US" sz="2000" dirty="0">
                <a:latin typeface="Cambria" panose="02040503050406030204" pitchFamily="18" charset="0"/>
                <a:ea typeface="Cambria" panose="02040503050406030204" pitchFamily="18" charset="0"/>
              </a:rPr>
              <a:t>many solutions to the </a:t>
            </a:r>
            <a:r>
              <a:rPr lang="en-US" sz="2000" b="1" dirty="0">
                <a:solidFill>
                  <a:srgbClr val="C00000"/>
                </a:solidFill>
                <a:latin typeface="Cambria" panose="02040503050406030204" pitchFamily="18" charset="0"/>
                <a:ea typeface="Cambria" panose="02040503050406030204" pitchFamily="18" charset="0"/>
              </a:rPr>
              <a:t>Liar Paradox</a:t>
            </a:r>
            <a:r>
              <a:rPr lang="en-US" sz="2000" dirty="0">
                <a:solidFill>
                  <a:srgbClr val="C00000"/>
                </a:solidFill>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rPr>
              <a:t>face </a:t>
            </a:r>
            <a:r>
              <a:rPr lang="en-US" sz="2000" b="1" dirty="0">
                <a:solidFill>
                  <a:schemeClr val="accent2">
                    <a:lumMod val="75000"/>
                  </a:schemeClr>
                </a:solidFill>
                <a:latin typeface="Cambria" panose="02040503050406030204" pitchFamily="18" charset="0"/>
                <a:ea typeface="Cambria" panose="02040503050406030204" pitchFamily="18" charset="0"/>
              </a:rPr>
              <a:t>revenge</a:t>
            </a:r>
            <a:r>
              <a:rPr lang="en-US" sz="2000" dirty="0">
                <a:latin typeface="Cambria" panose="02040503050406030204" pitchFamily="18" charset="0"/>
                <a:ea typeface="Cambria" panose="02040503050406030204" pitchFamily="18" charset="0"/>
              </a:rPr>
              <a:t> paradoxes</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Does </a:t>
            </a:r>
            <a:r>
              <a:rPr lang="en-GB" sz="2000" b="1" dirty="0">
                <a:solidFill>
                  <a:srgbClr val="7030A0"/>
                </a:solidFill>
                <a:latin typeface="Cambria" panose="02040503050406030204" pitchFamily="18" charset="0"/>
                <a:ea typeface="Cambria" panose="02040503050406030204" pitchFamily="18" charset="0"/>
              </a:rPr>
              <a:t>dialetheism</a:t>
            </a:r>
            <a:r>
              <a:rPr lang="en-GB" sz="2000" dirty="0">
                <a:latin typeface="Cambria" panose="02040503050406030204" pitchFamily="18" charset="0"/>
                <a:ea typeface="Cambria" panose="02040503050406030204" pitchFamily="18" charset="0"/>
              </a:rPr>
              <a:t> have a </a:t>
            </a:r>
            <a:r>
              <a:rPr lang="en-GB" sz="2000" b="1" dirty="0">
                <a:solidFill>
                  <a:schemeClr val="accent2">
                    <a:lumMod val="75000"/>
                  </a:schemeClr>
                </a:solidFill>
                <a:latin typeface="Cambria" panose="02040503050406030204" pitchFamily="18" charset="0"/>
                <a:ea typeface="Cambria" panose="02040503050406030204" pitchFamily="18" charset="0"/>
              </a:rPr>
              <a:t>revenge</a:t>
            </a:r>
            <a:r>
              <a:rPr lang="en-GB" sz="2000" dirty="0">
                <a:latin typeface="Cambria" panose="02040503050406030204" pitchFamily="18" charset="0"/>
                <a:ea typeface="Cambria" panose="02040503050406030204" pitchFamily="18" charset="0"/>
              </a:rPr>
              <a:t> problem?</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The obvious strategy would be to introduce a sentence which says of itself that it is </a:t>
            </a:r>
            <a:r>
              <a:rPr lang="en-GB" sz="2000" i="1" dirty="0">
                <a:latin typeface="Cambria" panose="02040503050406030204" pitchFamily="18" charset="0"/>
                <a:ea typeface="Cambria" panose="02040503050406030204" pitchFamily="18" charset="0"/>
              </a:rPr>
              <a:t>only</a:t>
            </a:r>
            <a:r>
              <a:rPr lang="en-GB" sz="2000" dirty="0">
                <a:latin typeface="Cambria" panose="02040503050406030204" pitchFamily="18" charset="0"/>
                <a:ea typeface="Cambria" panose="02040503050406030204" pitchFamily="18" charset="0"/>
              </a:rPr>
              <a:t> untrue (not untrue </a:t>
            </a:r>
            <a:r>
              <a:rPr lang="en-GB" sz="2000" i="1" dirty="0">
                <a:latin typeface="Cambria" panose="02040503050406030204" pitchFamily="18" charset="0"/>
                <a:ea typeface="Cambria" panose="02040503050406030204" pitchFamily="18" charset="0"/>
              </a:rPr>
              <a:t>and</a:t>
            </a:r>
            <a:r>
              <a:rPr lang="en-GB" sz="2000" dirty="0">
                <a:latin typeface="Cambria" panose="02040503050406030204" pitchFamily="18" charset="0"/>
                <a:ea typeface="Cambria" panose="02040503050406030204" pitchFamily="18" charset="0"/>
              </a:rPr>
              <a:t> true)</a:t>
            </a:r>
          </a:p>
        </p:txBody>
      </p:sp>
      <p:pic>
        <p:nvPicPr>
          <p:cNvPr id="7" name="Picture 6">
            <a:extLst>
              <a:ext uri="{FF2B5EF4-FFF2-40B4-BE49-F238E27FC236}">
                <a16:creationId xmlns:a16="http://schemas.microsoft.com/office/drawing/2014/main" id="{133BC459-E0F4-3F3B-FBD0-24D1E1045BC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6394" y="2203023"/>
            <a:ext cx="2884651" cy="2451953"/>
          </a:xfrm>
          <a:prstGeom prst="rect">
            <a:avLst/>
          </a:prstGeom>
          <a:ln w="28575">
            <a:solidFill>
              <a:schemeClr val="accent3">
                <a:lumMod val="75000"/>
              </a:schemeClr>
            </a:solidFill>
          </a:ln>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8C19F6C-5EB3-F176-3358-2D4F54C147DC}"/>
                  </a:ext>
                </a:extLst>
              </p:cNvPr>
              <p:cNvSpPr txBox="1"/>
              <p:nvPr/>
            </p:nvSpPr>
            <p:spPr>
              <a:xfrm>
                <a:off x="873552" y="4248785"/>
                <a:ext cx="10444896" cy="1836400"/>
              </a:xfrm>
              <a:prstGeom prst="rect">
                <a:avLst/>
              </a:prstGeom>
              <a:noFill/>
            </p:spPr>
            <p:txBody>
              <a:bodyPr wrap="square" rtlCol="0" anchor="t">
                <a:spAutoFit/>
              </a:bodyPr>
              <a:lstStyle/>
              <a:p>
                <a:pPr marL="914400" lvl="1" indent="-457200">
                  <a:spcAft>
                    <a:spcPts val="2000"/>
                  </a:spcAft>
                  <a:buFont typeface="Cambria" panose="02040503050406030204" pitchFamily="18" charset="0"/>
                  <a:buChar char="–"/>
                </a:pPr>
                <a14:m>
                  <m:oMath xmlns:m="http://schemas.openxmlformats.org/officeDocument/2006/math">
                    <m:d>
                      <m:dPr>
                        <m:ctrlPr>
                          <a:rPr lang="en-US" sz="2000" b="0" i="1" smtClean="0">
                            <a:latin typeface="Cambria Math" panose="02040503050406030204" pitchFamily="18" charset="0"/>
                            <a:ea typeface="Cambria" panose="02040503050406030204" pitchFamily="18" charset="0"/>
                          </a:rPr>
                        </m:ctrlPr>
                      </m:dPr>
                      <m:e>
                        <m:r>
                          <a:rPr lang="en-US" sz="2000" b="0" i="1" smtClean="0">
                            <a:latin typeface="Cambria Math" panose="02040503050406030204" pitchFamily="18" charset="0"/>
                            <a:ea typeface="Cambria Math" panose="02040503050406030204" pitchFamily="18" charset="0"/>
                          </a:rPr>
                          <m:t>𝜓</m:t>
                        </m:r>
                      </m:e>
                    </m:d>
                    <m:r>
                      <a:rPr lang="en-US"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a:t>
                </a:r>
                <a14:m>
                  <m:oMath xmlns:m="http://schemas.openxmlformats.org/officeDocument/2006/math">
                    <m:r>
                      <a:rPr lang="en-US" sz="2000" b="0" i="1" dirty="0" smtClean="0">
                        <a:latin typeface="Cambria Math" panose="02040503050406030204" pitchFamily="18" charset="0"/>
                        <a:ea typeface="Cambria" panose="02040503050406030204" pitchFamily="18" charset="0"/>
                      </a:rPr>
                      <m:t>𝜓</m:t>
                    </m:r>
                  </m:oMath>
                </a14:m>
                <a:r>
                  <a:rPr lang="en-GB" sz="2000" dirty="0">
                    <a:latin typeface="Cambria" panose="02040503050406030204" pitchFamily="18" charset="0"/>
                    <a:ea typeface="Cambria" panose="02040503050406030204" pitchFamily="18" charset="0"/>
                  </a:rPr>
                  <a:t> is not true </a:t>
                </a:r>
                <a14:m>
                  <m:oMath xmlns:m="http://schemas.openxmlformats.org/officeDocument/2006/math">
                    <m:r>
                      <a:rPr lang="en-US"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a:t>
                </a:r>
                <a14:m>
                  <m:oMath xmlns:m="http://schemas.openxmlformats.org/officeDocument/2006/math">
                    <m:r>
                      <a:rPr lang="en-US" sz="2000" b="0" i="1" dirty="0" smtClean="0">
                        <a:latin typeface="Cambria Math" panose="02040503050406030204" pitchFamily="18" charset="0"/>
                        <a:ea typeface="Cambria" panose="02040503050406030204" pitchFamily="18" charset="0"/>
                      </a:rPr>
                      <m:t>¬(</m:t>
                    </m:r>
                    <m:r>
                      <a:rPr lang="en-US" sz="2000" b="0" i="1" dirty="0" smtClean="0">
                        <a:latin typeface="Cambria Math" panose="02040503050406030204" pitchFamily="18" charset="0"/>
                        <a:ea typeface="Cambria" panose="02040503050406030204" pitchFamily="18" charset="0"/>
                      </a:rPr>
                      <m:t>𝜓</m:t>
                    </m:r>
                  </m:oMath>
                </a14:m>
                <a:r>
                  <a:rPr lang="en-GB" sz="2000" dirty="0">
                    <a:latin typeface="Cambria" panose="02040503050406030204" pitchFamily="18" charset="0"/>
                    <a:ea typeface="Cambria" panose="02040503050406030204" pitchFamily="18" charset="0"/>
                  </a:rPr>
                  <a:t> is true </a:t>
                </a:r>
                <a14:m>
                  <m:oMath xmlns:m="http://schemas.openxmlformats.org/officeDocument/2006/math">
                    <m:r>
                      <a:rPr lang="en-US"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a:t>
                </a:r>
                <a14:m>
                  <m:oMath xmlns:m="http://schemas.openxmlformats.org/officeDocument/2006/math">
                    <m:r>
                      <a:rPr lang="en-US" sz="2000" b="0" i="1" dirty="0" smtClean="0">
                        <a:latin typeface="Cambria Math" panose="02040503050406030204" pitchFamily="18" charset="0"/>
                        <a:ea typeface="Cambria" panose="02040503050406030204" pitchFamily="18" charset="0"/>
                      </a:rPr>
                      <m:t>𝜓</m:t>
                    </m:r>
                  </m:oMath>
                </a14:m>
                <a:r>
                  <a:rPr lang="en-GB" sz="2000" dirty="0">
                    <a:latin typeface="Cambria" panose="02040503050406030204" pitchFamily="18" charset="0"/>
                    <a:ea typeface="Cambria" panose="02040503050406030204" pitchFamily="18" charset="0"/>
                  </a:rPr>
                  <a:t> is not true)</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However, in </a:t>
                </a:r>
                <a:r>
                  <a:rPr lang="en-GB" sz="2000" b="1" dirty="0">
                    <a:solidFill>
                      <a:srgbClr val="0070C0"/>
                    </a:solidFill>
                    <a:latin typeface="Cambria" panose="02040503050406030204" pitchFamily="18" charset="0"/>
                    <a:ea typeface="Cambria" panose="02040503050406030204" pitchFamily="18" charset="0"/>
                  </a:rPr>
                  <a:t>LP</a:t>
                </a:r>
                <a:r>
                  <a:rPr lang="en-GB" sz="2000" dirty="0">
                    <a:latin typeface="Cambria" panose="02040503050406030204" pitchFamily="18" charset="0"/>
                    <a:ea typeface="Cambria" panose="02040503050406030204" pitchFamily="18" charset="0"/>
                  </a:rPr>
                  <a:t>, ‘</a:t>
                </a:r>
                <a14:m>
                  <m:oMath xmlns:m="http://schemas.openxmlformats.org/officeDocument/2006/math">
                    <m:r>
                      <a:rPr lang="en-US" sz="2000" b="0" i="1" smtClean="0">
                        <a:latin typeface="Cambria Math" panose="02040503050406030204" pitchFamily="18" charset="0"/>
                        <a:ea typeface="Cambria" panose="02040503050406030204" pitchFamily="18" charset="0"/>
                      </a:rPr>
                      <m:t>𝜓</m:t>
                    </m:r>
                  </m:oMath>
                </a14:m>
                <a:r>
                  <a:rPr lang="en-GB" sz="2000" dirty="0">
                    <a:latin typeface="Cambria" panose="02040503050406030204" pitchFamily="18" charset="0"/>
                    <a:ea typeface="Cambria" panose="02040503050406030204" pitchFamily="18" charset="0"/>
                  </a:rPr>
                  <a:t> is not true </a:t>
                </a:r>
                <a14:m>
                  <m:oMath xmlns:m="http://schemas.openxmlformats.org/officeDocument/2006/math">
                    <m:r>
                      <a:rPr lang="en-US"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a:t>
                </a:r>
                <a14:m>
                  <m:oMath xmlns:m="http://schemas.openxmlformats.org/officeDocument/2006/math">
                    <m:r>
                      <a:rPr lang="en-US" sz="2000" b="0" i="1" dirty="0" smtClean="0">
                        <a:latin typeface="Cambria Math" panose="02040503050406030204" pitchFamily="18" charset="0"/>
                        <a:ea typeface="Cambria" panose="02040503050406030204" pitchFamily="18" charset="0"/>
                      </a:rPr>
                      <m:t>¬(</m:t>
                    </m:r>
                    <m:r>
                      <a:rPr lang="en-US" sz="2000" b="0" i="1" dirty="0" smtClean="0">
                        <a:latin typeface="Cambria Math" panose="02040503050406030204" pitchFamily="18" charset="0"/>
                        <a:ea typeface="Cambria" panose="02040503050406030204" pitchFamily="18" charset="0"/>
                      </a:rPr>
                      <m:t>𝜓</m:t>
                    </m:r>
                  </m:oMath>
                </a14:m>
                <a:r>
                  <a:rPr lang="en-GB" sz="2000" dirty="0">
                    <a:latin typeface="Cambria" panose="02040503050406030204" pitchFamily="18" charset="0"/>
                    <a:ea typeface="Cambria" panose="02040503050406030204" pitchFamily="18" charset="0"/>
                  </a:rPr>
                  <a:t> is true </a:t>
                </a:r>
                <a14:m>
                  <m:oMath xmlns:m="http://schemas.openxmlformats.org/officeDocument/2006/math">
                    <m:r>
                      <a:rPr lang="en-US"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a:t>
                </a:r>
                <a14:m>
                  <m:oMath xmlns:m="http://schemas.openxmlformats.org/officeDocument/2006/math">
                    <m:r>
                      <a:rPr lang="en-US" sz="2000" b="0" i="1" dirty="0" smtClean="0">
                        <a:latin typeface="Cambria Math" panose="02040503050406030204" pitchFamily="18" charset="0"/>
                        <a:ea typeface="Cambria" panose="02040503050406030204" pitchFamily="18" charset="0"/>
                      </a:rPr>
                      <m:t>𝜓</m:t>
                    </m:r>
                  </m:oMath>
                </a14:m>
                <a:r>
                  <a:rPr lang="en-GB" sz="2000" dirty="0">
                    <a:latin typeface="Cambria" panose="02040503050406030204" pitchFamily="18" charset="0"/>
                    <a:ea typeface="Cambria" panose="02040503050406030204" pitchFamily="18" charset="0"/>
                  </a:rPr>
                  <a:t> is not true)’ is just equivalent to: </a:t>
                </a:r>
                <a14:m>
                  <m:oMath xmlns:m="http://schemas.openxmlformats.org/officeDocument/2006/math">
                    <m:r>
                      <a:rPr lang="en-US" sz="2000" b="0" i="1" smtClean="0">
                        <a:latin typeface="Cambria Math" panose="02040503050406030204" pitchFamily="18" charset="0"/>
                        <a:ea typeface="Cambria" panose="02040503050406030204" pitchFamily="18" charset="0"/>
                      </a:rPr>
                      <m:t>𝜓</m:t>
                    </m:r>
                  </m:oMath>
                </a14:m>
                <a:r>
                  <a:rPr lang="en-GB" sz="2000" dirty="0">
                    <a:latin typeface="Cambria" panose="02040503050406030204" pitchFamily="18" charset="0"/>
                    <a:ea typeface="Cambria" panose="02040503050406030204" pitchFamily="18" charset="0"/>
                  </a:rPr>
                  <a:t> is not true</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So this ‘new’ liar sentence is just the standard strengthened liar!</a:t>
                </a:r>
              </a:p>
            </p:txBody>
          </p:sp>
        </mc:Choice>
        <mc:Fallback xmlns="">
          <p:sp>
            <p:nvSpPr>
              <p:cNvPr id="8" name="TextBox 7">
                <a:extLst>
                  <a:ext uri="{FF2B5EF4-FFF2-40B4-BE49-F238E27FC236}">
                    <a16:creationId xmlns:a16="http://schemas.microsoft.com/office/drawing/2014/main" id="{78C19F6C-5EB3-F176-3358-2D4F54C147DC}"/>
                  </a:ext>
                </a:extLst>
              </p:cNvPr>
              <p:cNvSpPr txBox="1">
                <a:spLocks noRot="1" noChangeAspect="1" noMove="1" noResize="1" noEditPoints="1" noAdjustHandles="1" noChangeArrowheads="1" noChangeShapeType="1" noTextEdit="1"/>
              </p:cNvSpPr>
              <p:nvPr/>
            </p:nvSpPr>
            <p:spPr>
              <a:xfrm>
                <a:off x="873552" y="4248785"/>
                <a:ext cx="10444896" cy="1836400"/>
              </a:xfrm>
              <a:prstGeom prst="rect">
                <a:avLst/>
              </a:prstGeom>
              <a:blipFill>
                <a:blip r:embed="rId3"/>
                <a:stretch>
                  <a:fillRect l="-525" t="-1993" b="-4983"/>
                </a:stretch>
              </a:blipFill>
            </p:spPr>
            <p:txBody>
              <a:bodyPr/>
              <a:lstStyle/>
              <a:p>
                <a:r>
                  <a:rPr lang="en-GB">
                    <a:noFill/>
                  </a:rPr>
                  <a:t> </a:t>
                </a:r>
              </a:p>
            </p:txBody>
          </p:sp>
        </mc:Fallback>
      </mc:AlternateContent>
    </p:spTree>
    <p:extLst>
      <p:ext uri="{BB962C8B-B14F-4D97-AF65-F5344CB8AC3E}">
        <p14:creationId xmlns:p14="http://schemas.microsoft.com/office/powerpoint/2010/main" val="69114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DDAB807-E536-22F2-457E-9A3DD1A300D2}"/>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2860" t="1905" r="3202" b="23559"/>
          <a:stretch/>
        </p:blipFill>
        <p:spPr>
          <a:xfrm>
            <a:off x="6096001" y="1"/>
            <a:ext cx="6096000" cy="6857999"/>
          </a:xfrm>
          <a:prstGeom prst="rect">
            <a:avLst/>
          </a:prstGeom>
        </p:spPr>
      </p:pic>
      <p:cxnSp>
        <p:nvCxnSpPr>
          <p:cNvPr id="8" name="Straight Connector 7">
            <a:extLst>
              <a:ext uri="{FF2B5EF4-FFF2-40B4-BE49-F238E27FC236}">
                <a16:creationId xmlns:a16="http://schemas.microsoft.com/office/drawing/2014/main" id="{A9911D91-FF50-730F-3ECF-47238539F1A1}"/>
              </a:ext>
            </a:extLst>
          </p:cNvPr>
          <p:cNvCxnSpPr>
            <a:cxnSpLocks/>
            <a:stCxn id="6" idx="0"/>
          </p:cNvCxnSpPr>
          <p:nvPr/>
        </p:nvCxnSpPr>
        <p:spPr>
          <a:xfrm>
            <a:off x="6096000" y="0"/>
            <a:ext cx="0" cy="685800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A6619EB-2677-3772-A3CA-0283B71D7801}"/>
              </a:ext>
            </a:extLst>
          </p:cNvPr>
          <p:cNvSpPr txBox="1"/>
          <p:nvPr/>
        </p:nvSpPr>
        <p:spPr>
          <a:xfrm>
            <a:off x="351935" y="284693"/>
            <a:ext cx="5392132" cy="707886"/>
          </a:xfrm>
          <a:prstGeom prst="rect">
            <a:avLst/>
          </a:prstGeom>
          <a:noFill/>
        </p:spPr>
        <p:txBody>
          <a:bodyPr wrap="square" rtlCol="0">
            <a:spAutoFit/>
          </a:bodyPr>
          <a:lstStyle/>
          <a:p>
            <a:pPr algn="ctr"/>
            <a:r>
              <a:rPr lang="en-GB" sz="4000" dirty="0">
                <a:latin typeface="Cambria" panose="02040503050406030204" pitchFamily="18" charset="0"/>
                <a:ea typeface="Cambria" panose="02040503050406030204" pitchFamily="18" charset="0"/>
              </a:rPr>
              <a:t>Dialetheism</a:t>
            </a:r>
          </a:p>
        </p:txBody>
      </p:sp>
      <p:sp>
        <p:nvSpPr>
          <p:cNvPr id="2" name="TextBox 1">
            <a:extLst>
              <a:ext uri="{FF2B5EF4-FFF2-40B4-BE49-F238E27FC236}">
                <a16:creationId xmlns:a16="http://schemas.microsoft.com/office/drawing/2014/main" id="{5DC10DD6-DBBA-57CE-B190-2532693AD757}"/>
              </a:ext>
            </a:extLst>
          </p:cNvPr>
          <p:cNvSpPr txBox="1"/>
          <p:nvPr/>
        </p:nvSpPr>
        <p:spPr>
          <a:xfrm>
            <a:off x="351935" y="2244060"/>
            <a:ext cx="5392132" cy="3362459"/>
          </a:xfrm>
          <a:prstGeom prst="rect">
            <a:avLst/>
          </a:prstGeom>
          <a:noFill/>
        </p:spPr>
        <p:txBody>
          <a:bodyPr wrap="square" rtlCol="0" anchor="ctr">
            <a:spAutoFit/>
          </a:bodyPr>
          <a:lstStyle/>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Introducing dialetheism</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The Logic of Paradox</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Features of LP</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The Liar Paradox</a:t>
            </a:r>
          </a:p>
          <a:p>
            <a:pPr marL="536575" indent="-536575">
              <a:spcAft>
                <a:spcPts val="1500"/>
              </a:spcAft>
              <a:buFont typeface="+mj-lt"/>
              <a:buAutoNum type="arabicPeriod"/>
            </a:pPr>
            <a:r>
              <a:rPr lang="en-GB" sz="2500" b="1" dirty="0">
                <a:latin typeface="Cambria" panose="02040503050406030204" pitchFamily="18" charset="0"/>
                <a:ea typeface="Cambria" panose="02040503050406030204" pitchFamily="18" charset="0"/>
              </a:rPr>
              <a:t>Assertion and denial</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Rational disagreement</a:t>
            </a:r>
          </a:p>
        </p:txBody>
      </p:sp>
    </p:spTree>
    <p:extLst>
      <p:ext uri="{BB962C8B-B14F-4D97-AF65-F5344CB8AC3E}">
        <p14:creationId xmlns:p14="http://schemas.microsoft.com/office/powerpoint/2010/main" val="220931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9"/>
                                        </p:tgtEl>
                                      </p:cBhvr>
                                    </p:animEffect>
                                    <p:set>
                                      <p:cBhvr>
                                        <p:cTn id="10" dur="1" fill="hold">
                                          <p:stCondLst>
                                            <p:cond delay="499"/>
                                          </p:stCondLst>
                                        </p:cTn>
                                        <p:tgtEl>
                                          <p:spTgt spid="19"/>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1">
            <a:hlinkClick r:id="" action="ppaction://media"/>
            <a:extLst>
              <a:ext uri="{FF2B5EF4-FFF2-40B4-BE49-F238E27FC236}">
                <a16:creationId xmlns:a16="http://schemas.microsoft.com/office/drawing/2014/main" id="{253BCF1B-1C84-2377-1D4D-500B9BB2E8A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2935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2">
            <a:hlinkClick r:id="" action="ppaction://media"/>
            <a:extLst>
              <a:ext uri="{FF2B5EF4-FFF2-40B4-BE49-F238E27FC236}">
                <a16:creationId xmlns:a16="http://schemas.microsoft.com/office/drawing/2014/main" id="{275BB8B4-C6CF-97A9-968E-00273C6B4D6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648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3">
            <a:hlinkClick r:id="" action="ppaction://media"/>
            <a:extLst>
              <a:ext uri="{FF2B5EF4-FFF2-40B4-BE49-F238E27FC236}">
                <a16:creationId xmlns:a16="http://schemas.microsoft.com/office/drawing/2014/main" id="{5922F320-F7EB-24B5-3B02-DE1922215F9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6305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2">
            <a:hlinkClick r:id="" action="ppaction://media"/>
            <a:extLst>
              <a:ext uri="{FF2B5EF4-FFF2-40B4-BE49-F238E27FC236}">
                <a16:creationId xmlns:a16="http://schemas.microsoft.com/office/drawing/2014/main" id="{D1F86EC7-B85E-D08C-40DB-8953CD3580D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1528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Is Disagreement Impossible?</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1" y="1247567"/>
                <a:ext cx="7337942" cy="5375831"/>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Imagine that I assert ‘The MCU films are just as good as they used to be’, and you want to disagree with me</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How would you do it?</a:t>
                </a:r>
              </a:p>
              <a:p>
                <a:pPr marL="457200" indent="-457200">
                  <a:spcAft>
                    <a:spcPts val="1000"/>
                  </a:spcAft>
                  <a:buFont typeface="Arial" panose="020B0604020202020204" pitchFamily="34" charset="0"/>
                  <a:buChar char="•"/>
                </a:pPr>
                <a:r>
                  <a:rPr lang="en-GB" sz="2000" b="1" dirty="0">
                    <a:solidFill>
                      <a:schemeClr val="accent6">
                        <a:lumMod val="50000"/>
                      </a:schemeClr>
                    </a:solidFill>
                    <a:latin typeface="Cambria" panose="02040503050406030204" pitchFamily="18" charset="0"/>
                    <a:ea typeface="Cambria" panose="02040503050406030204" pitchFamily="18" charset="0"/>
                  </a:rPr>
                  <a:t>Obvious answer:</a:t>
                </a:r>
                <a:r>
                  <a:rPr lang="en-GB" sz="2000" dirty="0">
                    <a:solidFill>
                      <a:schemeClr val="accent6">
                        <a:lumMod val="50000"/>
                      </a:schemeClr>
                    </a:solidFill>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You just assert ‘The MCU films are not just as good as they used to be’</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However, if you happen to be a </a:t>
                </a:r>
                <a:r>
                  <a:rPr lang="en-GB" sz="2000" b="1" dirty="0">
                    <a:solidFill>
                      <a:srgbClr val="7030A0"/>
                    </a:solidFill>
                    <a:latin typeface="Cambria" panose="02040503050406030204" pitchFamily="18" charset="0"/>
                    <a:ea typeface="Cambria" panose="02040503050406030204" pitchFamily="18" charset="0"/>
                  </a:rPr>
                  <a:t>dialetheist</a:t>
                </a:r>
                <a:r>
                  <a:rPr lang="en-GB" sz="2000" dirty="0">
                    <a:latin typeface="Cambria" panose="02040503050406030204" pitchFamily="18" charset="0"/>
                    <a:ea typeface="Cambria" panose="02040503050406030204" pitchFamily="18" charset="0"/>
                  </a:rPr>
                  <a:t>, you might assert that and </a:t>
                </a:r>
                <a:r>
                  <a:rPr lang="en-GB" sz="2000" i="1" dirty="0">
                    <a:solidFill>
                      <a:srgbClr val="C00000"/>
                    </a:solidFill>
                    <a:latin typeface="Cambria" panose="02040503050406030204" pitchFamily="18" charset="0"/>
                    <a:ea typeface="Cambria" panose="02040503050406030204" pitchFamily="18" charset="0"/>
                  </a:rPr>
                  <a:t>still</a:t>
                </a:r>
                <a:r>
                  <a:rPr lang="en-GB" sz="2000" dirty="0">
                    <a:latin typeface="Cambria" panose="02040503050406030204" pitchFamily="18" charset="0"/>
                    <a:ea typeface="Cambria" panose="02040503050406030204" pitchFamily="18" charset="0"/>
                  </a:rPr>
                  <a:t> agree with me!</a:t>
                </a:r>
              </a:p>
              <a:p>
                <a:pPr marL="457200" indent="-457200">
                  <a:spcAft>
                    <a:spcPts val="1000"/>
                  </a:spcAft>
                  <a:buFont typeface="Arial" panose="020B0604020202020204" pitchFamily="34" charset="0"/>
                  <a:buChar char="•"/>
                </a:pPr>
                <a:r>
                  <a:rPr lang="en-GB" sz="2000" b="1" dirty="0">
                    <a:solidFill>
                      <a:srgbClr val="C00000"/>
                    </a:solidFill>
                    <a:latin typeface="Cambria" panose="02040503050406030204" pitchFamily="18" charset="0"/>
                    <a:ea typeface="Cambria" panose="02040503050406030204" pitchFamily="18" charset="0"/>
                  </a:rPr>
                  <a:t>Complex answer:</a:t>
                </a:r>
                <a:r>
                  <a:rPr lang="en-GB" sz="2000" dirty="0">
                    <a:solidFill>
                      <a:srgbClr val="C00000"/>
                    </a:solidFill>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You assert ‘The MCU films are not just as good as they used to be, and that’s not a </a:t>
                </a:r>
                <a:r>
                  <a:rPr lang="en-GB" sz="2000" b="1" dirty="0" err="1">
                    <a:solidFill>
                      <a:srgbClr val="7030A0"/>
                    </a:solidFill>
                    <a:latin typeface="Cambria" panose="02040503050406030204" pitchFamily="18" charset="0"/>
                    <a:ea typeface="Cambria" panose="02040503050406030204" pitchFamily="18" charset="0"/>
                  </a:rPr>
                  <a:t>dialethia</a:t>
                </a:r>
                <a:r>
                  <a:rPr lang="en-GB" sz="2000" dirty="0">
                    <a:latin typeface="Cambria" panose="02040503050406030204" pitchFamily="18" charset="0"/>
                    <a:ea typeface="Cambria" panose="02040503050406030204" pitchFamily="18" charset="0"/>
                  </a:rPr>
                  <a:t>!’</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However, we have already seen that </a:t>
                </a:r>
                <a:r>
                  <a:rPr lang="en-GB" sz="2000" b="1" dirty="0">
                    <a:solidFill>
                      <a:srgbClr val="7030A0"/>
                    </a:solidFill>
                    <a:latin typeface="Cambria" panose="02040503050406030204" pitchFamily="18" charset="0"/>
                    <a:ea typeface="Cambria" panose="02040503050406030204" pitchFamily="18" charset="0"/>
                  </a:rPr>
                  <a:t>dialetheists</a:t>
                </a:r>
                <a:r>
                  <a:rPr lang="en-GB" sz="2000" dirty="0">
                    <a:latin typeface="Cambria" panose="02040503050406030204" pitchFamily="18" charset="0"/>
                    <a:ea typeface="Cambria" panose="02040503050406030204" pitchFamily="18" charset="0"/>
                  </a:rPr>
                  <a:t> must declare some </a:t>
                </a:r>
                <a:r>
                  <a:rPr lang="en-GB" sz="2000" b="1" dirty="0" err="1">
                    <a:solidFill>
                      <a:srgbClr val="7030A0"/>
                    </a:solidFill>
                    <a:latin typeface="Cambria" panose="02040503050406030204" pitchFamily="18" charset="0"/>
                    <a:ea typeface="Cambria" panose="02040503050406030204" pitchFamily="18" charset="0"/>
                  </a:rPr>
                  <a:t>dialethia</a:t>
                </a:r>
                <a:r>
                  <a:rPr lang="en-GB" sz="2000" dirty="0">
                    <a:latin typeface="Cambria" panose="02040503050406030204" pitchFamily="18" charset="0"/>
                    <a:ea typeface="Cambria" panose="02040503050406030204" pitchFamily="18" charset="0"/>
                  </a:rPr>
                  <a:t> (e.g. </a:t>
                </a:r>
                <a14:m>
                  <m:oMath xmlns:m="http://schemas.openxmlformats.org/officeDocument/2006/math">
                    <m:r>
                      <a:rPr lang="en-US" sz="2000" b="0" i="1" smtClean="0">
                        <a:latin typeface="Cambria Math" panose="02040503050406030204" pitchFamily="18" charset="0"/>
                        <a:ea typeface="Cambria" panose="02040503050406030204" pitchFamily="18" charset="0"/>
                      </a:rPr>
                      <m:t>𝜆</m:t>
                    </m:r>
                    <m:r>
                      <a:rPr lang="en-US"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a:t>
                </a:r>
                <a14:m>
                  <m:oMath xmlns:m="http://schemas.openxmlformats.org/officeDocument/2006/math">
                    <m:r>
                      <a:rPr lang="en-US" sz="2000" b="0" i="1" dirty="0" smtClean="0">
                        <a:latin typeface="Cambria Math" panose="02040503050406030204" pitchFamily="18" charset="0"/>
                        <a:ea typeface="Cambria" panose="02040503050406030204" pitchFamily="18" charset="0"/>
                      </a:rPr>
                      <m:t>𝜆</m:t>
                    </m:r>
                  </m:oMath>
                </a14:m>
                <a:r>
                  <a:rPr lang="en-GB" sz="2000" dirty="0">
                    <a:latin typeface="Cambria" panose="02040503050406030204" pitchFamily="18" charset="0"/>
                    <a:ea typeface="Cambria" panose="02040503050406030204" pitchFamily="18" charset="0"/>
                  </a:rPr>
                  <a:t> is not true) not to be </a:t>
                </a:r>
                <a:r>
                  <a:rPr lang="en-GB" sz="2000" b="1" dirty="0" err="1">
                    <a:solidFill>
                      <a:srgbClr val="7030A0"/>
                    </a:solidFill>
                    <a:latin typeface="Cambria" panose="02040503050406030204" pitchFamily="18" charset="0"/>
                    <a:ea typeface="Cambria" panose="02040503050406030204" pitchFamily="18" charset="0"/>
                  </a:rPr>
                  <a:t>dialethia</a:t>
                </a:r>
                <a:r>
                  <a:rPr lang="en-GB" sz="2000" dirty="0">
                    <a:latin typeface="Cambria" panose="02040503050406030204" pitchFamily="18" charset="0"/>
                    <a:ea typeface="Cambria" panose="02040503050406030204" pitchFamily="18" charset="0"/>
                  </a:rPr>
                  <a:t>!</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So does </a:t>
                </a:r>
                <a:r>
                  <a:rPr lang="en-GB" sz="2000" b="1" dirty="0">
                    <a:solidFill>
                      <a:srgbClr val="7030A0"/>
                    </a:solidFill>
                    <a:latin typeface="Cambria" panose="02040503050406030204" pitchFamily="18" charset="0"/>
                    <a:ea typeface="Cambria" panose="02040503050406030204" pitchFamily="18" charset="0"/>
                  </a:rPr>
                  <a:t>dialetheism</a:t>
                </a:r>
                <a:r>
                  <a:rPr lang="en-GB" sz="2000" dirty="0">
                    <a:latin typeface="Cambria" panose="02040503050406030204" pitchFamily="18" charset="0"/>
                    <a:ea typeface="Cambria" panose="02040503050406030204" pitchFamily="18" charset="0"/>
                  </a:rPr>
                  <a:t> make disagreement impossible?</a:t>
                </a: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1" y="1247567"/>
                <a:ext cx="7337942" cy="5375831"/>
              </a:xfrm>
              <a:prstGeom prst="rect">
                <a:avLst/>
              </a:prstGeom>
              <a:blipFill>
                <a:blip r:embed="rId2"/>
                <a:stretch>
                  <a:fillRect l="-748" t="-227" b="-1474"/>
                </a:stretch>
              </a:blipFill>
            </p:spPr>
            <p:txBody>
              <a:bodyPr/>
              <a:lstStyle/>
              <a:p>
                <a:r>
                  <a:rPr lang="en-GB">
                    <a:noFill/>
                  </a:rPr>
                  <a:t> </a:t>
                </a:r>
              </a:p>
            </p:txBody>
          </p:sp>
        </mc:Fallback>
      </mc:AlternateContent>
      <p:pic>
        <p:nvPicPr>
          <p:cNvPr id="4" name="Picture 3">
            <a:extLst>
              <a:ext uri="{FF2B5EF4-FFF2-40B4-BE49-F238E27FC236}">
                <a16:creationId xmlns:a16="http://schemas.microsoft.com/office/drawing/2014/main" id="{020D77A0-D1C7-96FC-27E1-AA7E15894BB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0748" y="1638453"/>
            <a:ext cx="3101997" cy="4594057"/>
          </a:xfrm>
          <a:prstGeom prst="rect">
            <a:avLst/>
          </a:prstGeom>
          <a:ln w="28575">
            <a:solidFill>
              <a:schemeClr val="accent3">
                <a:lumMod val="75000"/>
              </a:schemeClr>
            </a:solidFill>
          </a:ln>
        </p:spPr>
      </p:pic>
    </p:spTree>
    <p:extLst>
      <p:ext uri="{BB962C8B-B14F-4D97-AF65-F5344CB8AC3E}">
        <p14:creationId xmlns:p14="http://schemas.microsoft.com/office/powerpoint/2010/main" val="252534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Assertion, Denial and Negation</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1" y="1337335"/>
                <a:ext cx="10444898" cy="5196294"/>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US" sz="2000" dirty="0">
                    <a:latin typeface="Cambria" panose="02040503050406030204" pitchFamily="18" charset="0"/>
                    <a:ea typeface="Cambria" panose="02040503050406030204" pitchFamily="18" charset="0"/>
                  </a:rPr>
                  <a:t>W</a:t>
                </a:r>
                <a:r>
                  <a:rPr lang="en-GB" sz="2000" dirty="0">
                    <a:latin typeface="Cambria" panose="02040503050406030204" pitchFamily="18" charset="0"/>
                    <a:ea typeface="Cambria" panose="02040503050406030204" pitchFamily="18" charset="0"/>
                  </a:rPr>
                  <a:t>e need to draw a conceptual distinction between </a:t>
                </a:r>
                <a:r>
                  <a:rPr lang="en-GB" sz="2000" b="1" dirty="0">
                    <a:solidFill>
                      <a:srgbClr val="C00000"/>
                    </a:solidFill>
                    <a:latin typeface="Cambria" panose="02040503050406030204" pitchFamily="18" charset="0"/>
                    <a:ea typeface="Cambria" panose="02040503050406030204" pitchFamily="18" charset="0"/>
                  </a:rPr>
                  <a:t>denial</a:t>
                </a:r>
                <a:r>
                  <a:rPr lang="en-GB" sz="2000" dirty="0">
                    <a:latin typeface="Cambria" panose="02040503050406030204" pitchFamily="18" charset="0"/>
                    <a:ea typeface="Cambria" panose="02040503050406030204" pitchFamily="18" charset="0"/>
                  </a:rPr>
                  <a:t> and </a:t>
                </a:r>
                <a:r>
                  <a:rPr lang="en-GB" sz="2000" b="1" dirty="0">
                    <a:solidFill>
                      <a:schemeClr val="accent2">
                        <a:lumMod val="50000"/>
                      </a:schemeClr>
                    </a:solidFill>
                    <a:latin typeface="Cambria" panose="02040503050406030204" pitchFamily="18" charset="0"/>
                    <a:ea typeface="Cambria" panose="02040503050406030204" pitchFamily="18" charset="0"/>
                  </a:rPr>
                  <a:t>negation</a:t>
                </a:r>
                <a:endParaRPr lang="en-GB" sz="2000" dirty="0">
                  <a:solidFill>
                    <a:schemeClr val="accent2">
                      <a:lumMod val="50000"/>
                    </a:schemeClr>
                  </a:solidFill>
                  <a:latin typeface="Cambria" panose="02040503050406030204" pitchFamily="18" charset="0"/>
                  <a:ea typeface="Cambria" panose="02040503050406030204" pitchFamily="18" charset="0"/>
                </a:endParaRPr>
              </a:p>
              <a:p>
                <a:pPr marL="457200" indent="-457200">
                  <a:spcAft>
                    <a:spcPts val="1000"/>
                  </a:spcAft>
                  <a:buFont typeface="Arial" panose="020B0604020202020204" pitchFamily="34" charset="0"/>
                  <a:buChar char="•"/>
                </a:pPr>
                <a:r>
                  <a:rPr lang="en-GB" sz="2000" b="1" dirty="0">
                    <a:solidFill>
                      <a:srgbClr val="C00000"/>
                    </a:solidFill>
                    <a:latin typeface="Cambria" panose="02040503050406030204" pitchFamily="18" charset="0"/>
                    <a:ea typeface="Cambria" panose="02040503050406030204" pitchFamily="18" charset="0"/>
                  </a:rPr>
                  <a:t>Denial</a:t>
                </a:r>
                <a:r>
                  <a:rPr lang="en-GB" sz="2000" dirty="0">
                    <a:latin typeface="Cambria" panose="02040503050406030204" pitchFamily="18" charset="0"/>
                    <a:ea typeface="Cambria" panose="02040503050406030204" pitchFamily="18" charset="0"/>
                  </a:rPr>
                  <a:t> is a </a:t>
                </a:r>
                <a:r>
                  <a:rPr lang="en-GB" sz="2000" b="1" dirty="0">
                    <a:solidFill>
                      <a:schemeClr val="accent4">
                        <a:lumMod val="50000"/>
                      </a:schemeClr>
                    </a:solidFill>
                    <a:latin typeface="Cambria" panose="02040503050406030204" pitchFamily="18" charset="0"/>
                    <a:ea typeface="Cambria" panose="02040503050406030204" pitchFamily="18" charset="0"/>
                  </a:rPr>
                  <a:t>speech-act</a:t>
                </a:r>
                <a:r>
                  <a:rPr lang="en-GB" sz="2000" dirty="0">
                    <a:latin typeface="Cambria" panose="02040503050406030204" pitchFamily="18" charset="0"/>
                    <a:ea typeface="Cambria" panose="02040503050406030204" pitchFamily="18" charset="0"/>
                  </a:rPr>
                  <a:t>: it is something we </a:t>
                </a:r>
                <a:r>
                  <a:rPr lang="en-GB" sz="2000" i="1" dirty="0">
                    <a:solidFill>
                      <a:schemeClr val="accent4">
                        <a:lumMod val="50000"/>
                      </a:schemeClr>
                    </a:solidFill>
                    <a:latin typeface="Cambria" panose="02040503050406030204" pitchFamily="18" charset="0"/>
                    <a:ea typeface="Cambria" panose="02040503050406030204" pitchFamily="18" charset="0"/>
                  </a:rPr>
                  <a:t>do</a:t>
                </a:r>
                <a:r>
                  <a:rPr lang="en-GB" sz="2000" i="1" dirty="0">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with a sentence</a:t>
                </a:r>
              </a:p>
              <a:p>
                <a:pPr marL="914400" lvl="1" indent="-457200">
                  <a:spcAft>
                    <a:spcPts val="1000"/>
                  </a:spcAft>
                  <a:buFont typeface="Cambria" panose="02040503050406030204" pitchFamily="18" charset="0"/>
                  <a:buChar char="–"/>
                </a:pPr>
                <a:r>
                  <a:rPr lang="en-GB" sz="2000" b="1" dirty="0">
                    <a:solidFill>
                      <a:srgbClr val="C00000"/>
                    </a:solidFill>
                    <a:latin typeface="Cambria" panose="02040503050406030204" pitchFamily="18" charset="0"/>
                    <a:ea typeface="Cambria" panose="02040503050406030204" pitchFamily="18" charset="0"/>
                  </a:rPr>
                  <a:t>Denial</a:t>
                </a:r>
                <a:r>
                  <a:rPr lang="en-GB" sz="2000" dirty="0">
                    <a:latin typeface="Cambria" panose="02040503050406030204" pitchFamily="18" charset="0"/>
                    <a:ea typeface="Cambria" panose="02040503050406030204" pitchFamily="18" charset="0"/>
                  </a:rPr>
                  <a:t> is the dual of </a:t>
                </a:r>
                <a:r>
                  <a:rPr lang="en-GB" sz="2000" b="1" dirty="0">
                    <a:solidFill>
                      <a:schemeClr val="accent6">
                        <a:lumMod val="50000"/>
                      </a:schemeClr>
                    </a:solidFill>
                    <a:latin typeface="Cambria" panose="02040503050406030204" pitchFamily="18" charset="0"/>
                    <a:ea typeface="Cambria" panose="02040503050406030204" pitchFamily="18" charset="0"/>
                  </a:rPr>
                  <a:t>assertion</a:t>
                </a:r>
                <a:r>
                  <a:rPr lang="en-GB" sz="2000" b="1" dirty="0">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when we </a:t>
                </a:r>
                <a:r>
                  <a:rPr lang="en-GB" sz="2000" b="1" dirty="0">
                    <a:solidFill>
                      <a:schemeClr val="accent6">
                        <a:lumMod val="50000"/>
                      </a:schemeClr>
                    </a:solidFill>
                    <a:latin typeface="Cambria" panose="02040503050406030204" pitchFamily="18" charset="0"/>
                    <a:ea typeface="Cambria" panose="02040503050406030204" pitchFamily="18" charset="0"/>
                  </a:rPr>
                  <a:t>assert</a:t>
                </a:r>
                <a:r>
                  <a:rPr lang="en-GB" sz="2000" dirty="0">
                    <a:latin typeface="Cambria" panose="02040503050406030204" pitchFamily="18" charset="0"/>
                    <a:ea typeface="Cambria" panose="02040503050406030204" pitchFamily="18" charset="0"/>
                  </a:rPr>
                  <a:t> a sentence, we put it forward as true; when we </a:t>
                </a:r>
                <a:r>
                  <a:rPr lang="en-GB" sz="2000" b="1" dirty="0">
                    <a:solidFill>
                      <a:srgbClr val="C00000"/>
                    </a:solidFill>
                    <a:latin typeface="Cambria" panose="02040503050406030204" pitchFamily="18" charset="0"/>
                    <a:ea typeface="Cambria" panose="02040503050406030204" pitchFamily="18" charset="0"/>
                  </a:rPr>
                  <a:t>deny</a:t>
                </a:r>
                <a:r>
                  <a:rPr lang="en-GB" sz="2000" dirty="0">
                    <a:latin typeface="Cambria" panose="02040503050406030204" pitchFamily="18" charset="0"/>
                    <a:ea typeface="Cambria" panose="02040503050406030204" pitchFamily="18" charset="0"/>
                  </a:rPr>
                  <a:t> a sentence, we reject it as not to be asserted</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There are lots of other </a:t>
                </a:r>
                <a:r>
                  <a:rPr lang="en-GB" sz="2000" b="1" dirty="0">
                    <a:solidFill>
                      <a:schemeClr val="accent4">
                        <a:lumMod val="50000"/>
                      </a:schemeClr>
                    </a:solidFill>
                    <a:latin typeface="Cambria" panose="02040503050406030204" pitchFamily="18" charset="0"/>
                    <a:ea typeface="Cambria" panose="02040503050406030204" pitchFamily="18" charset="0"/>
                  </a:rPr>
                  <a:t>speech-acts</a:t>
                </a:r>
                <a:r>
                  <a:rPr lang="en-GB" sz="2000" dirty="0">
                    <a:latin typeface="Cambria" panose="02040503050406030204" pitchFamily="18" charset="0"/>
                    <a:ea typeface="Cambria" panose="02040503050406030204" pitchFamily="18" charset="0"/>
                  </a:rPr>
                  <a:t>: commanding, questioning, promising, apologising…</a:t>
                </a:r>
              </a:p>
              <a:p>
                <a:pPr marL="457200" indent="-457200">
                  <a:spcAft>
                    <a:spcPts val="1000"/>
                  </a:spcAft>
                  <a:buFont typeface="Arial" panose="020B0604020202020204" pitchFamily="34" charset="0"/>
                  <a:buChar char="•"/>
                </a:pPr>
                <a:r>
                  <a:rPr lang="en-GB" sz="2000" b="1" dirty="0">
                    <a:solidFill>
                      <a:schemeClr val="accent2">
                        <a:lumMod val="50000"/>
                      </a:schemeClr>
                    </a:solidFill>
                    <a:latin typeface="Cambria" panose="02040503050406030204" pitchFamily="18" charset="0"/>
                    <a:ea typeface="Cambria" panose="02040503050406030204" pitchFamily="18" charset="0"/>
                  </a:rPr>
                  <a:t>Negation</a:t>
                </a:r>
                <a:r>
                  <a:rPr lang="en-GB" sz="2000" dirty="0">
                    <a:latin typeface="Cambria" panose="02040503050406030204" pitchFamily="18" charset="0"/>
                    <a:ea typeface="Cambria" panose="02040503050406030204" pitchFamily="18" charset="0"/>
                  </a:rPr>
                  <a:t> is an operation on sentences: negation is </a:t>
                </a:r>
                <a:r>
                  <a:rPr lang="en-GB" sz="2000" i="1" dirty="0">
                    <a:solidFill>
                      <a:schemeClr val="accent2">
                        <a:lumMod val="50000"/>
                      </a:schemeClr>
                    </a:solidFill>
                    <a:latin typeface="Cambria" panose="02040503050406030204" pitchFamily="18" charset="0"/>
                    <a:ea typeface="Cambria" panose="02040503050406030204" pitchFamily="18" charset="0"/>
                  </a:rPr>
                  <a:t>part of</a:t>
                </a:r>
                <a:r>
                  <a:rPr lang="en-GB" sz="2000" dirty="0">
                    <a:solidFill>
                      <a:schemeClr val="accent2">
                        <a:lumMod val="50000"/>
                      </a:schemeClr>
                    </a:solidFill>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a sentence</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The negation sign, ‘</a:t>
                </a:r>
                <a14:m>
                  <m:oMath xmlns:m="http://schemas.openxmlformats.org/officeDocument/2006/math">
                    <m:r>
                      <a:rPr lang="en-US"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is part of the sentence ‘</a:t>
                </a:r>
                <a14:m>
                  <m:oMath xmlns:m="http://schemas.openxmlformats.org/officeDocument/2006/math">
                    <m:r>
                      <a:rPr lang="en-US" sz="2000" b="0" i="1" smtClean="0">
                        <a:latin typeface="Cambria Math" panose="02040503050406030204" pitchFamily="18" charset="0"/>
                        <a:ea typeface="Cambria" panose="02040503050406030204" pitchFamily="18" charset="0"/>
                      </a:rPr>
                      <m:t>¬</m:t>
                    </m:r>
                    <m:r>
                      <a:rPr lang="en-US" sz="2000" b="0" i="1" smtClean="0">
                        <a:latin typeface="Cambria Math" panose="02040503050406030204" pitchFamily="18" charset="0"/>
                        <a:ea typeface="Cambria" panose="02040503050406030204" pitchFamily="18" charset="0"/>
                      </a:rPr>
                      <m:t>𝐴</m:t>
                    </m:r>
                  </m:oMath>
                </a14:m>
                <a:r>
                  <a:rPr lang="en-GB" sz="2000" dirty="0">
                    <a:latin typeface="Cambria" panose="02040503050406030204" pitchFamily="18" charset="0"/>
                    <a:ea typeface="Cambria" panose="02040503050406030204" pitchFamily="18" charset="0"/>
                  </a:rPr>
                  <a:t>’, and the meaning of ‘</a:t>
                </a:r>
                <a14:m>
                  <m:oMath xmlns:m="http://schemas.openxmlformats.org/officeDocument/2006/math">
                    <m:r>
                      <a:rPr lang="en-US"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helps to determine the meaning of ‘</a:t>
                </a:r>
                <a14:m>
                  <m:oMath xmlns:m="http://schemas.openxmlformats.org/officeDocument/2006/math">
                    <m:r>
                      <a:rPr lang="en-US" sz="2000" b="0" i="1" smtClean="0">
                        <a:latin typeface="Cambria Math" panose="02040503050406030204" pitchFamily="18" charset="0"/>
                        <a:ea typeface="Cambria" panose="02040503050406030204" pitchFamily="18" charset="0"/>
                      </a:rPr>
                      <m:t>¬</m:t>
                    </m:r>
                    <m:r>
                      <a:rPr lang="en-US" sz="2000" b="0" i="1" smtClean="0">
                        <a:latin typeface="Cambria Math" panose="02040503050406030204" pitchFamily="18" charset="0"/>
                        <a:ea typeface="Cambria" panose="02040503050406030204" pitchFamily="18" charset="0"/>
                      </a:rPr>
                      <m:t>𝐴</m:t>
                    </m:r>
                  </m:oMath>
                </a14:m>
                <a:r>
                  <a:rPr lang="en-GB" sz="2000" dirty="0">
                    <a:latin typeface="Cambria" panose="02040503050406030204" pitchFamily="18" charset="0"/>
                    <a:ea typeface="Cambria" panose="02040503050406030204" pitchFamily="18" charset="0"/>
                  </a:rPr>
                  <a:t>’</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Even once we have drawn this distinction, it is widely assumed that to </a:t>
                </a:r>
                <a:r>
                  <a:rPr lang="en-GB" sz="2000" b="1" dirty="0">
                    <a:solidFill>
                      <a:srgbClr val="C00000"/>
                    </a:solidFill>
                    <a:latin typeface="Cambria" panose="02040503050406030204" pitchFamily="18" charset="0"/>
                    <a:ea typeface="Cambria" panose="02040503050406030204" pitchFamily="18" charset="0"/>
                  </a:rPr>
                  <a:t>deny</a:t>
                </a:r>
                <a:r>
                  <a:rPr lang="en-GB" sz="2000" dirty="0">
                    <a:latin typeface="Cambria" panose="02040503050406030204" pitchFamily="18" charset="0"/>
                    <a:ea typeface="Cambria" panose="02040503050406030204" pitchFamily="18" charset="0"/>
                  </a:rPr>
                  <a:t> a sentence is just to </a:t>
                </a:r>
                <a:r>
                  <a:rPr lang="en-GB" sz="2000" b="1" dirty="0">
                    <a:solidFill>
                      <a:schemeClr val="accent6">
                        <a:lumMod val="50000"/>
                      </a:schemeClr>
                    </a:solidFill>
                    <a:latin typeface="Cambria" panose="02040503050406030204" pitchFamily="18" charset="0"/>
                    <a:ea typeface="Cambria" panose="02040503050406030204" pitchFamily="18" charset="0"/>
                  </a:rPr>
                  <a:t>assert</a:t>
                </a:r>
                <a:r>
                  <a:rPr lang="en-GB" sz="2000" dirty="0">
                    <a:latin typeface="Cambria" panose="02040503050406030204" pitchFamily="18" charset="0"/>
                    <a:ea typeface="Cambria" panose="02040503050406030204" pitchFamily="18" charset="0"/>
                  </a:rPr>
                  <a:t> its </a:t>
                </a:r>
                <a:r>
                  <a:rPr lang="en-GB" sz="2000" b="1" dirty="0">
                    <a:solidFill>
                      <a:schemeClr val="accent2">
                        <a:lumMod val="50000"/>
                      </a:schemeClr>
                    </a:solidFill>
                    <a:latin typeface="Cambria" panose="02040503050406030204" pitchFamily="18" charset="0"/>
                    <a:ea typeface="Cambria" panose="02040503050406030204" pitchFamily="18" charset="0"/>
                  </a:rPr>
                  <a:t>negation</a:t>
                </a:r>
              </a:p>
              <a:p>
                <a:pPr marL="457200" indent="-457200">
                  <a:spcAft>
                    <a:spcPts val="2000"/>
                  </a:spcAft>
                  <a:buFont typeface="Arial" panose="020B0604020202020204" pitchFamily="34" charset="0"/>
                  <a:buChar char="•"/>
                </a:pPr>
                <a:r>
                  <a:rPr lang="en-GB" sz="2000" b="1" i="1" dirty="0">
                    <a:solidFill>
                      <a:srgbClr val="7030A0"/>
                    </a:solidFill>
                    <a:latin typeface="Cambria" panose="02040503050406030204" pitchFamily="18" charset="0"/>
                    <a:ea typeface="Cambria" panose="02040503050406030204" pitchFamily="18" charset="0"/>
                  </a:rPr>
                  <a:t>Dialetheists</a:t>
                </a:r>
                <a:r>
                  <a:rPr lang="en-GB" sz="2000" i="1" dirty="0">
                    <a:latin typeface="Cambria" panose="02040503050406030204" pitchFamily="18" charset="0"/>
                    <a:ea typeface="Cambria" panose="02040503050406030204" pitchFamily="18" charset="0"/>
                  </a:rPr>
                  <a:t> reject this!</a:t>
                </a:r>
                <a:r>
                  <a:rPr lang="en-GB" sz="2000" dirty="0">
                    <a:latin typeface="Cambria" panose="02040503050406030204" pitchFamily="18" charset="0"/>
                    <a:ea typeface="Cambria" panose="02040503050406030204" pitchFamily="18" charset="0"/>
                  </a:rPr>
                  <a:t> </a:t>
                </a:r>
                <a:endParaRPr lang="en-GB" sz="2000" b="1" dirty="0">
                  <a:latin typeface="Cambria" panose="02040503050406030204" pitchFamily="18" charset="0"/>
                  <a:ea typeface="Cambria" panose="02040503050406030204" pitchFamily="18" charset="0"/>
                </a:endParaRP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1" y="1337335"/>
                <a:ext cx="10444898" cy="5196294"/>
              </a:xfrm>
              <a:prstGeom prst="rect">
                <a:avLst/>
              </a:prstGeom>
              <a:blipFill>
                <a:blip r:embed="rId2"/>
                <a:stretch>
                  <a:fillRect l="-525" t="-117" r="-292" b="-1641"/>
                </a:stretch>
              </a:blipFill>
            </p:spPr>
            <p:txBody>
              <a:bodyPr/>
              <a:lstStyle/>
              <a:p>
                <a:r>
                  <a:rPr lang="en-GB">
                    <a:noFill/>
                  </a:rPr>
                  <a:t> </a:t>
                </a:r>
              </a:p>
            </p:txBody>
          </p:sp>
        </mc:Fallback>
      </mc:AlternateContent>
    </p:spTree>
    <p:extLst>
      <p:ext uri="{BB962C8B-B14F-4D97-AF65-F5344CB8AC3E}">
        <p14:creationId xmlns:p14="http://schemas.microsoft.com/office/powerpoint/2010/main" val="147881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US" sz="3500" dirty="0">
                <a:latin typeface="Cambria" panose="02040503050406030204" pitchFamily="18" charset="0"/>
                <a:ea typeface="Cambria" panose="02040503050406030204" pitchFamily="18" charset="0"/>
              </a:rPr>
              <a:t>T</a:t>
            </a:r>
            <a:r>
              <a:rPr lang="en-GB" sz="3500" dirty="0">
                <a:latin typeface="Cambria" panose="02040503050406030204" pitchFamily="18" charset="0"/>
                <a:ea typeface="Cambria" panose="02040503050406030204" pitchFamily="18" charset="0"/>
              </a:rPr>
              <a:t>he Possibility of Disagreement</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1" y="1119327"/>
            <a:ext cx="10444898" cy="5632311"/>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Let’s use </a:t>
            </a:r>
            <a:r>
              <a:rPr lang="en-GB" sz="2000" dirty="0">
                <a:solidFill>
                  <a:schemeClr val="accent6">
                    <a:lumMod val="50000"/>
                  </a:schemeClr>
                </a:solidFill>
                <a:latin typeface="Cambria" panose="02040503050406030204" pitchFamily="18" charset="0"/>
                <a:ea typeface="Cambria" panose="02040503050406030204" pitchFamily="18" charset="0"/>
                <a:sym typeface="Wingdings" panose="05000000000000000000" pitchFamily="2" charset="2"/>
              </a:rPr>
              <a:t></a:t>
            </a:r>
            <a:r>
              <a:rPr lang="en-GB" sz="2000" dirty="0">
                <a:latin typeface="Cambria" panose="02040503050406030204" pitchFamily="18" charset="0"/>
                <a:ea typeface="Cambria" panose="02040503050406030204" pitchFamily="18" charset="0"/>
                <a:sym typeface="Wingdings" panose="05000000000000000000" pitchFamily="2" charset="2"/>
              </a:rPr>
              <a:t> to indicate that a sentence is being asserted, and </a:t>
            </a:r>
            <a:r>
              <a:rPr lang="en-GB" sz="2000" dirty="0">
                <a:solidFill>
                  <a:srgbClr val="C00000"/>
                </a:solidFill>
                <a:latin typeface="Cambria" panose="02040503050406030204" pitchFamily="18" charset="0"/>
                <a:ea typeface="Cambria" panose="02040503050406030204" pitchFamily="18" charset="0"/>
                <a:sym typeface="Wingdings" panose="05000000000000000000" pitchFamily="2" charset="2"/>
              </a:rPr>
              <a:t></a:t>
            </a:r>
            <a:r>
              <a:rPr lang="en-GB" sz="2000" dirty="0">
                <a:latin typeface="Cambria" panose="02040503050406030204" pitchFamily="18" charset="0"/>
                <a:ea typeface="Cambria" panose="02040503050406030204" pitchFamily="18" charset="0"/>
                <a:sym typeface="Wingdings" panose="05000000000000000000" pitchFamily="2" charset="2"/>
              </a:rPr>
              <a:t> to indicate that it’s being denied</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sym typeface="Wingdings" panose="05000000000000000000" pitchFamily="2" charset="2"/>
              </a:rPr>
              <a:t>I make this assertion:</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sym typeface="Wingdings" panose="05000000000000000000" pitchFamily="2" charset="2"/>
              </a:rPr>
              <a:t>The MCU films are just as good as they used to be</a:t>
            </a:r>
            <a:r>
              <a:rPr lang="en-GB" sz="2000" dirty="0">
                <a:solidFill>
                  <a:schemeClr val="accent6">
                    <a:lumMod val="50000"/>
                  </a:schemeClr>
                </a:solidFill>
                <a:latin typeface="Cambria" panose="02040503050406030204" pitchFamily="18" charset="0"/>
                <a:ea typeface="Cambria" panose="02040503050406030204" pitchFamily="18" charset="0"/>
                <a:sym typeface="Wingdings" panose="05000000000000000000" pitchFamily="2" charset="2"/>
              </a:rPr>
              <a:t></a:t>
            </a:r>
            <a:r>
              <a:rPr lang="en-GB" sz="2000" dirty="0">
                <a:latin typeface="Cambria" panose="02040503050406030204" pitchFamily="18" charset="0"/>
                <a:ea typeface="Cambria" panose="02040503050406030204" pitchFamily="18" charset="0"/>
                <a:sym typeface="Wingdings" panose="05000000000000000000" pitchFamily="2" charset="2"/>
              </a:rPr>
              <a:t> </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sym typeface="Wingdings" panose="05000000000000000000" pitchFamily="2" charset="2"/>
              </a:rPr>
              <a:t>You disagree with what I asserted simply by denying the very same sentence:</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sym typeface="Wingdings" panose="05000000000000000000" pitchFamily="2" charset="2"/>
              </a:rPr>
              <a:t>The MCU films are just as good as they used to be</a:t>
            </a:r>
            <a:r>
              <a:rPr lang="en-GB" sz="2000" dirty="0">
                <a:solidFill>
                  <a:srgbClr val="C00000"/>
                </a:solidFill>
                <a:latin typeface="Cambria" panose="02040503050406030204" pitchFamily="18" charset="0"/>
                <a:ea typeface="Cambria" panose="02040503050406030204" pitchFamily="18" charset="0"/>
                <a:sym typeface="Wingdings" panose="05000000000000000000" pitchFamily="2" charset="2"/>
              </a:rPr>
              <a:t></a:t>
            </a:r>
            <a:r>
              <a:rPr lang="en-GB" sz="2000" dirty="0">
                <a:latin typeface="Cambria" panose="02040503050406030204" pitchFamily="18" charset="0"/>
                <a:ea typeface="Cambria" panose="02040503050406030204" pitchFamily="18" charset="0"/>
                <a:sym typeface="Wingdings" panose="05000000000000000000" pitchFamily="2" charset="2"/>
              </a:rPr>
              <a:t> </a:t>
            </a:r>
          </a:p>
          <a:p>
            <a:pPr marL="457200" indent="-457200">
              <a:spcAft>
                <a:spcPts val="1000"/>
              </a:spcAft>
              <a:buFont typeface="Arial" panose="020B0604020202020204" pitchFamily="34" charset="0"/>
              <a:buChar char="•"/>
            </a:pPr>
            <a:r>
              <a:rPr lang="en-GB" sz="2000" b="1" dirty="0">
                <a:solidFill>
                  <a:schemeClr val="accent5">
                    <a:lumMod val="50000"/>
                  </a:schemeClr>
                </a:solidFill>
                <a:latin typeface="Cambria" panose="02040503050406030204" pitchFamily="18" charset="0"/>
                <a:ea typeface="Cambria" panose="02040503050406030204" pitchFamily="18" charset="0"/>
                <a:sym typeface="Wingdings" panose="05000000000000000000" pitchFamily="2" charset="2"/>
              </a:rPr>
              <a:t>IMPORTANT: </a:t>
            </a:r>
            <a:r>
              <a:rPr lang="en-GB" sz="2000" dirty="0">
                <a:latin typeface="Cambria" panose="02040503050406030204" pitchFamily="18" charset="0"/>
                <a:ea typeface="Cambria" panose="02040503050406030204" pitchFamily="18" charset="0"/>
                <a:sym typeface="Wingdings" panose="05000000000000000000" pitchFamily="2" charset="2"/>
              </a:rPr>
              <a:t>The assertion and denial signs are not </a:t>
            </a:r>
            <a:r>
              <a:rPr lang="en-GB" sz="2000" i="1" dirty="0">
                <a:latin typeface="Cambria" panose="02040503050406030204" pitchFamily="18" charset="0"/>
                <a:ea typeface="Cambria" panose="02040503050406030204" pitchFamily="18" charset="0"/>
                <a:sym typeface="Wingdings" panose="05000000000000000000" pitchFamily="2" charset="2"/>
              </a:rPr>
              <a:t>part</a:t>
            </a:r>
            <a:r>
              <a:rPr lang="en-GB" sz="2000" dirty="0">
                <a:latin typeface="Cambria" panose="02040503050406030204" pitchFamily="18" charset="0"/>
                <a:ea typeface="Cambria" panose="02040503050406030204" pitchFamily="18" charset="0"/>
                <a:sym typeface="Wingdings" panose="05000000000000000000" pitchFamily="2" charset="2"/>
              </a:rPr>
              <a:t> of these sentences; they indicate what is being </a:t>
            </a:r>
            <a:r>
              <a:rPr lang="en-GB" sz="2000" i="1" dirty="0">
                <a:latin typeface="Cambria" panose="02040503050406030204" pitchFamily="18" charset="0"/>
                <a:ea typeface="Cambria" panose="02040503050406030204" pitchFamily="18" charset="0"/>
                <a:sym typeface="Wingdings" panose="05000000000000000000" pitchFamily="2" charset="2"/>
              </a:rPr>
              <a:t>done</a:t>
            </a:r>
            <a:r>
              <a:rPr lang="en-GB" sz="2000" dirty="0">
                <a:latin typeface="Cambria" panose="02040503050406030204" pitchFamily="18" charset="0"/>
                <a:ea typeface="Cambria" panose="02040503050406030204" pitchFamily="18" charset="0"/>
                <a:sym typeface="Wingdings" panose="05000000000000000000" pitchFamily="2" charset="2"/>
              </a:rPr>
              <a:t> with the sentences</a:t>
            </a: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sym typeface="Wingdings" panose="05000000000000000000" pitchFamily="2" charset="2"/>
              </a:rPr>
              <a:t>Symbols like this are sometimes called </a:t>
            </a:r>
            <a:r>
              <a:rPr lang="en-GB" sz="2000" b="1" dirty="0">
                <a:solidFill>
                  <a:schemeClr val="accent4">
                    <a:lumMod val="50000"/>
                  </a:schemeClr>
                </a:solidFill>
                <a:latin typeface="Cambria" panose="02040503050406030204" pitchFamily="18" charset="0"/>
                <a:ea typeface="Cambria" panose="02040503050406030204" pitchFamily="18" charset="0"/>
                <a:sym typeface="Wingdings" panose="05000000000000000000" pitchFamily="2" charset="2"/>
              </a:rPr>
              <a:t>force markers</a:t>
            </a:r>
            <a:endParaRPr lang="en-GB" sz="2000" dirty="0">
              <a:solidFill>
                <a:schemeClr val="accent4">
                  <a:lumMod val="50000"/>
                </a:schemeClr>
              </a:solidFill>
              <a:latin typeface="Cambria" panose="02040503050406030204" pitchFamily="18" charset="0"/>
              <a:ea typeface="Cambria" panose="02040503050406030204" pitchFamily="18" charset="0"/>
              <a:sym typeface="Wingdings" panose="05000000000000000000" pitchFamily="2" charset="2"/>
            </a:endParaRP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sym typeface="Wingdings" panose="05000000000000000000" pitchFamily="2" charset="2"/>
              </a:rPr>
              <a:t>Other </a:t>
            </a:r>
            <a:r>
              <a:rPr lang="en-GB" sz="2000" b="1" dirty="0">
                <a:solidFill>
                  <a:schemeClr val="accent4">
                    <a:lumMod val="50000"/>
                  </a:schemeClr>
                </a:solidFill>
                <a:latin typeface="Cambria" panose="02040503050406030204" pitchFamily="18" charset="0"/>
                <a:ea typeface="Cambria" panose="02040503050406030204" pitchFamily="18" charset="0"/>
                <a:sym typeface="Wingdings" panose="05000000000000000000" pitchFamily="2" charset="2"/>
              </a:rPr>
              <a:t>force markers </a:t>
            </a:r>
            <a:r>
              <a:rPr lang="en-GB" sz="2000" dirty="0">
                <a:latin typeface="Cambria" panose="02040503050406030204" pitchFamily="18" charset="0"/>
                <a:ea typeface="Cambria" panose="02040503050406030204" pitchFamily="18" charset="0"/>
                <a:sym typeface="Wingdings" panose="05000000000000000000" pitchFamily="2" charset="2"/>
              </a:rPr>
              <a:t>include the question mark and the exclamation mark: ‘You will go the shops.’ versus ‘You will go to the shops?’ versus ‘You will go to the shops!’</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This will be a way of disagreeing with me (so long as it is a background rule of the language that you ought not deny what you also assert)</a:t>
            </a:r>
          </a:p>
        </p:txBody>
      </p:sp>
    </p:spTree>
    <p:extLst>
      <p:ext uri="{BB962C8B-B14F-4D97-AF65-F5344CB8AC3E}">
        <p14:creationId xmlns:p14="http://schemas.microsoft.com/office/powerpoint/2010/main" val="363905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Revenge Again?</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1" y="1119326"/>
                <a:ext cx="10444898" cy="5632311"/>
              </a:xfrm>
              <a:prstGeom prst="rect">
                <a:avLst/>
              </a:prstGeom>
              <a:noFill/>
            </p:spPr>
            <p:txBody>
              <a:bodyPr wrap="square" rtlCol="0" anchor="ctr">
                <a:spAutoFit/>
              </a:bodyPr>
              <a:lstStyle/>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Earlier we saw that merely asserting that a sentence is not a </a:t>
                </a:r>
                <a:r>
                  <a:rPr lang="en-GB" sz="2000" b="1" dirty="0" err="1">
                    <a:solidFill>
                      <a:srgbClr val="7030A0"/>
                    </a:solidFill>
                    <a:latin typeface="Cambria" panose="02040503050406030204" pitchFamily="18" charset="0"/>
                    <a:ea typeface="Cambria" panose="02040503050406030204" pitchFamily="18" charset="0"/>
                  </a:rPr>
                  <a:t>dialethia</a:t>
                </a:r>
                <a:r>
                  <a:rPr lang="en-GB" sz="2000" dirty="0">
                    <a:latin typeface="Cambria" panose="02040503050406030204" pitchFamily="18" charset="0"/>
                    <a:ea typeface="Cambria" panose="02040503050406030204" pitchFamily="18" charset="0"/>
                  </a:rPr>
                  <a:t> doesn’t prevent a </a:t>
                </a:r>
                <a:r>
                  <a:rPr lang="en-GB" sz="2000" b="1" dirty="0">
                    <a:solidFill>
                      <a:srgbClr val="7030A0"/>
                    </a:solidFill>
                    <a:latin typeface="Cambria" panose="02040503050406030204" pitchFamily="18" charset="0"/>
                    <a:ea typeface="Cambria" panose="02040503050406030204" pitchFamily="18" charset="0"/>
                  </a:rPr>
                  <a:t>dialetheist</a:t>
                </a:r>
                <a:r>
                  <a:rPr lang="en-GB" sz="2000" dirty="0">
                    <a:latin typeface="Cambria" panose="02040503050406030204" pitchFamily="18" charset="0"/>
                    <a:ea typeface="Cambria" panose="02040503050406030204" pitchFamily="18" charset="0"/>
                  </a:rPr>
                  <a:t> from asserting that it </a:t>
                </a:r>
                <a:r>
                  <a:rPr lang="en-GB" sz="2000" i="1" dirty="0">
                    <a:latin typeface="Cambria" panose="02040503050406030204" pitchFamily="18" charset="0"/>
                    <a:ea typeface="Cambria" panose="02040503050406030204" pitchFamily="18" charset="0"/>
                  </a:rPr>
                  <a:t>is</a:t>
                </a:r>
                <a:r>
                  <a:rPr lang="en-GB" sz="2000" dirty="0">
                    <a:latin typeface="Cambria" panose="02040503050406030204" pitchFamily="18" charset="0"/>
                    <a:ea typeface="Cambria" panose="02040503050406030204" pitchFamily="18" charset="0"/>
                  </a:rPr>
                  <a:t> one too</a:t>
                </a:r>
              </a:p>
              <a:p>
                <a:pPr marL="914400" lvl="1" indent="-457200">
                  <a:spcAft>
                    <a:spcPts val="1000"/>
                  </a:spcAft>
                  <a:buFontTx/>
                  <a:buChar char="–"/>
                </a:pPr>
                <a:r>
                  <a:rPr lang="en-GB" sz="2000" dirty="0">
                    <a:latin typeface="Cambria" panose="02040503050406030204" pitchFamily="18" charset="0"/>
                    <a:ea typeface="Cambria" panose="02040503050406030204" pitchFamily="18" charset="0"/>
                  </a:rPr>
                  <a:t>A </a:t>
                </a:r>
                <a:r>
                  <a:rPr lang="en-GB" sz="2000" b="1" dirty="0">
                    <a:solidFill>
                      <a:srgbClr val="7030A0"/>
                    </a:solidFill>
                    <a:latin typeface="Cambria" panose="02040503050406030204" pitchFamily="18" charset="0"/>
                    <a:ea typeface="Cambria" panose="02040503050406030204" pitchFamily="18" charset="0"/>
                  </a:rPr>
                  <a:t>dialetheist</a:t>
                </a:r>
                <a:r>
                  <a:rPr lang="en-GB" sz="2000" b="1" dirty="0">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will assert that </a:t>
                </a:r>
                <a14:m>
                  <m:oMath xmlns:m="http://schemas.openxmlformats.org/officeDocument/2006/math">
                    <m:r>
                      <a:rPr lang="en-US" sz="2000" b="0" i="1" smtClean="0">
                        <a:latin typeface="Cambria Math" panose="02040503050406030204" pitchFamily="18" charset="0"/>
                        <a:ea typeface="Cambria" panose="02040503050406030204" pitchFamily="18" charset="0"/>
                      </a:rPr>
                      <m:t>𝜆</m:t>
                    </m:r>
                  </m:oMath>
                </a14:m>
                <a:r>
                  <a:rPr lang="en-GB" sz="2000" dirty="0">
                    <a:latin typeface="Cambria" panose="02040503050406030204" pitchFamily="18" charset="0"/>
                    <a:ea typeface="Cambria" panose="02040503050406030204" pitchFamily="18" charset="0"/>
                  </a:rPr>
                  <a:t> (i.e. ‘</a:t>
                </a:r>
                <a14:m>
                  <m:oMath xmlns:m="http://schemas.openxmlformats.org/officeDocument/2006/math">
                    <m:r>
                      <a:rPr lang="en-US" sz="2000" b="0" i="1" smtClean="0">
                        <a:latin typeface="Cambria Math" panose="02040503050406030204" pitchFamily="18" charset="0"/>
                        <a:ea typeface="Cambria" panose="02040503050406030204" pitchFamily="18" charset="0"/>
                      </a:rPr>
                      <m:t>𝜆</m:t>
                    </m:r>
                  </m:oMath>
                </a14:m>
                <a:r>
                  <a:rPr lang="en-GB" sz="2000" dirty="0">
                    <a:latin typeface="Cambria" panose="02040503050406030204" pitchFamily="18" charset="0"/>
                    <a:ea typeface="Cambria" panose="02040503050406030204" pitchFamily="18" charset="0"/>
                  </a:rPr>
                  <a:t> is not true’) is not true, and so not a </a:t>
                </a:r>
                <a:r>
                  <a:rPr lang="en-GB" sz="2000" b="1" dirty="0" err="1">
                    <a:solidFill>
                      <a:srgbClr val="7030A0"/>
                    </a:solidFill>
                    <a:latin typeface="Cambria" panose="02040503050406030204" pitchFamily="18" charset="0"/>
                    <a:ea typeface="Cambria" panose="02040503050406030204" pitchFamily="18" charset="0"/>
                  </a:rPr>
                  <a:t>dialethia</a:t>
                </a:r>
                <a:endParaRPr lang="en-GB" sz="2000" dirty="0">
                  <a:solidFill>
                    <a:srgbClr val="7030A0"/>
                  </a:solidFill>
                  <a:latin typeface="Cambria" panose="02040503050406030204" pitchFamily="18" charset="0"/>
                  <a:ea typeface="Cambria" panose="02040503050406030204" pitchFamily="18" charset="0"/>
                </a:endParaRPr>
              </a:p>
              <a:p>
                <a:pPr marL="914400" lvl="1" indent="-457200">
                  <a:spcAft>
                    <a:spcPts val="2000"/>
                  </a:spcAft>
                  <a:buFontTx/>
                  <a:buChar char="–"/>
                </a:pPr>
                <a:r>
                  <a:rPr lang="en-GB" sz="2000" dirty="0">
                    <a:latin typeface="Cambria" panose="02040503050406030204" pitchFamily="18" charset="0"/>
                    <a:ea typeface="Cambria" panose="02040503050406030204" pitchFamily="18" charset="0"/>
                  </a:rPr>
                  <a:t>But they will also assert that </a:t>
                </a:r>
                <a14:m>
                  <m:oMath xmlns:m="http://schemas.openxmlformats.org/officeDocument/2006/math">
                    <m:r>
                      <a:rPr lang="en-US" sz="2000" b="0" i="1" smtClean="0">
                        <a:latin typeface="Cambria Math" panose="02040503050406030204" pitchFamily="18" charset="0"/>
                        <a:ea typeface="Cambria" panose="02040503050406030204" pitchFamily="18" charset="0"/>
                      </a:rPr>
                      <m:t>𝜆</m:t>
                    </m:r>
                  </m:oMath>
                </a14:m>
                <a:r>
                  <a:rPr lang="en-GB" sz="2000" dirty="0">
                    <a:latin typeface="Cambria" panose="02040503050406030204" pitchFamily="18" charset="0"/>
                    <a:ea typeface="Cambria" panose="02040503050406030204" pitchFamily="18" charset="0"/>
                  </a:rPr>
                  <a:t> is a </a:t>
                </a:r>
                <a:r>
                  <a:rPr lang="en-GB" sz="2000" b="1" dirty="0" err="1">
                    <a:solidFill>
                      <a:srgbClr val="7030A0"/>
                    </a:solidFill>
                    <a:latin typeface="Cambria" panose="02040503050406030204" pitchFamily="18" charset="0"/>
                    <a:ea typeface="Cambria" panose="02040503050406030204" pitchFamily="18" charset="0"/>
                  </a:rPr>
                  <a:t>dialethia</a:t>
                </a:r>
                <a:r>
                  <a:rPr lang="en-GB" sz="2000" dirty="0">
                    <a:latin typeface="Cambria" panose="02040503050406030204" pitchFamily="18" charset="0"/>
                    <a:ea typeface="Cambria" panose="02040503050406030204" pitchFamily="18" charset="0"/>
                  </a:rPr>
                  <a:t>!</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But a </a:t>
                </a:r>
                <a:r>
                  <a:rPr lang="en-GB" sz="2000" b="1" dirty="0">
                    <a:solidFill>
                      <a:srgbClr val="7030A0"/>
                    </a:solidFill>
                    <a:latin typeface="Cambria" panose="02040503050406030204" pitchFamily="18" charset="0"/>
                    <a:ea typeface="Cambria" panose="02040503050406030204" pitchFamily="18" charset="0"/>
                  </a:rPr>
                  <a:t>dialetheist</a:t>
                </a:r>
                <a:r>
                  <a:rPr lang="en-GB" sz="2000" dirty="0">
                    <a:latin typeface="Cambria" panose="02040503050406030204" pitchFamily="18" charset="0"/>
                    <a:ea typeface="Cambria" panose="02040503050406030204" pitchFamily="18" charset="0"/>
                  </a:rPr>
                  <a:t> can </a:t>
                </a:r>
                <a:r>
                  <a:rPr lang="en-GB" sz="2000" b="1" dirty="0">
                    <a:solidFill>
                      <a:srgbClr val="C00000"/>
                    </a:solidFill>
                    <a:latin typeface="Cambria" panose="02040503050406030204" pitchFamily="18" charset="0"/>
                    <a:ea typeface="Cambria" panose="02040503050406030204" pitchFamily="18" charset="0"/>
                  </a:rPr>
                  <a:t>deny</a:t>
                </a:r>
                <a:r>
                  <a:rPr lang="en-GB" sz="2000" dirty="0">
                    <a:latin typeface="Cambria" panose="02040503050406030204" pitchFamily="18" charset="0"/>
                    <a:ea typeface="Cambria" panose="02040503050406030204" pitchFamily="18" charset="0"/>
                  </a:rPr>
                  <a:t> that a sentence is a </a:t>
                </a:r>
                <a:r>
                  <a:rPr lang="en-GB" sz="2000" b="1" dirty="0" err="1">
                    <a:solidFill>
                      <a:srgbClr val="7030A0"/>
                    </a:solidFill>
                    <a:latin typeface="Cambria" panose="02040503050406030204" pitchFamily="18" charset="0"/>
                    <a:ea typeface="Cambria" panose="02040503050406030204" pitchFamily="18" charset="0"/>
                  </a:rPr>
                  <a:t>dialethia</a:t>
                </a:r>
                <a:r>
                  <a:rPr lang="en-GB" sz="2000" dirty="0">
                    <a:latin typeface="Cambria" panose="02040503050406030204" pitchFamily="18" charset="0"/>
                    <a:ea typeface="Cambria" panose="02040503050406030204" pitchFamily="18" charset="0"/>
                  </a:rPr>
                  <a:t>, and that should prohibit </a:t>
                </a:r>
                <a:r>
                  <a:rPr lang="en-GB" sz="2000" b="1" dirty="0">
                    <a:solidFill>
                      <a:schemeClr val="accent6">
                        <a:lumMod val="50000"/>
                      </a:schemeClr>
                    </a:solidFill>
                    <a:latin typeface="Cambria" panose="02040503050406030204" pitchFamily="18" charset="0"/>
                    <a:ea typeface="Cambria" panose="02040503050406030204" pitchFamily="18" charset="0"/>
                  </a:rPr>
                  <a:t>asserting</a:t>
                </a:r>
                <a:r>
                  <a:rPr lang="en-GB" sz="2000" dirty="0">
                    <a:latin typeface="Cambria" panose="02040503050406030204" pitchFamily="18" charset="0"/>
                    <a:ea typeface="Cambria" panose="02040503050406030204" pitchFamily="18" charset="0"/>
                  </a:rPr>
                  <a:t> that it is one</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Are we now faced with a </a:t>
                </a:r>
                <a:r>
                  <a:rPr lang="en-GB" sz="2000" b="1" dirty="0">
                    <a:solidFill>
                      <a:schemeClr val="accent2">
                        <a:lumMod val="75000"/>
                      </a:schemeClr>
                    </a:solidFill>
                    <a:latin typeface="Cambria" panose="02040503050406030204" pitchFamily="18" charset="0"/>
                    <a:ea typeface="Cambria" panose="02040503050406030204" pitchFamily="18" charset="0"/>
                  </a:rPr>
                  <a:t>revenge paradox</a:t>
                </a:r>
                <a:r>
                  <a:rPr lang="en-GB" sz="2000" dirty="0">
                    <a:latin typeface="Cambria" panose="02040503050406030204" pitchFamily="18" charset="0"/>
                    <a:ea typeface="Cambria" panose="02040503050406030204" pitchFamily="18" charset="0"/>
                  </a:rPr>
                  <a:t>?</a:t>
                </a:r>
                <a:endParaRPr lang="en-GB" sz="2000" dirty="0">
                  <a:solidFill>
                    <a:srgbClr val="C00000"/>
                  </a:solidFill>
                  <a:latin typeface="Cambria" panose="02040503050406030204" pitchFamily="18" charset="0"/>
                  <a:ea typeface="Cambria" panose="02040503050406030204" pitchFamily="18" charset="0"/>
                  <a:sym typeface="Wingdings" panose="05000000000000000000" pitchFamily="2" charset="2"/>
                </a:endParaRPr>
              </a:p>
              <a:p>
                <a:pPr lvl="1">
                  <a:spcAft>
                    <a:spcPts val="1000"/>
                  </a:spcAft>
                  <a:tabLst>
                    <a:tab pos="895350" algn="l"/>
                    <a:tab pos="4843463" algn="l"/>
                  </a:tabLst>
                </a:pPr>
                <a:r>
                  <a:rPr lang="en-US" sz="2000" dirty="0">
                    <a:solidFill>
                      <a:srgbClr val="FCFCFA"/>
                    </a:solidFill>
                    <a:latin typeface="Cambria" panose="02040503050406030204" pitchFamily="18" charset="0"/>
                    <a:ea typeface="Cambria" panose="02040503050406030204" pitchFamily="18" charset="0"/>
                  </a:rPr>
                  <a:t>1.	</a:t>
                </a:r>
                <a14:m>
                  <m:oMath xmlns:m="http://schemas.openxmlformats.org/officeDocument/2006/math">
                    <m:r>
                      <a:rPr lang="en-US" sz="2000" b="0" i="1" smtClean="0">
                        <a:solidFill>
                          <a:srgbClr val="FCFCFA"/>
                        </a:solidFill>
                        <a:latin typeface="Cambria Math" panose="02040503050406030204" pitchFamily="18" charset="0"/>
                        <a:ea typeface="Cambria" panose="02040503050406030204" pitchFamily="18" charset="0"/>
                      </a:rPr>
                      <m:t>𝜔</m:t>
                    </m:r>
                  </m:oMath>
                </a14:m>
                <a:r>
                  <a:rPr lang="en-GB" sz="2000" dirty="0">
                    <a:solidFill>
                      <a:srgbClr val="FCFCFA"/>
                    </a:solidFill>
                    <a:latin typeface="Cambria" panose="02040503050406030204" pitchFamily="18" charset="0"/>
                    <a:ea typeface="Cambria" panose="02040503050406030204" pitchFamily="18" charset="0"/>
                  </a:rPr>
                  <a:t> </a:t>
                </a:r>
                <a14:m>
                  <m:oMath xmlns:m="http://schemas.openxmlformats.org/officeDocument/2006/math">
                    <m:r>
                      <a:rPr lang="en-GB" sz="2000" i="1" dirty="0" smtClean="0">
                        <a:solidFill>
                          <a:srgbClr val="FCFCFA"/>
                        </a:solidFill>
                        <a:latin typeface="Cambria Math" panose="02040503050406030204" pitchFamily="18" charset="0"/>
                        <a:ea typeface="Cambria" panose="02040503050406030204" pitchFamily="18" charset="0"/>
                      </a:rPr>
                      <m:t>=</m:t>
                    </m:r>
                  </m:oMath>
                </a14:m>
                <a:r>
                  <a:rPr lang="en-GB" sz="2000" dirty="0">
                    <a:solidFill>
                      <a:srgbClr val="FCFCFA"/>
                    </a:solidFill>
                    <a:latin typeface="Cambria" panose="02040503050406030204" pitchFamily="18" charset="0"/>
                    <a:ea typeface="Cambria" panose="02040503050406030204" pitchFamily="18" charset="0"/>
                  </a:rPr>
                  <a:t> ‘</a:t>
                </a:r>
                <a14:m>
                  <m:oMath xmlns:m="http://schemas.openxmlformats.org/officeDocument/2006/math">
                    <m:r>
                      <a:rPr lang="en-US" sz="2000" b="0" i="1" dirty="0" smtClean="0">
                        <a:solidFill>
                          <a:srgbClr val="FCFCFA"/>
                        </a:solidFill>
                        <a:latin typeface="Cambria Math" panose="02040503050406030204" pitchFamily="18" charset="0"/>
                        <a:ea typeface="Cambria" panose="02040503050406030204" pitchFamily="18" charset="0"/>
                      </a:rPr>
                      <m:t>𝜔</m:t>
                    </m:r>
                  </m:oMath>
                </a14:m>
                <a:r>
                  <a:rPr lang="en-GB" sz="2000" dirty="0">
                    <a:solidFill>
                      <a:srgbClr val="FCFCFA"/>
                    </a:solidFill>
                    <a:latin typeface="Cambria" panose="02040503050406030204" pitchFamily="18" charset="0"/>
                    <a:ea typeface="Cambria" panose="02040503050406030204" pitchFamily="18" charset="0"/>
                  </a:rPr>
                  <a:t> is true</a:t>
                </a:r>
                <a:r>
                  <a:rPr lang="en-GB" sz="2000" dirty="0">
                    <a:solidFill>
                      <a:srgbClr val="FCFCFA"/>
                    </a:solidFill>
                    <a:latin typeface="Cambria" panose="02040503050406030204" pitchFamily="18" charset="0"/>
                    <a:ea typeface="Cambria" panose="02040503050406030204" pitchFamily="18" charset="0"/>
                    <a:sym typeface="Wingdings" panose="05000000000000000000" pitchFamily="2" charset="2"/>
                  </a:rPr>
                  <a:t></a:t>
                </a:r>
                <a:r>
                  <a:rPr lang="en-GB" sz="2000" dirty="0">
                    <a:solidFill>
                      <a:srgbClr val="FCFCFA"/>
                    </a:solidFill>
                    <a:latin typeface="Cambria" panose="02040503050406030204" pitchFamily="18" charset="0"/>
                    <a:ea typeface="Cambria" panose="02040503050406030204" pitchFamily="18" charset="0"/>
                  </a:rPr>
                  <a:t>’	[Liar Sentence]</a:t>
                </a:r>
              </a:p>
              <a:p>
                <a:pPr lvl="1">
                  <a:spcAft>
                    <a:spcPts val="1000"/>
                  </a:spcAft>
                  <a:tabLst>
                    <a:tab pos="895350" algn="l"/>
                    <a:tab pos="4843463" algn="l"/>
                  </a:tabLst>
                </a:pPr>
                <a:r>
                  <a:rPr lang="en-GB" sz="2000" dirty="0">
                    <a:solidFill>
                      <a:srgbClr val="FCFCFA"/>
                    </a:solidFill>
                    <a:latin typeface="Cambria" panose="02040503050406030204" pitchFamily="18" charset="0"/>
                    <a:ea typeface="Cambria" panose="02040503050406030204" pitchFamily="18" charset="0"/>
                  </a:rPr>
                  <a:t>2.	‘</a:t>
                </a:r>
                <a14:m>
                  <m:oMath xmlns:m="http://schemas.openxmlformats.org/officeDocument/2006/math">
                    <m:r>
                      <a:rPr lang="en-US" sz="2000" b="0" i="1" dirty="0" smtClean="0">
                        <a:solidFill>
                          <a:srgbClr val="FCFCFA"/>
                        </a:solidFill>
                        <a:latin typeface="Cambria Math" panose="02040503050406030204" pitchFamily="18" charset="0"/>
                        <a:ea typeface="Cambria" panose="02040503050406030204" pitchFamily="18" charset="0"/>
                      </a:rPr>
                      <m:t>𝜔</m:t>
                    </m:r>
                  </m:oMath>
                </a14:m>
                <a:r>
                  <a:rPr lang="en-GB" sz="2000" dirty="0">
                    <a:solidFill>
                      <a:srgbClr val="FCFCFA"/>
                    </a:solidFill>
                    <a:latin typeface="Cambria" panose="02040503050406030204" pitchFamily="18" charset="0"/>
                    <a:ea typeface="Cambria" panose="02040503050406030204" pitchFamily="18" charset="0"/>
                  </a:rPr>
                  <a:t> is true</a:t>
                </a:r>
                <a:r>
                  <a:rPr lang="en-GB" sz="2000" dirty="0">
                    <a:solidFill>
                      <a:srgbClr val="FCFCFA"/>
                    </a:solidFill>
                    <a:latin typeface="Cambria" panose="02040503050406030204" pitchFamily="18" charset="0"/>
                    <a:ea typeface="Cambria" panose="02040503050406030204" pitchFamily="18" charset="0"/>
                    <a:sym typeface="Wingdings" panose="05000000000000000000" pitchFamily="2" charset="2"/>
                  </a:rPr>
                  <a:t></a:t>
                </a:r>
                <a:r>
                  <a:rPr lang="en-GB" sz="2000" dirty="0">
                    <a:solidFill>
                      <a:srgbClr val="FCFCFA"/>
                    </a:solidFill>
                    <a:latin typeface="Cambria" panose="02040503050406030204" pitchFamily="18" charset="0"/>
                    <a:ea typeface="Cambria" panose="02040503050406030204" pitchFamily="18" charset="0"/>
                  </a:rPr>
                  <a:t>’ is true </a:t>
                </a:r>
                <a14:m>
                  <m:oMath xmlns:m="http://schemas.openxmlformats.org/officeDocument/2006/math">
                    <m:r>
                      <a:rPr lang="en-US" sz="2000" b="0" i="1" smtClean="0">
                        <a:solidFill>
                          <a:srgbClr val="FCFCFA"/>
                        </a:solidFill>
                        <a:latin typeface="Cambria Math" panose="02040503050406030204" pitchFamily="18" charset="0"/>
                        <a:ea typeface="Cambria" panose="02040503050406030204" pitchFamily="18" charset="0"/>
                      </a:rPr>
                      <m:t>↔</m:t>
                    </m:r>
                  </m:oMath>
                </a14:m>
                <a:r>
                  <a:rPr lang="en-GB" sz="2000" dirty="0">
                    <a:solidFill>
                      <a:srgbClr val="FCFCFA"/>
                    </a:solidFill>
                    <a:latin typeface="Cambria" panose="02040503050406030204" pitchFamily="18" charset="0"/>
                    <a:ea typeface="Cambria" panose="02040503050406030204" pitchFamily="18" charset="0"/>
                  </a:rPr>
                  <a:t> (</a:t>
                </a:r>
                <a14:m>
                  <m:oMath xmlns:m="http://schemas.openxmlformats.org/officeDocument/2006/math">
                    <m:r>
                      <a:rPr lang="en-US" sz="2000" b="0" i="1" dirty="0" smtClean="0">
                        <a:solidFill>
                          <a:srgbClr val="FCFCFA"/>
                        </a:solidFill>
                        <a:latin typeface="Cambria Math" panose="02040503050406030204" pitchFamily="18" charset="0"/>
                        <a:ea typeface="Cambria" panose="02040503050406030204" pitchFamily="18" charset="0"/>
                      </a:rPr>
                      <m:t>𝜔</m:t>
                    </m:r>
                  </m:oMath>
                </a14:m>
                <a:r>
                  <a:rPr lang="en-GB" sz="2000" dirty="0">
                    <a:solidFill>
                      <a:srgbClr val="FCFCFA"/>
                    </a:solidFill>
                    <a:latin typeface="Cambria" panose="02040503050406030204" pitchFamily="18" charset="0"/>
                    <a:ea typeface="Cambria" panose="02040503050406030204" pitchFamily="18" charset="0"/>
                  </a:rPr>
                  <a:t> is true</a:t>
                </a:r>
                <a:r>
                  <a:rPr lang="en-GB" sz="2000" dirty="0">
                    <a:solidFill>
                      <a:srgbClr val="FCFCFA"/>
                    </a:solidFill>
                    <a:latin typeface="Cambria" panose="02040503050406030204" pitchFamily="18" charset="0"/>
                    <a:ea typeface="Cambria" panose="02040503050406030204" pitchFamily="18" charset="0"/>
                    <a:sym typeface="Wingdings" panose="05000000000000000000" pitchFamily="2" charset="2"/>
                  </a:rPr>
                  <a:t>) </a:t>
                </a:r>
                <a:r>
                  <a:rPr lang="en-GB" sz="2000" dirty="0">
                    <a:solidFill>
                      <a:srgbClr val="FCFCFA"/>
                    </a:solidFill>
                    <a:latin typeface="Cambria" panose="02040503050406030204" pitchFamily="18" charset="0"/>
                    <a:ea typeface="Cambria" panose="02040503050406030204" pitchFamily="18" charset="0"/>
                  </a:rPr>
                  <a:t>	[T-Scheme]</a:t>
                </a:r>
              </a:p>
              <a:p>
                <a:pPr lvl="1">
                  <a:spcAft>
                    <a:spcPts val="1000"/>
                  </a:spcAft>
                  <a:tabLst>
                    <a:tab pos="895350" algn="l"/>
                    <a:tab pos="4843463" algn="l"/>
                  </a:tabLst>
                </a:pPr>
                <a:r>
                  <a:rPr lang="en-GB" sz="2000" dirty="0">
                    <a:solidFill>
                      <a:srgbClr val="FCFCFA"/>
                    </a:solidFill>
                    <a:latin typeface="Cambria" panose="02040503050406030204" pitchFamily="18" charset="0"/>
                    <a:ea typeface="Cambria" panose="02040503050406030204" pitchFamily="18" charset="0"/>
                  </a:rPr>
                  <a:t>3.	</a:t>
                </a:r>
                <a14:m>
                  <m:oMath xmlns:m="http://schemas.openxmlformats.org/officeDocument/2006/math">
                    <m:r>
                      <a:rPr lang="en-US" sz="2000" b="0" i="1" smtClean="0">
                        <a:solidFill>
                          <a:srgbClr val="FCFCFA"/>
                        </a:solidFill>
                        <a:latin typeface="Cambria Math" panose="02040503050406030204" pitchFamily="18" charset="0"/>
                        <a:ea typeface="Cambria" panose="02040503050406030204" pitchFamily="18" charset="0"/>
                      </a:rPr>
                      <m:t>∴</m:t>
                    </m:r>
                  </m:oMath>
                </a14:m>
                <a:r>
                  <a:rPr lang="en-GB" sz="2000" dirty="0">
                    <a:solidFill>
                      <a:srgbClr val="FCFCFA"/>
                    </a:solidFill>
                    <a:latin typeface="Cambria" panose="02040503050406030204" pitchFamily="18" charset="0"/>
                    <a:ea typeface="Cambria" panose="02040503050406030204" pitchFamily="18" charset="0"/>
                  </a:rPr>
                  <a:t> </a:t>
                </a:r>
                <a14:m>
                  <m:oMath xmlns:m="http://schemas.openxmlformats.org/officeDocument/2006/math">
                    <m:r>
                      <a:rPr lang="en-US" sz="2000" b="0" i="1" dirty="0" smtClean="0">
                        <a:solidFill>
                          <a:srgbClr val="FCFCFA"/>
                        </a:solidFill>
                        <a:latin typeface="Cambria Math" panose="02040503050406030204" pitchFamily="18" charset="0"/>
                        <a:ea typeface="Cambria" panose="02040503050406030204" pitchFamily="18" charset="0"/>
                      </a:rPr>
                      <m:t>𝜔</m:t>
                    </m:r>
                  </m:oMath>
                </a14:m>
                <a:r>
                  <a:rPr lang="en-GB" sz="2000" dirty="0">
                    <a:solidFill>
                      <a:srgbClr val="FCFCFA"/>
                    </a:solidFill>
                    <a:latin typeface="Cambria" panose="02040503050406030204" pitchFamily="18" charset="0"/>
                    <a:ea typeface="Cambria" panose="02040503050406030204" pitchFamily="18" charset="0"/>
                  </a:rPr>
                  <a:t> is true </a:t>
                </a:r>
                <a14:m>
                  <m:oMath xmlns:m="http://schemas.openxmlformats.org/officeDocument/2006/math">
                    <m:r>
                      <a:rPr lang="en-US" sz="2000" b="0" i="1" smtClean="0">
                        <a:solidFill>
                          <a:srgbClr val="FCFCFA"/>
                        </a:solidFill>
                        <a:latin typeface="Cambria Math" panose="02040503050406030204" pitchFamily="18" charset="0"/>
                        <a:ea typeface="Cambria" panose="02040503050406030204" pitchFamily="18" charset="0"/>
                      </a:rPr>
                      <m:t>↔</m:t>
                    </m:r>
                  </m:oMath>
                </a14:m>
                <a:r>
                  <a:rPr lang="en-GB" sz="2000" dirty="0">
                    <a:solidFill>
                      <a:srgbClr val="FCFCFA"/>
                    </a:solidFill>
                    <a:latin typeface="Cambria" panose="02040503050406030204" pitchFamily="18" charset="0"/>
                    <a:ea typeface="Cambria" panose="02040503050406030204" pitchFamily="18" charset="0"/>
                  </a:rPr>
                  <a:t> (</a:t>
                </a:r>
                <a14:m>
                  <m:oMath xmlns:m="http://schemas.openxmlformats.org/officeDocument/2006/math">
                    <m:r>
                      <a:rPr lang="en-US" sz="2000" b="0" i="1" dirty="0" smtClean="0">
                        <a:solidFill>
                          <a:srgbClr val="FCFCFA"/>
                        </a:solidFill>
                        <a:latin typeface="Cambria Math" panose="02040503050406030204" pitchFamily="18" charset="0"/>
                        <a:ea typeface="Cambria" panose="02040503050406030204" pitchFamily="18" charset="0"/>
                      </a:rPr>
                      <m:t>𝜔</m:t>
                    </m:r>
                  </m:oMath>
                </a14:m>
                <a:r>
                  <a:rPr lang="en-GB" sz="2000" dirty="0">
                    <a:solidFill>
                      <a:srgbClr val="FCFCFA"/>
                    </a:solidFill>
                    <a:latin typeface="Cambria" panose="02040503050406030204" pitchFamily="18" charset="0"/>
                    <a:ea typeface="Cambria" panose="02040503050406030204" pitchFamily="18" charset="0"/>
                  </a:rPr>
                  <a:t> is true</a:t>
                </a:r>
                <a:r>
                  <a:rPr lang="en-GB" sz="2000" dirty="0">
                    <a:solidFill>
                      <a:srgbClr val="FCFCFA"/>
                    </a:solidFill>
                    <a:latin typeface="Cambria" panose="02040503050406030204" pitchFamily="18" charset="0"/>
                    <a:ea typeface="Cambria" panose="02040503050406030204" pitchFamily="18" charset="0"/>
                    <a:sym typeface="Wingdings" panose="05000000000000000000" pitchFamily="2" charset="2"/>
                  </a:rPr>
                  <a:t>)</a:t>
                </a:r>
                <a:r>
                  <a:rPr lang="en-GB" sz="2000" dirty="0">
                    <a:solidFill>
                      <a:srgbClr val="FCFCFA"/>
                    </a:solidFill>
                    <a:latin typeface="Cambria" panose="02040503050406030204" pitchFamily="18" charset="0"/>
                    <a:ea typeface="Cambria" panose="02040503050406030204" pitchFamily="18" charset="0"/>
                  </a:rPr>
                  <a:t>	[Substitution of </a:t>
                </a:r>
                <a:r>
                  <a:rPr lang="en-GB" sz="2000" dirty="0" err="1">
                    <a:solidFill>
                      <a:srgbClr val="FCFCFA"/>
                    </a:solidFill>
                    <a:latin typeface="Cambria" panose="02040503050406030204" pitchFamily="18" charset="0"/>
                    <a:ea typeface="Cambria" panose="02040503050406030204" pitchFamily="18" charset="0"/>
                  </a:rPr>
                  <a:t>Identicals</a:t>
                </a:r>
                <a:r>
                  <a:rPr lang="en-GB" sz="2000" dirty="0">
                    <a:solidFill>
                      <a:srgbClr val="FCFCFA"/>
                    </a:solidFill>
                    <a:latin typeface="Cambria" panose="02040503050406030204" pitchFamily="18" charset="0"/>
                    <a:ea typeface="Cambria" panose="02040503050406030204" pitchFamily="18" charset="0"/>
                  </a:rPr>
                  <a:t>]</a:t>
                </a:r>
              </a:p>
              <a:p>
                <a:pPr lvl="1">
                  <a:spcAft>
                    <a:spcPts val="2000"/>
                  </a:spcAft>
                  <a:tabLst>
                    <a:tab pos="895350" algn="l"/>
                    <a:tab pos="4843463" algn="l"/>
                  </a:tabLst>
                </a:pPr>
                <a:r>
                  <a:rPr lang="en-GB" sz="2000" dirty="0">
                    <a:solidFill>
                      <a:srgbClr val="FCFCFA"/>
                    </a:solidFill>
                    <a:latin typeface="Cambria" panose="02040503050406030204" pitchFamily="18" charset="0"/>
                    <a:ea typeface="Cambria" panose="02040503050406030204" pitchFamily="18" charset="0"/>
                  </a:rPr>
                  <a:t>4.	</a:t>
                </a:r>
                <a14:m>
                  <m:oMath xmlns:m="http://schemas.openxmlformats.org/officeDocument/2006/math">
                    <m:r>
                      <a:rPr lang="en-US" sz="2000" b="0" i="1" smtClean="0">
                        <a:solidFill>
                          <a:srgbClr val="FCFCFA"/>
                        </a:solidFill>
                        <a:latin typeface="Cambria Math" panose="02040503050406030204" pitchFamily="18" charset="0"/>
                        <a:ea typeface="Cambria" panose="02040503050406030204" pitchFamily="18" charset="0"/>
                      </a:rPr>
                      <m:t>∴</m:t>
                    </m:r>
                    <m:r>
                      <a:rPr lang="en-US" sz="2000" b="0" i="1" smtClean="0">
                        <a:solidFill>
                          <a:srgbClr val="FCFCFA"/>
                        </a:solidFill>
                        <a:latin typeface="Cambria Math" panose="02040503050406030204" pitchFamily="18" charset="0"/>
                        <a:ea typeface="Cambria" panose="02040503050406030204" pitchFamily="18" charset="0"/>
                      </a:rPr>
                      <m:t>𝜔</m:t>
                    </m:r>
                  </m:oMath>
                </a14:m>
                <a:r>
                  <a:rPr lang="en-GB" sz="2000" i="1" dirty="0">
                    <a:solidFill>
                      <a:srgbClr val="FCFCFA"/>
                    </a:solidFill>
                    <a:latin typeface="Cambria" panose="02040503050406030204" pitchFamily="18" charset="0"/>
                    <a:ea typeface="Cambria" panose="02040503050406030204" pitchFamily="18" charset="0"/>
                  </a:rPr>
                  <a:t> </a:t>
                </a:r>
                <a:r>
                  <a:rPr lang="en-GB" sz="2000" dirty="0">
                    <a:solidFill>
                      <a:srgbClr val="FCFCFA"/>
                    </a:solidFill>
                    <a:latin typeface="Cambria" panose="02040503050406030204" pitchFamily="18" charset="0"/>
                    <a:ea typeface="Cambria" panose="02040503050406030204" pitchFamily="18" charset="0"/>
                  </a:rPr>
                  <a:t>is true </a:t>
                </a:r>
                <a14:m>
                  <m:oMath xmlns:m="http://schemas.openxmlformats.org/officeDocument/2006/math">
                    <m:r>
                      <a:rPr lang="en-US" sz="2000" b="0" i="1" smtClean="0">
                        <a:solidFill>
                          <a:srgbClr val="FCFCFA"/>
                        </a:solidFill>
                        <a:latin typeface="Cambria Math" panose="02040503050406030204" pitchFamily="18" charset="0"/>
                        <a:ea typeface="Cambria" panose="02040503050406030204" pitchFamily="18" charset="0"/>
                      </a:rPr>
                      <m:t>∧</m:t>
                    </m:r>
                  </m:oMath>
                </a14:m>
                <a:r>
                  <a:rPr lang="en-GB" sz="2000" dirty="0">
                    <a:solidFill>
                      <a:srgbClr val="FCFCFA"/>
                    </a:solidFill>
                    <a:latin typeface="Cambria" panose="02040503050406030204" pitchFamily="18" charset="0"/>
                    <a:ea typeface="Cambria" panose="02040503050406030204" pitchFamily="18" charset="0"/>
                  </a:rPr>
                  <a:t> (</a:t>
                </a:r>
                <a14:m>
                  <m:oMath xmlns:m="http://schemas.openxmlformats.org/officeDocument/2006/math">
                    <m:r>
                      <a:rPr lang="en-US" sz="2000" b="0" i="1" dirty="0" smtClean="0">
                        <a:solidFill>
                          <a:srgbClr val="FCFCFA"/>
                        </a:solidFill>
                        <a:latin typeface="Cambria Math" panose="02040503050406030204" pitchFamily="18" charset="0"/>
                        <a:ea typeface="Cambria" panose="02040503050406030204" pitchFamily="18" charset="0"/>
                      </a:rPr>
                      <m:t>𝜔</m:t>
                    </m:r>
                  </m:oMath>
                </a14:m>
                <a:r>
                  <a:rPr lang="en-GB" sz="2000" dirty="0">
                    <a:solidFill>
                      <a:srgbClr val="FCFCFA"/>
                    </a:solidFill>
                    <a:latin typeface="Cambria" panose="02040503050406030204" pitchFamily="18" charset="0"/>
                    <a:ea typeface="Cambria" panose="02040503050406030204" pitchFamily="18" charset="0"/>
                  </a:rPr>
                  <a:t> is true</a:t>
                </a:r>
                <a:r>
                  <a:rPr lang="en-GB" sz="2000" dirty="0">
                    <a:solidFill>
                      <a:srgbClr val="FCFCFA"/>
                    </a:solidFill>
                    <a:latin typeface="Cambria" panose="02040503050406030204" pitchFamily="18" charset="0"/>
                    <a:ea typeface="Cambria" panose="02040503050406030204" pitchFamily="18" charset="0"/>
                    <a:sym typeface="Wingdings" panose="05000000000000000000" pitchFamily="2" charset="2"/>
                  </a:rPr>
                  <a:t>) </a:t>
                </a:r>
                <a:r>
                  <a:rPr lang="en-GB" sz="2000" i="1" dirty="0">
                    <a:solidFill>
                      <a:srgbClr val="FCFCFA"/>
                    </a:solidFill>
                    <a:latin typeface="Cambria" panose="02040503050406030204" pitchFamily="18" charset="0"/>
                    <a:ea typeface="Cambria" panose="02040503050406030204" pitchFamily="18" charset="0"/>
                  </a:rPr>
                  <a:t>	</a:t>
                </a:r>
                <a:r>
                  <a:rPr lang="en-GB" sz="2000" dirty="0">
                    <a:solidFill>
                      <a:srgbClr val="FCFCFA"/>
                    </a:solidFill>
                    <a:latin typeface="Cambria" panose="02040503050406030204" pitchFamily="18" charset="0"/>
                    <a:ea typeface="Cambria" panose="02040503050406030204" pitchFamily="18" charset="0"/>
                  </a:rPr>
                  <a:t>[LP inference]</a:t>
                </a:r>
                <a:endParaRPr lang="en-GB" sz="2000" dirty="0">
                  <a:solidFill>
                    <a:srgbClr val="FCFCFA"/>
                  </a:solidFill>
                  <a:latin typeface="Cambria" panose="02040503050406030204" pitchFamily="18" charset="0"/>
                  <a:ea typeface="Cambria" panose="02040503050406030204" pitchFamily="18" charset="0"/>
                  <a:sym typeface="Wingdings" panose="05000000000000000000" pitchFamily="2" charset="2"/>
                </a:endParaRPr>
              </a:p>
              <a:p>
                <a:pPr marL="457200" indent="-457200">
                  <a:spcAft>
                    <a:spcPts val="2000"/>
                  </a:spcAft>
                  <a:buFont typeface="Arial" panose="020B0604020202020204" pitchFamily="34" charset="0"/>
                  <a:buChar char="•"/>
                </a:pPr>
                <a:r>
                  <a:rPr lang="en-GB" sz="2000" b="1" dirty="0">
                    <a:solidFill>
                      <a:srgbClr val="C00000"/>
                    </a:solidFill>
                    <a:latin typeface="Cambria" panose="02040503050406030204" pitchFamily="18" charset="0"/>
                    <a:ea typeface="Cambria" panose="02040503050406030204" pitchFamily="18" charset="0"/>
                    <a:sym typeface="Wingdings" panose="05000000000000000000" pitchFamily="2" charset="2"/>
                  </a:rPr>
                  <a:t>No! </a:t>
                </a:r>
                <a:r>
                  <a:rPr lang="en-GB" sz="2000" dirty="0">
                    <a:latin typeface="Cambria" panose="02040503050406030204" pitchFamily="18" charset="0"/>
                    <a:ea typeface="Cambria" panose="02040503050406030204" pitchFamily="18" charset="0"/>
                    <a:sym typeface="Wingdings" panose="05000000000000000000" pitchFamily="2" charset="2"/>
                  </a:rPr>
                  <a:t>The denial sign is not part of a sentence, and so cannot be embedded in complex sentences (see Priest, </a:t>
                </a:r>
                <a:r>
                  <a:rPr lang="en-GB" sz="2000" i="1" dirty="0">
                    <a:latin typeface="Cambria" panose="02040503050406030204" pitchFamily="18" charset="0"/>
                    <a:ea typeface="Cambria" panose="02040503050406030204" pitchFamily="18" charset="0"/>
                    <a:sym typeface="Wingdings" panose="05000000000000000000" pitchFamily="2" charset="2"/>
                  </a:rPr>
                  <a:t>Doubt Truth to be a Liar</a:t>
                </a:r>
                <a:r>
                  <a:rPr lang="en-GB" sz="2000" dirty="0">
                    <a:latin typeface="Cambria" panose="02040503050406030204" pitchFamily="18" charset="0"/>
                    <a:ea typeface="Cambria" panose="02040503050406030204" pitchFamily="18" charset="0"/>
                    <a:sym typeface="Wingdings" panose="05000000000000000000" pitchFamily="2" charset="2"/>
                  </a:rPr>
                  <a:t>, ch.6)</a:t>
                </a:r>
                <a:endParaRPr lang="en-GB" sz="2000" b="1" dirty="0">
                  <a:latin typeface="Cambria" panose="02040503050406030204" pitchFamily="18" charset="0"/>
                  <a:ea typeface="Cambria" panose="02040503050406030204" pitchFamily="18" charset="0"/>
                </a:endParaRP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1" y="1119326"/>
                <a:ext cx="10444898" cy="5632311"/>
              </a:xfrm>
              <a:prstGeom prst="rect">
                <a:avLst/>
              </a:prstGeom>
              <a:blipFill>
                <a:blip r:embed="rId2"/>
                <a:stretch>
                  <a:fillRect l="-525" t="-108" b="-140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7CE54F9-6BDD-9DF7-307C-C68E895EEF7E}"/>
                  </a:ext>
                </a:extLst>
              </p:cNvPr>
              <p:cNvSpPr txBox="1"/>
              <p:nvPr/>
            </p:nvSpPr>
            <p:spPr>
              <a:xfrm>
                <a:off x="873551" y="4161097"/>
                <a:ext cx="10444898" cy="1708160"/>
              </a:xfrm>
              <a:prstGeom prst="rect">
                <a:avLst/>
              </a:prstGeom>
              <a:noFill/>
            </p:spPr>
            <p:txBody>
              <a:bodyPr wrap="square" rtlCol="0" anchor="ctr">
                <a:spAutoFit/>
              </a:bodyPr>
              <a:lstStyle/>
              <a:p>
                <a:pPr lvl="1">
                  <a:spcAft>
                    <a:spcPts val="1000"/>
                  </a:spcAft>
                  <a:tabLst>
                    <a:tab pos="895350" algn="l"/>
                    <a:tab pos="4843463" algn="l"/>
                  </a:tabLst>
                </a:pPr>
                <a:r>
                  <a:rPr lang="en-US" sz="2000" dirty="0">
                    <a:latin typeface="Cambria" panose="02040503050406030204" pitchFamily="18" charset="0"/>
                    <a:ea typeface="Cambria" panose="02040503050406030204" pitchFamily="18" charset="0"/>
                  </a:rPr>
                  <a:t>1.	</a:t>
                </a:r>
                <a14:m>
                  <m:oMath xmlns:m="http://schemas.openxmlformats.org/officeDocument/2006/math">
                    <m:r>
                      <a:rPr lang="en-US" sz="2000" b="0" i="1" smtClean="0">
                        <a:latin typeface="Cambria Math" panose="02040503050406030204" pitchFamily="18" charset="0"/>
                        <a:ea typeface="Cambria" panose="02040503050406030204" pitchFamily="18" charset="0"/>
                      </a:rPr>
                      <m:t>𝜔</m:t>
                    </m:r>
                  </m:oMath>
                </a14:m>
                <a:r>
                  <a:rPr lang="en-GB" sz="2000" dirty="0">
                    <a:latin typeface="Cambria" panose="02040503050406030204" pitchFamily="18" charset="0"/>
                    <a:ea typeface="Cambria" panose="02040503050406030204" pitchFamily="18" charset="0"/>
                  </a:rPr>
                  <a:t> </a:t>
                </a:r>
                <a14:m>
                  <m:oMath xmlns:m="http://schemas.openxmlformats.org/officeDocument/2006/math">
                    <m:r>
                      <a:rPr lang="en-GB" sz="2000" i="1" dirty="0"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a:t>
                </a:r>
                <a14:m>
                  <m:oMath xmlns:m="http://schemas.openxmlformats.org/officeDocument/2006/math">
                    <m:r>
                      <a:rPr lang="en-US" sz="2000" b="0" i="1" dirty="0" smtClean="0">
                        <a:latin typeface="Cambria Math" panose="02040503050406030204" pitchFamily="18" charset="0"/>
                        <a:ea typeface="Cambria" panose="02040503050406030204" pitchFamily="18" charset="0"/>
                      </a:rPr>
                      <m:t>𝜔</m:t>
                    </m:r>
                  </m:oMath>
                </a14:m>
                <a:r>
                  <a:rPr lang="en-GB" sz="2000" dirty="0">
                    <a:latin typeface="Cambria" panose="02040503050406030204" pitchFamily="18" charset="0"/>
                    <a:ea typeface="Cambria" panose="02040503050406030204" pitchFamily="18" charset="0"/>
                  </a:rPr>
                  <a:t> is true</a:t>
                </a:r>
                <a:r>
                  <a:rPr lang="en-GB" sz="2000" dirty="0">
                    <a:solidFill>
                      <a:srgbClr val="C00000"/>
                    </a:solidFill>
                    <a:latin typeface="Cambria" panose="02040503050406030204" pitchFamily="18" charset="0"/>
                    <a:ea typeface="Cambria" panose="02040503050406030204" pitchFamily="18" charset="0"/>
                    <a:sym typeface="Wingdings" panose="05000000000000000000" pitchFamily="2" charset="2"/>
                  </a:rPr>
                  <a:t></a:t>
                </a:r>
                <a:r>
                  <a:rPr lang="en-GB" sz="2000" dirty="0">
                    <a:latin typeface="Cambria" panose="02040503050406030204" pitchFamily="18" charset="0"/>
                    <a:ea typeface="Cambria" panose="02040503050406030204" pitchFamily="18" charset="0"/>
                  </a:rPr>
                  <a:t>’	</a:t>
                </a:r>
                <a:r>
                  <a:rPr lang="en-GB" sz="2000" dirty="0">
                    <a:solidFill>
                      <a:srgbClr val="7030A0"/>
                    </a:solidFill>
                    <a:latin typeface="Cambria" panose="02040503050406030204" pitchFamily="18" charset="0"/>
                    <a:ea typeface="Cambria" panose="02040503050406030204" pitchFamily="18" charset="0"/>
                  </a:rPr>
                  <a:t>[Liar Sentence]</a:t>
                </a:r>
              </a:p>
              <a:p>
                <a:pPr lvl="1">
                  <a:spcAft>
                    <a:spcPts val="1000"/>
                  </a:spcAft>
                  <a:tabLst>
                    <a:tab pos="895350" algn="l"/>
                    <a:tab pos="4843463" algn="l"/>
                  </a:tabLst>
                </a:pPr>
                <a:r>
                  <a:rPr lang="en-GB" sz="2000" dirty="0">
                    <a:latin typeface="Cambria" panose="02040503050406030204" pitchFamily="18" charset="0"/>
                    <a:ea typeface="Cambria" panose="02040503050406030204" pitchFamily="18" charset="0"/>
                  </a:rPr>
                  <a:t>2.	‘</a:t>
                </a:r>
                <a14:m>
                  <m:oMath xmlns:m="http://schemas.openxmlformats.org/officeDocument/2006/math">
                    <m:r>
                      <a:rPr lang="en-US" sz="2000" b="0" i="1" dirty="0" smtClean="0">
                        <a:latin typeface="Cambria Math" panose="02040503050406030204" pitchFamily="18" charset="0"/>
                        <a:ea typeface="Cambria" panose="02040503050406030204" pitchFamily="18" charset="0"/>
                      </a:rPr>
                      <m:t>𝜔</m:t>
                    </m:r>
                  </m:oMath>
                </a14:m>
                <a:r>
                  <a:rPr lang="en-GB" sz="2000" dirty="0">
                    <a:latin typeface="Cambria" panose="02040503050406030204" pitchFamily="18" charset="0"/>
                    <a:ea typeface="Cambria" panose="02040503050406030204" pitchFamily="18" charset="0"/>
                  </a:rPr>
                  <a:t> is true</a:t>
                </a:r>
                <a:r>
                  <a:rPr lang="en-GB" sz="2000" dirty="0">
                    <a:solidFill>
                      <a:srgbClr val="C00000"/>
                    </a:solidFill>
                    <a:latin typeface="Cambria" panose="02040503050406030204" pitchFamily="18" charset="0"/>
                    <a:ea typeface="Cambria" panose="02040503050406030204" pitchFamily="18" charset="0"/>
                    <a:sym typeface="Wingdings" panose="05000000000000000000" pitchFamily="2" charset="2"/>
                  </a:rPr>
                  <a:t></a:t>
                </a:r>
                <a:r>
                  <a:rPr lang="en-GB" sz="2000" dirty="0">
                    <a:latin typeface="Cambria" panose="02040503050406030204" pitchFamily="18" charset="0"/>
                    <a:ea typeface="Cambria" panose="02040503050406030204" pitchFamily="18" charset="0"/>
                  </a:rPr>
                  <a:t>’ is true </a:t>
                </a:r>
                <a14:m>
                  <m:oMath xmlns:m="http://schemas.openxmlformats.org/officeDocument/2006/math">
                    <m:r>
                      <a:rPr lang="en-US"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a:t>
                </a:r>
                <a14:m>
                  <m:oMath xmlns:m="http://schemas.openxmlformats.org/officeDocument/2006/math">
                    <m:r>
                      <a:rPr lang="en-US" sz="2000" b="0" i="1" dirty="0" smtClean="0">
                        <a:latin typeface="Cambria Math" panose="02040503050406030204" pitchFamily="18" charset="0"/>
                        <a:ea typeface="Cambria" panose="02040503050406030204" pitchFamily="18" charset="0"/>
                      </a:rPr>
                      <m:t>𝜔</m:t>
                    </m:r>
                  </m:oMath>
                </a14:m>
                <a:r>
                  <a:rPr lang="en-GB" sz="2000" dirty="0">
                    <a:latin typeface="Cambria" panose="02040503050406030204" pitchFamily="18" charset="0"/>
                    <a:ea typeface="Cambria" panose="02040503050406030204" pitchFamily="18" charset="0"/>
                  </a:rPr>
                  <a:t> is true</a:t>
                </a:r>
                <a:r>
                  <a:rPr lang="en-GB" sz="2000" dirty="0">
                    <a:solidFill>
                      <a:srgbClr val="C00000"/>
                    </a:solidFill>
                    <a:latin typeface="Cambria" panose="02040503050406030204" pitchFamily="18" charset="0"/>
                    <a:ea typeface="Cambria" panose="02040503050406030204" pitchFamily="18" charset="0"/>
                    <a:sym typeface="Wingdings" panose="05000000000000000000" pitchFamily="2" charset="2"/>
                  </a:rPr>
                  <a:t></a:t>
                </a:r>
                <a:r>
                  <a:rPr lang="en-GB" sz="2000" dirty="0">
                    <a:latin typeface="Cambria" panose="02040503050406030204" pitchFamily="18" charset="0"/>
                    <a:ea typeface="Cambria" panose="02040503050406030204" pitchFamily="18" charset="0"/>
                    <a:sym typeface="Wingdings" panose="05000000000000000000" pitchFamily="2" charset="2"/>
                  </a:rPr>
                  <a:t>)</a:t>
                </a:r>
                <a:r>
                  <a:rPr lang="en-GB" sz="2000" dirty="0">
                    <a:solidFill>
                      <a:srgbClr val="C00000"/>
                    </a:solidFill>
                    <a:latin typeface="Cambria" panose="02040503050406030204" pitchFamily="18" charset="0"/>
                    <a:ea typeface="Cambria" panose="02040503050406030204" pitchFamily="18" charset="0"/>
                    <a:sym typeface="Wingdings" panose="05000000000000000000" pitchFamily="2" charset="2"/>
                  </a:rPr>
                  <a:t> </a:t>
                </a:r>
                <a:r>
                  <a:rPr lang="en-GB" sz="2000" dirty="0">
                    <a:latin typeface="Cambria" panose="02040503050406030204" pitchFamily="18" charset="0"/>
                    <a:ea typeface="Cambria" panose="02040503050406030204" pitchFamily="18" charset="0"/>
                  </a:rPr>
                  <a:t>	</a:t>
                </a:r>
                <a:r>
                  <a:rPr lang="en-GB" sz="2000" dirty="0">
                    <a:solidFill>
                      <a:schemeClr val="accent6">
                        <a:lumMod val="50000"/>
                      </a:schemeClr>
                    </a:solidFill>
                    <a:latin typeface="Cambria" panose="02040503050406030204" pitchFamily="18" charset="0"/>
                    <a:ea typeface="Cambria" panose="02040503050406030204" pitchFamily="18" charset="0"/>
                  </a:rPr>
                  <a:t>[T-Scheme]</a:t>
                </a:r>
              </a:p>
              <a:p>
                <a:pPr lvl="1">
                  <a:spcAft>
                    <a:spcPts val="1000"/>
                  </a:spcAft>
                  <a:tabLst>
                    <a:tab pos="895350" algn="l"/>
                    <a:tab pos="4843463" algn="l"/>
                  </a:tabLst>
                </a:pPr>
                <a:r>
                  <a:rPr lang="en-GB" sz="2000" dirty="0">
                    <a:latin typeface="Cambria" panose="02040503050406030204" pitchFamily="18" charset="0"/>
                    <a:ea typeface="Cambria" panose="02040503050406030204" pitchFamily="18" charset="0"/>
                  </a:rPr>
                  <a:t>3.	</a:t>
                </a:r>
                <a14:m>
                  <m:oMath xmlns:m="http://schemas.openxmlformats.org/officeDocument/2006/math">
                    <m:r>
                      <a:rPr lang="en-US"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a:t>
                </a:r>
                <a14:m>
                  <m:oMath xmlns:m="http://schemas.openxmlformats.org/officeDocument/2006/math">
                    <m:r>
                      <a:rPr lang="en-US" sz="2000" b="0" i="1" dirty="0" smtClean="0">
                        <a:latin typeface="Cambria Math" panose="02040503050406030204" pitchFamily="18" charset="0"/>
                        <a:ea typeface="Cambria" panose="02040503050406030204" pitchFamily="18" charset="0"/>
                      </a:rPr>
                      <m:t>𝜔</m:t>
                    </m:r>
                  </m:oMath>
                </a14:m>
                <a:r>
                  <a:rPr lang="en-GB" sz="2000" dirty="0">
                    <a:latin typeface="Cambria" panose="02040503050406030204" pitchFamily="18" charset="0"/>
                    <a:ea typeface="Cambria" panose="02040503050406030204" pitchFamily="18" charset="0"/>
                  </a:rPr>
                  <a:t> is true </a:t>
                </a:r>
                <a14:m>
                  <m:oMath xmlns:m="http://schemas.openxmlformats.org/officeDocument/2006/math">
                    <m:r>
                      <a:rPr lang="en-US"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a:t>
                </a:r>
                <a14:m>
                  <m:oMath xmlns:m="http://schemas.openxmlformats.org/officeDocument/2006/math">
                    <m:r>
                      <a:rPr lang="en-US" sz="2000" b="0" i="1" dirty="0" smtClean="0">
                        <a:latin typeface="Cambria Math" panose="02040503050406030204" pitchFamily="18" charset="0"/>
                        <a:ea typeface="Cambria" panose="02040503050406030204" pitchFamily="18" charset="0"/>
                      </a:rPr>
                      <m:t>𝜔</m:t>
                    </m:r>
                  </m:oMath>
                </a14:m>
                <a:r>
                  <a:rPr lang="en-GB" sz="2000" dirty="0">
                    <a:latin typeface="Cambria" panose="02040503050406030204" pitchFamily="18" charset="0"/>
                    <a:ea typeface="Cambria" panose="02040503050406030204" pitchFamily="18" charset="0"/>
                  </a:rPr>
                  <a:t> is true</a:t>
                </a:r>
                <a:r>
                  <a:rPr lang="en-GB" sz="2000" dirty="0">
                    <a:solidFill>
                      <a:srgbClr val="C00000"/>
                    </a:solidFill>
                    <a:latin typeface="Cambria" panose="02040503050406030204" pitchFamily="18" charset="0"/>
                    <a:ea typeface="Cambria" panose="02040503050406030204" pitchFamily="18" charset="0"/>
                    <a:sym typeface="Wingdings" panose="05000000000000000000" pitchFamily="2" charset="2"/>
                  </a:rPr>
                  <a:t></a:t>
                </a:r>
                <a:r>
                  <a:rPr lang="en-GB" sz="2000" dirty="0">
                    <a:latin typeface="Cambria" panose="02040503050406030204" pitchFamily="18" charset="0"/>
                    <a:ea typeface="Cambria" panose="02040503050406030204" pitchFamily="18" charset="0"/>
                    <a:sym typeface="Wingdings" panose="05000000000000000000" pitchFamily="2" charset="2"/>
                  </a:rPr>
                  <a:t>)</a:t>
                </a:r>
                <a:r>
                  <a:rPr lang="en-GB" sz="2000" dirty="0">
                    <a:latin typeface="Cambria" panose="02040503050406030204" pitchFamily="18" charset="0"/>
                    <a:ea typeface="Cambria" panose="02040503050406030204" pitchFamily="18" charset="0"/>
                  </a:rPr>
                  <a:t>	</a:t>
                </a:r>
                <a:r>
                  <a:rPr lang="en-GB" sz="2000" dirty="0">
                    <a:solidFill>
                      <a:schemeClr val="accent2">
                        <a:lumMod val="50000"/>
                      </a:schemeClr>
                    </a:solidFill>
                    <a:latin typeface="Cambria" panose="02040503050406030204" pitchFamily="18" charset="0"/>
                    <a:ea typeface="Cambria" panose="02040503050406030204" pitchFamily="18" charset="0"/>
                  </a:rPr>
                  <a:t>[Substitution of </a:t>
                </a:r>
                <a:r>
                  <a:rPr lang="en-GB" sz="2000" dirty="0" err="1">
                    <a:solidFill>
                      <a:schemeClr val="accent2">
                        <a:lumMod val="50000"/>
                      </a:schemeClr>
                    </a:solidFill>
                    <a:latin typeface="Cambria" panose="02040503050406030204" pitchFamily="18" charset="0"/>
                    <a:ea typeface="Cambria" panose="02040503050406030204" pitchFamily="18" charset="0"/>
                  </a:rPr>
                  <a:t>Identicals</a:t>
                </a:r>
                <a:r>
                  <a:rPr lang="en-GB" sz="2000" dirty="0">
                    <a:solidFill>
                      <a:schemeClr val="accent2">
                        <a:lumMod val="50000"/>
                      </a:schemeClr>
                    </a:solidFill>
                    <a:latin typeface="Cambria" panose="02040503050406030204" pitchFamily="18" charset="0"/>
                    <a:ea typeface="Cambria" panose="02040503050406030204" pitchFamily="18" charset="0"/>
                  </a:rPr>
                  <a:t>]</a:t>
                </a:r>
              </a:p>
              <a:p>
                <a:pPr lvl="1">
                  <a:spcAft>
                    <a:spcPts val="2000"/>
                  </a:spcAft>
                  <a:tabLst>
                    <a:tab pos="895350" algn="l"/>
                    <a:tab pos="4843463" algn="l"/>
                  </a:tabLst>
                </a:pPr>
                <a:r>
                  <a:rPr lang="en-GB" sz="2000" dirty="0">
                    <a:latin typeface="Cambria" panose="02040503050406030204" pitchFamily="18" charset="0"/>
                    <a:ea typeface="Cambria" panose="02040503050406030204" pitchFamily="18" charset="0"/>
                  </a:rPr>
                  <a:t>4.	</a:t>
                </a:r>
                <a14:m>
                  <m:oMath xmlns:m="http://schemas.openxmlformats.org/officeDocument/2006/math">
                    <m:r>
                      <a:rPr lang="en-US" sz="2000" b="0" i="1" smtClean="0">
                        <a:solidFill>
                          <a:schemeClr val="tx1"/>
                        </a:solidFill>
                        <a:latin typeface="Cambria Math" panose="02040503050406030204" pitchFamily="18" charset="0"/>
                        <a:ea typeface="Cambria" panose="02040503050406030204" pitchFamily="18" charset="0"/>
                      </a:rPr>
                      <m:t>∴</m:t>
                    </m:r>
                    <m:r>
                      <a:rPr lang="en-US" sz="2000" b="0" i="1" smtClean="0">
                        <a:solidFill>
                          <a:schemeClr val="tx1"/>
                        </a:solidFill>
                        <a:latin typeface="Cambria Math" panose="02040503050406030204" pitchFamily="18" charset="0"/>
                        <a:ea typeface="Cambria" panose="02040503050406030204" pitchFamily="18" charset="0"/>
                      </a:rPr>
                      <m:t>𝜔</m:t>
                    </m:r>
                  </m:oMath>
                </a14:m>
                <a:r>
                  <a:rPr lang="en-GB" sz="2000" i="1" dirty="0">
                    <a:solidFill>
                      <a:schemeClr val="tx1"/>
                    </a:solidFill>
                    <a:latin typeface="Cambria" panose="02040503050406030204" pitchFamily="18" charset="0"/>
                    <a:ea typeface="Cambria" panose="02040503050406030204" pitchFamily="18" charset="0"/>
                  </a:rPr>
                  <a:t> </a:t>
                </a:r>
                <a:r>
                  <a:rPr lang="en-GB" sz="2000" dirty="0">
                    <a:solidFill>
                      <a:schemeClr val="tx1"/>
                    </a:solidFill>
                    <a:latin typeface="Cambria" panose="02040503050406030204" pitchFamily="18" charset="0"/>
                    <a:ea typeface="Cambria" panose="02040503050406030204" pitchFamily="18" charset="0"/>
                  </a:rPr>
                  <a:t>is true </a:t>
                </a:r>
                <a14:m>
                  <m:oMath xmlns:m="http://schemas.openxmlformats.org/officeDocument/2006/math">
                    <m:r>
                      <a:rPr lang="en-US" sz="2000" b="0" i="1" smtClean="0">
                        <a:solidFill>
                          <a:schemeClr val="tx1"/>
                        </a:solidFill>
                        <a:latin typeface="Cambria Math" panose="02040503050406030204" pitchFamily="18" charset="0"/>
                        <a:ea typeface="Cambria" panose="02040503050406030204" pitchFamily="18" charset="0"/>
                      </a:rPr>
                      <m:t>∧</m:t>
                    </m:r>
                  </m:oMath>
                </a14:m>
                <a:r>
                  <a:rPr lang="en-GB" sz="2000" dirty="0">
                    <a:solidFill>
                      <a:schemeClr val="tx1"/>
                    </a:solidFill>
                    <a:latin typeface="Cambria" panose="02040503050406030204" pitchFamily="18" charset="0"/>
                    <a:ea typeface="Cambria" panose="02040503050406030204" pitchFamily="18" charset="0"/>
                  </a:rPr>
                  <a:t> (</a:t>
                </a:r>
                <a14:m>
                  <m:oMath xmlns:m="http://schemas.openxmlformats.org/officeDocument/2006/math">
                    <m:r>
                      <a:rPr lang="en-US" sz="2000" b="0" i="1" dirty="0" smtClean="0">
                        <a:latin typeface="Cambria Math" panose="02040503050406030204" pitchFamily="18" charset="0"/>
                        <a:ea typeface="Cambria" panose="02040503050406030204" pitchFamily="18" charset="0"/>
                      </a:rPr>
                      <m:t>𝜔</m:t>
                    </m:r>
                  </m:oMath>
                </a14:m>
                <a:r>
                  <a:rPr lang="en-GB" sz="2000" dirty="0">
                    <a:latin typeface="Cambria" panose="02040503050406030204" pitchFamily="18" charset="0"/>
                    <a:ea typeface="Cambria" panose="02040503050406030204" pitchFamily="18" charset="0"/>
                  </a:rPr>
                  <a:t> is true</a:t>
                </a:r>
                <a:r>
                  <a:rPr lang="en-GB" sz="2000" dirty="0">
                    <a:solidFill>
                      <a:srgbClr val="C00000"/>
                    </a:solidFill>
                    <a:latin typeface="Cambria" panose="02040503050406030204" pitchFamily="18" charset="0"/>
                    <a:ea typeface="Cambria" panose="02040503050406030204" pitchFamily="18" charset="0"/>
                    <a:sym typeface="Wingdings" panose="05000000000000000000" pitchFamily="2" charset="2"/>
                  </a:rPr>
                  <a:t></a:t>
                </a:r>
                <a:r>
                  <a:rPr lang="en-GB" sz="2000" dirty="0">
                    <a:latin typeface="Cambria" panose="02040503050406030204" pitchFamily="18" charset="0"/>
                    <a:ea typeface="Cambria" panose="02040503050406030204" pitchFamily="18" charset="0"/>
                    <a:sym typeface="Wingdings" panose="05000000000000000000" pitchFamily="2" charset="2"/>
                  </a:rPr>
                  <a:t>)</a:t>
                </a:r>
                <a:r>
                  <a:rPr lang="en-GB" sz="2000" dirty="0">
                    <a:solidFill>
                      <a:srgbClr val="C00000"/>
                    </a:solidFill>
                    <a:latin typeface="Cambria" panose="02040503050406030204" pitchFamily="18" charset="0"/>
                    <a:ea typeface="Cambria" panose="02040503050406030204" pitchFamily="18" charset="0"/>
                    <a:sym typeface="Wingdings" panose="05000000000000000000" pitchFamily="2" charset="2"/>
                  </a:rPr>
                  <a:t> </a:t>
                </a:r>
                <a:r>
                  <a:rPr lang="en-GB" sz="2000" i="1" dirty="0">
                    <a:solidFill>
                      <a:srgbClr val="C00000"/>
                    </a:solidFill>
                    <a:latin typeface="Cambria" panose="02040503050406030204" pitchFamily="18" charset="0"/>
                    <a:ea typeface="Cambria" panose="02040503050406030204" pitchFamily="18" charset="0"/>
                  </a:rPr>
                  <a:t>	</a:t>
                </a:r>
                <a:r>
                  <a:rPr lang="en-GB" sz="2000" dirty="0">
                    <a:solidFill>
                      <a:srgbClr val="0070C0"/>
                    </a:solidFill>
                    <a:latin typeface="Cambria" panose="02040503050406030204" pitchFamily="18" charset="0"/>
                    <a:ea typeface="Cambria" panose="02040503050406030204" pitchFamily="18" charset="0"/>
                  </a:rPr>
                  <a:t>[LP inference]</a:t>
                </a:r>
                <a:endParaRPr lang="en-GB" sz="2000" dirty="0">
                  <a:solidFill>
                    <a:srgbClr val="C00000"/>
                  </a:solidFill>
                  <a:latin typeface="Cambria" panose="02040503050406030204" pitchFamily="18" charset="0"/>
                  <a:ea typeface="Cambria" panose="02040503050406030204" pitchFamily="18" charset="0"/>
                  <a:sym typeface="Wingdings" panose="05000000000000000000" pitchFamily="2" charset="2"/>
                </a:endParaRPr>
              </a:p>
            </p:txBody>
          </p:sp>
        </mc:Choice>
        <mc:Fallback xmlns="">
          <p:sp>
            <p:nvSpPr>
              <p:cNvPr id="4" name="TextBox 3">
                <a:extLst>
                  <a:ext uri="{FF2B5EF4-FFF2-40B4-BE49-F238E27FC236}">
                    <a16:creationId xmlns:a16="http://schemas.microsoft.com/office/drawing/2014/main" id="{E7CE54F9-6BDD-9DF7-307C-C68E895EEF7E}"/>
                  </a:ext>
                </a:extLst>
              </p:cNvPr>
              <p:cNvSpPr txBox="1">
                <a:spLocks noRot="1" noChangeAspect="1" noMove="1" noResize="1" noEditPoints="1" noAdjustHandles="1" noChangeArrowheads="1" noChangeShapeType="1" noTextEdit="1"/>
              </p:cNvSpPr>
              <p:nvPr/>
            </p:nvSpPr>
            <p:spPr>
              <a:xfrm>
                <a:off x="873551" y="4161097"/>
                <a:ext cx="10444898" cy="1708160"/>
              </a:xfrm>
              <a:prstGeom prst="rect">
                <a:avLst/>
              </a:prstGeom>
              <a:blipFill>
                <a:blip r:embed="rId3"/>
                <a:stretch>
                  <a:fillRect t="-1786" b="-607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C24D275-5654-E39D-B5AC-C1250A66D26F}"/>
                  </a:ext>
                </a:extLst>
              </p:cNvPr>
              <p:cNvSpPr txBox="1"/>
              <p:nvPr/>
            </p:nvSpPr>
            <p:spPr>
              <a:xfrm>
                <a:off x="873551" y="4161097"/>
                <a:ext cx="10444898" cy="1708160"/>
              </a:xfrm>
              <a:prstGeom prst="rect">
                <a:avLst/>
              </a:prstGeom>
              <a:noFill/>
            </p:spPr>
            <p:txBody>
              <a:bodyPr wrap="square" rtlCol="0" anchor="ctr">
                <a:spAutoFit/>
              </a:bodyPr>
              <a:lstStyle/>
              <a:p>
                <a:pPr lvl="1">
                  <a:spcAft>
                    <a:spcPts val="1000"/>
                  </a:spcAft>
                  <a:tabLst>
                    <a:tab pos="895350" algn="l"/>
                    <a:tab pos="4843463" algn="l"/>
                  </a:tabLst>
                </a:pPr>
                <a:r>
                  <a:rPr lang="en-US" sz="2000" dirty="0">
                    <a:latin typeface="Cambria" panose="02040503050406030204" pitchFamily="18" charset="0"/>
                    <a:ea typeface="Cambria" panose="02040503050406030204" pitchFamily="18" charset="0"/>
                  </a:rPr>
                  <a:t>1.	</a:t>
                </a:r>
                <a14:m>
                  <m:oMath xmlns:m="http://schemas.openxmlformats.org/officeDocument/2006/math">
                    <m:r>
                      <a:rPr lang="en-US" sz="2000" b="0" i="1" smtClean="0">
                        <a:latin typeface="Cambria Math" panose="02040503050406030204" pitchFamily="18" charset="0"/>
                        <a:ea typeface="Cambria" panose="02040503050406030204" pitchFamily="18" charset="0"/>
                      </a:rPr>
                      <m:t>𝜔</m:t>
                    </m:r>
                  </m:oMath>
                </a14:m>
                <a:r>
                  <a:rPr lang="en-GB" sz="2000" dirty="0">
                    <a:latin typeface="Cambria" panose="02040503050406030204" pitchFamily="18" charset="0"/>
                    <a:ea typeface="Cambria" panose="02040503050406030204" pitchFamily="18" charset="0"/>
                  </a:rPr>
                  <a:t> </a:t>
                </a:r>
                <a14:m>
                  <m:oMath xmlns:m="http://schemas.openxmlformats.org/officeDocument/2006/math">
                    <m:r>
                      <a:rPr lang="en-GB" sz="2000" i="1" dirty="0"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a:t>
                </a:r>
                <a14:m>
                  <m:oMath xmlns:m="http://schemas.openxmlformats.org/officeDocument/2006/math">
                    <m:r>
                      <a:rPr lang="en-US" sz="2000" b="0" i="1" dirty="0" smtClean="0">
                        <a:latin typeface="Cambria Math" panose="02040503050406030204" pitchFamily="18" charset="0"/>
                        <a:ea typeface="Cambria" panose="02040503050406030204" pitchFamily="18" charset="0"/>
                      </a:rPr>
                      <m:t>𝜔</m:t>
                    </m:r>
                  </m:oMath>
                </a14:m>
                <a:r>
                  <a:rPr lang="en-GB" sz="2000" dirty="0">
                    <a:latin typeface="Cambria" panose="02040503050406030204" pitchFamily="18" charset="0"/>
                    <a:ea typeface="Cambria" panose="02040503050406030204" pitchFamily="18" charset="0"/>
                  </a:rPr>
                  <a:t> is true</a:t>
                </a:r>
                <a:r>
                  <a:rPr lang="en-GB" sz="2000" dirty="0">
                    <a:latin typeface="Cambria" panose="02040503050406030204" pitchFamily="18" charset="0"/>
                    <a:ea typeface="Cambria" panose="02040503050406030204" pitchFamily="18" charset="0"/>
                    <a:sym typeface="Wingdings" panose="05000000000000000000" pitchFamily="2" charset="2"/>
                  </a:rPr>
                  <a:t>?</a:t>
                </a:r>
                <a:r>
                  <a:rPr lang="en-GB" sz="2000" dirty="0">
                    <a:latin typeface="Cambria" panose="02040503050406030204" pitchFamily="18" charset="0"/>
                    <a:ea typeface="Cambria" panose="02040503050406030204" pitchFamily="18" charset="0"/>
                  </a:rPr>
                  <a:t>’	</a:t>
                </a:r>
                <a:r>
                  <a:rPr lang="en-GB" sz="2000" dirty="0">
                    <a:solidFill>
                      <a:srgbClr val="7030A0"/>
                    </a:solidFill>
                    <a:latin typeface="Cambria" panose="02040503050406030204" pitchFamily="18" charset="0"/>
                    <a:ea typeface="Cambria" panose="02040503050406030204" pitchFamily="18" charset="0"/>
                  </a:rPr>
                  <a:t>[Liar Sentence]</a:t>
                </a:r>
              </a:p>
              <a:p>
                <a:pPr lvl="1">
                  <a:spcAft>
                    <a:spcPts val="1000"/>
                  </a:spcAft>
                  <a:tabLst>
                    <a:tab pos="895350" algn="l"/>
                    <a:tab pos="4843463" algn="l"/>
                  </a:tabLst>
                </a:pPr>
                <a:r>
                  <a:rPr lang="en-GB" sz="2000" dirty="0">
                    <a:latin typeface="Cambria" panose="02040503050406030204" pitchFamily="18" charset="0"/>
                    <a:ea typeface="Cambria" panose="02040503050406030204" pitchFamily="18" charset="0"/>
                  </a:rPr>
                  <a:t>2.	‘</a:t>
                </a:r>
                <a14:m>
                  <m:oMath xmlns:m="http://schemas.openxmlformats.org/officeDocument/2006/math">
                    <m:r>
                      <a:rPr lang="en-US" sz="2000" b="0" i="1" dirty="0" smtClean="0">
                        <a:latin typeface="Cambria Math" panose="02040503050406030204" pitchFamily="18" charset="0"/>
                        <a:ea typeface="Cambria" panose="02040503050406030204" pitchFamily="18" charset="0"/>
                      </a:rPr>
                      <m:t>𝜔</m:t>
                    </m:r>
                  </m:oMath>
                </a14:m>
                <a:r>
                  <a:rPr lang="en-GB" sz="2000" dirty="0">
                    <a:latin typeface="Cambria" panose="02040503050406030204" pitchFamily="18" charset="0"/>
                    <a:ea typeface="Cambria" panose="02040503050406030204" pitchFamily="18" charset="0"/>
                  </a:rPr>
                  <a:t> is true</a:t>
                </a:r>
                <a:r>
                  <a:rPr lang="en-GB" sz="2000" dirty="0">
                    <a:latin typeface="Cambria" panose="02040503050406030204" pitchFamily="18" charset="0"/>
                    <a:ea typeface="Cambria" panose="02040503050406030204" pitchFamily="18" charset="0"/>
                    <a:sym typeface="Wingdings" panose="05000000000000000000" pitchFamily="2" charset="2"/>
                  </a:rPr>
                  <a:t>?</a:t>
                </a:r>
                <a:r>
                  <a:rPr lang="en-GB" sz="2000" dirty="0">
                    <a:latin typeface="Cambria" panose="02040503050406030204" pitchFamily="18" charset="0"/>
                    <a:ea typeface="Cambria" panose="02040503050406030204" pitchFamily="18" charset="0"/>
                  </a:rPr>
                  <a:t>’ is true </a:t>
                </a:r>
                <a14:m>
                  <m:oMath xmlns:m="http://schemas.openxmlformats.org/officeDocument/2006/math">
                    <m:r>
                      <a:rPr lang="en-US"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a:t>
                </a:r>
                <a14:m>
                  <m:oMath xmlns:m="http://schemas.openxmlformats.org/officeDocument/2006/math">
                    <m:r>
                      <a:rPr lang="en-US" sz="2000" b="0" i="1" dirty="0" smtClean="0">
                        <a:latin typeface="Cambria Math" panose="02040503050406030204" pitchFamily="18" charset="0"/>
                        <a:ea typeface="Cambria" panose="02040503050406030204" pitchFamily="18" charset="0"/>
                      </a:rPr>
                      <m:t>𝜔</m:t>
                    </m:r>
                  </m:oMath>
                </a14:m>
                <a:r>
                  <a:rPr lang="en-GB" sz="2000" dirty="0">
                    <a:latin typeface="Cambria" panose="02040503050406030204" pitchFamily="18" charset="0"/>
                    <a:ea typeface="Cambria" panose="02040503050406030204" pitchFamily="18" charset="0"/>
                  </a:rPr>
                  <a:t> is true</a:t>
                </a:r>
                <a:r>
                  <a:rPr lang="en-GB" sz="2000" dirty="0">
                    <a:latin typeface="Cambria" panose="02040503050406030204" pitchFamily="18" charset="0"/>
                    <a:ea typeface="Cambria" panose="02040503050406030204" pitchFamily="18" charset="0"/>
                    <a:sym typeface="Wingdings" panose="05000000000000000000" pitchFamily="2" charset="2"/>
                  </a:rPr>
                  <a:t>?)</a:t>
                </a:r>
                <a:r>
                  <a:rPr lang="en-GB" sz="2000" dirty="0">
                    <a:solidFill>
                      <a:srgbClr val="C00000"/>
                    </a:solidFill>
                    <a:latin typeface="Cambria" panose="02040503050406030204" pitchFamily="18" charset="0"/>
                    <a:ea typeface="Cambria" panose="02040503050406030204" pitchFamily="18" charset="0"/>
                    <a:sym typeface="Wingdings" panose="05000000000000000000" pitchFamily="2" charset="2"/>
                  </a:rPr>
                  <a:t> </a:t>
                </a:r>
                <a:r>
                  <a:rPr lang="en-GB" sz="2000" dirty="0">
                    <a:latin typeface="Cambria" panose="02040503050406030204" pitchFamily="18" charset="0"/>
                    <a:ea typeface="Cambria" panose="02040503050406030204" pitchFamily="18" charset="0"/>
                  </a:rPr>
                  <a:t>	</a:t>
                </a:r>
                <a:r>
                  <a:rPr lang="en-GB" sz="2000" dirty="0">
                    <a:solidFill>
                      <a:schemeClr val="accent6">
                        <a:lumMod val="50000"/>
                      </a:schemeClr>
                    </a:solidFill>
                    <a:latin typeface="Cambria" panose="02040503050406030204" pitchFamily="18" charset="0"/>
                    <a:ea typeface="Cambria" panose="02040503050406030204" pitchFamily="18" charset="0"/>
                  </a:rPr>
                  <a:t>[T-Scheme]</a:t>
                </a:r>
              </a:p>
              <a:p>
                <a:pPr lvl="1">
                  <a:spcAft>
                    <a:spcPts val="1000"/>
                  </a:spcAft>
                  <a:tabLst>
                    <a:tab pos="895350" algn="l"/>
                    <a:tab pos="4843463" algn="l"/>
                  </a:tabLst>
                </a:pPr>
                <a:r>
                  <a:rPr lang="en-GB" sz="2000" dirty="0">
                    <a:latin typeface="Cambria" panose="02040503050406030204" pitchFamily="18" charset="0"/>
                    <a:ea typeface="Cambria" panose="02040503050406030204" pitchFamily="18" charset="0"/>
                  </a:rPr>
                  <a:t>3.	</a:t>
                </a:r>
                <a14:m>
                  <m:oMath xmlns:m="http://schemas.openxmlformats.org/officeDocument/2006/math">
                    <m:r>
                      <a:rPr lang="en-US"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a:t>
                </a:r>
                <a14:m>
                  <m:oMath xmlns:m="http://schemas.openxmlformats.org/officeDocument/2006/math">
                    <m:r>
                      <a:rPr lang="en-US" sz="2000" b="0" i="1" dirty="0" smtClean="0">
                        <a:latin typeface="Cambria Math" panose="02040503050406030204" pitchFamily="18" charset="0"/>
                        <a:ea typeface="Cambria" panose="02040503050406030204" pitchFamily="18" charset="0"/>
                      </a:rPr>
                      <m:t>𝜔</m:t>
                    </m:r>
                  </m:oMath>
                </a14:m>
                <a:r>
                  <a:rPr lang="en-GB" sz="2000" dirty="0">
                    <a:latin typeface="Cambria" panose="02040503050406030204" pitchFamily="18" charset="0"/>
                    <a:ea typeface="Cambria" panose="02040503050406030204" pitchFamily="18" charset="0"/>
                  </a:rPr>
                  <a:t> is true </a:t>
                </a:r>
                <a14:m>
                  <m:oMath xmlns:m="http://schemas.openxmlformats.org/officeDocument/2006/math">
                    <m:r>
                      <a:rPr lang="en-US"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a:t>
                </a:r>
                <a14:m>
                  <m:oMath xmlns:m="http://schemas.openxmlformats.org/officeDocument/2006/math">
                    <m:r>
                      <a:rPr lang="en-US" sz="2000" b="0" i="1" dirty="0" smtClean="0">
                        <a:latin typeface="Cambria Math" panose="02040503050406030204" pitchFamily="18" charset="0"/>
                        <a:ea typeface="Cambria" panose="02040503050406030204" pitchFamily="18" charset="0"/>
                      </a:rPr>
                      <m:t>𝜔</m:t>
                    </m:r>
                  </m:oMath>
                </a14:m>
                <a:r>
                  <a:rPr lang="en-GB" sz="2000" dirty="0">
                    <a:latin typeface="Cambria" panose="02040503050406030204" pitchFamily="18" charset="0"/>
                    <a:ea typeface="Cambria" panose="02040503050406030204" pitchFamily="18" charset="0"/>
                  </a:rPr>
                  <a:t> is true</a:t>
                </a:r>
                <a:r>
                  <a:rPr lang="en-GB" sz="2000" dirty="0">
                    <a:latin typeface="Cambria" panose="02040503050406030204" pitchFamily="18" charset="0"/>
                    <a:ea typeface="Cambria" panose="02040503050406030204" pitchFamily="18" charset="0"/>
                    <a:sym typeface="Wingdings" panose="05000000000000000000" pitchFamily="2" charset="2"/>
                  </a:rPr>
                  <a:t>?)</a:t>
                </a:r>
                <a:r>
                  <a:rPr lang="en-GB" sz="2000" dirty="0">
                    <a:latin typeface="Cambria" panose="02040503050406030204" pitchFamily="18" charset="0"/>
                    <a:ea typeface="Cambria" panose="02040503050406030204" pitchFamily="18" charset="0"/>
                  </a:rPr>
                  <a:t>	</a:t>
                </a:r>
                <a:r>
                  <a:rPr lang="en-GB" sz="2000" dirty="0">
                    <a:solidFill>
                      <a:schemeClr val="accent2">
                        <a:lumMod val="50000"/>
                      </a:schemeClr>
                    </a:solidFill>
                    <a:latin typeface="Cambria" panose="02040503050406030204" pitchFamily="18" charset="0"/>
                    <a:ea typeface="Cambria" panose="02040503050406030204" pitchFamily="18" charset="0"/>
                  </a:rPr>
                  <a:t>[Substitution of </a:t>
                </a:r>
                <a:r>
                  <a:rPr lang="en-GB" sz="2000" dirty="0" err="1">
                    <a:solidFill>
                      <a:schemeClr val="accent2">
                        <a:lumMod val="50000"/>
                      </a:schemeClr>
                    </a:solidFill>
                    <a:latin typeface="Cambria" panose="02040503050406030204" pitchFamily="18" charset="0"/>
                    <a:ea typeface="Cambria" panose="02040503050406030204" pitchFamily="18" charset="0"/>
                  </a:rPr>
                  <a:t>Identicals</a:t>
                </a:r>
                <a:r>
                  <a:rPr lang="en-GB" sz="2000" dirty="0">
                    <a:solidFill>
                      <a:schemeClr val="accent2">
                        <a:lumMod val="50000"/>
                      </a:schemeClr>
                    </a:solidFill>
                    <a:latin typeface="Cambria" panose="02040503050406030204" pitchFamily="18" charset="0"/>
                    <a:ea typeface="Cambria" panose="02040503050406030204" pitchFamily="18" charset="0"/>
                  </a:rPr>
                  <a:t>]</a:t>
                </a:r>
              </a:p>
              <a:p>
                <a:pPr lvl="1">
                  <a:spcAft>
                    <a:spcPts val="2000"/>
                  </a:spcAft>
                  <a:tabLst>
                    <a:tab pos="895350" algn="l"/>
                    <a:tab pos="4843463" algn="l"/>
                  </a:tabLst>
                </a:pPr>
                <a:r>
                  <a:rPr lang="en-GB" sz="2000" dirty="0">
                    <a:latin typeface="Cambria" panose="02040503050406030204" pitchFamily="18" charset="0"/>
                    <a:ea typeface="Cambria" panose="02040503050406030204" pitchFamily="18" charset="0"/>
                  </a:rPr>
                  <a:t>4.	</a:t>
                </a:r>
                <a14:m>
                  <m:oMath xmlns:m="http://schemas.openxmlformats.org/officeDocument/2006/math">
                    <m:r>
                      <a:rPr lang="en-US" sz="2000" b="0" i="1" smtClean="0">
                        <a:solidFill>
                          <a:schemeClr val="tx1"/>
                        </a:solidFill>
                        <a:latin typeface="Cambria Math" panose="02040503050406030204" pitchFamily="18" charset="0"/>
                        <a:ea typeface="Cambria" panose="02040503050406030204" pitchFamily="18" charset="0"/>
                      </a:rPr>
                      <m:t>∴</m:t>
                    </m:r>
                    <m:r>
                      <a:rPr lang="en-US" sz="2000" b="0" i="1" smtClean="0">
                        <a:solidFill>
                          <a:schemeClr val="tx1"/>
                        </a:solidFill>
                        <a:latin typeface="Cambria Math" panose="02040503050406030204" pitchFamily="18" charset="0"/>
                        <a:ea typeface="Cambria" panose="02040503050406030204" pitchFamily="18" charset="0"/>
                      </a:rPr>
                      <m:t>𝜔</m:t>
                    </m:r>
                  </m:oMath>
                </a14:m>
                <a:r>
                  <a:rPr lang="en-GB" sz="2000" i="1" dirty="0">
                    <a:solidFill>
                      <a:schemeClr val="tx1"/>
                    </a:solidFill>
                    <a:latin typeface="Cambria" panose="02040503050406030204" pitchFamily="18" charset="0"/>
                    <a:ea typeface="Cambria" panose="02040503050406030204" pitchFamily="18" charset="0"/>
                  </a:rPr>
                  <a:t> </a:t>
                </a:r>
                <a:r>
                  <a:rPr lang="en-GB" sz="2000" dirty="0">
                    <a:solidFill>
                      <a:schemeClr val="tx1"/>
                    </a:solidFill>
                    <a:latin typeface="Cambria" panose="02040503050406030204" pitchFamily="18" charset="0"/>
                    <a:ea typeface="Cambria" panose="02040503050406030204" pitchFamily="18" charset="0"/>
                  </a:rPr>
                  <a:t>is true </a:t>
                </a:r>
                <a14:m>
                  <m:oMath xmlns:m="http://schemas.openxmlformats.org/officeDocument/2006/math">
                    <m:r>
                      <a:rPr lang="en-US" sz="2000" b="0" i="1" smtClean="0">
                        <a:solidFill>
                          <a:schemeClr val="tx1"/>
                        </a:solidFill>
                        <a:latin typeface="Cambria Math" panose="02040503050406030204" pitchFamily="18" charset="0"/>
                        <a:ea typeface="Cambria" panose="02040503050406030204" pitchFamily="18" charset="0"/>
                      </a:rPr>
                      <m:t>∧</m:t>
                    </m:r>
                  </m:oMath>
                </a14:m>
                <a:r>
                  <a:rPr lang="en-GB" sz="2000" dirty="0">
                    <a:solidFill>
                      <a:schemeClr val="tx1"/>
                    </a:solidFill>
                    <a:latin typeface="Cambria" panose="02040503050406030204" pitchFamily="18" charset="0"/>
                    <a:ea typeface="Cambria" panose="02040503050406030204" pitchFamily="18" charset="0"/>
                  </a:rPr>
                  <a:t> (</a:t>
                </a:r>
                <a14:m>
                  <m:oMath xmlns:m="http://schemas.openxmlformats.org/officeDocument/2006/math">
                    <m:r>
                      <a:rPr lang="en-US" sz="2000" b="0" i="1" dirty="0" smtClean="0">
                        <a:latin typeface="Cambria Math" panose="02040503050406030204" pitchFamily="18" charset="0"/>
                        <a:ea typeface="Cambria" panose="02040503050406030204" pitchFamily="18" charset="0"/>
                      </a:rPr>
                      <m:t>𝜔</m:t>
                    </m:r>
                  </m:oMath>
                </a14:m>
                <a:r>
                  <a:rPr lang="en-GB" sz="2000" dirty="0">
                    <a:latin typeface="Cambria" panose="02040503050406030204" pitchFamily="18" charset="0"/>
                    <a:ea typeface="Cambria" panose="02040503050406030204" pitchFamily="18" charset="0"/>
                  </a:rPr>
                  <a:t> is true</a:t>
                </a:r>
                <a:r>
                  <a:rPr lang="en-GB" sz="2000" dirty="0">
                    <a:latin typeface="Cambria" panose="02040503050406030204" pitchFamily="18" charset="0"/>
                    <a:ea typeface="Cambria" panose="02040503050406030204" pitchFamily="18" charset="0"/>
                    <a:sym typeface="Wingdings" panose="05000000000000000000" pitchFamily="2" charset="2"/>
                  </a:rPr>
                  <a:t>?)</a:t>
                </a:r>
                <a:r>
                  <a:rPr lang="en-GB" sz="2000" dirty="0">
                    <a:solidFill>
                      <a:srgbClr val="C00000"/>
                    </a:solidFill>
                    <a:latin typeface="Cambria" panose="02040503050406030204" pitchFamily="18" charset="0"/>
                    <a:ea typeface="Cambria" panose="02040503050406030204" pitchFamily="18" charset="0"/>
                    <a:sym typeface="Wingdings" panose="05000000000000000000" pitchFamily="2" charset="2"/>
                  </a:rPr>
                  <a:t> </a:t>
                </a:r>
                <a:r>
                  <a:rPr lang="en-GB" sz="2000" i="1" dirty="0">
                    <a:solidFill>
                      <a:srgbClr val="C00000"/>
                    </a:solidFill>
                    <a:latin typeface="Cambria" panose="02040503050406030204" pitchFamily="18" charset="0"/>
                    <a:ea typeface="Cambria" panose="02040503050406030204" pitchFamily="18" charset="0"/>
                  </a:rPr>
                  <a:t>	</a:t>
                </a:r>
                <a:r>
                  <a:rPr lang="en-GB" sz="2000" dirty="0">
                    <a:solidFill>
                      <a:srgbClr val="0070C0"/>
                    </a:solidFill>
                    <a:latin typeface="Cambria" panose="02040503050406030204" pitchFamily="18" charset="0"/>
                    <a:ea typeface="Cambria" panose="02040503050406030204" pitchFamily="18" charset="0"/>
                  </a:rPr>
                  <a:t>[LP inference]</a:t>
                </a:r>
                <a:endParaRPr lang="en-GB" sz="2000" dirty="0">
                  <a:solidFill>
                    <a:srgbClr val="C00000"/>
                  </a:solidFill>
                  <a:latin typeface="Cambria" panose="02040503050406030204" pitchFamily="18" charset="0"/>
                  <a:ea typeface="Cambria" panose="02040503050406030204" pitchFamily="18" charset="0"/>
                  <a:sym typeface="Wingdings" panose="05000000000000000000" pitchFamily="2" charset="2"/>
                </a:endParaRPr>
              </a:p>
            </p:txBody>
          </p:sp>
        </mc:Choice>
        <mc:Fallback xmlns="">
          <p:sp>
            <p:nvSpPr>
              <p:cNvPr id="5" name="TextBox 4">
                <a:extLst>
                  <a:ext uri="{FF2B5EF4-FFF2-40B4-BE49-F238E27FC236}">
                    <a16:creationId xmlns:a16="http://schemas.microsoft.com/office/drawing/2014/main" id="{9C24D275-5654-E39D-B5AC-C1250A66D26F}"/>
                  </a:ext>
                </a:extLst>
              </p:cNvPr>
              <p:cNvSpPr txBox="1">
                <a:spLocks noRot="1" noChangeAspect="1" noMove="1" noResize="1" noEditPoints="1" noAdjustHandles="1" noChangeArrowheads="1" noChangeShapeType="1" noTextEdit="1"/>
              </p:cNvSpPr>
              <p:nvPr/>
            </p:nvSpPr>
            <p:spPr>
              <a:xfrm>
                <a:off x="873551" y="4161097"/>
                <a:ext cx="10444898" cy="1708160"/>
              </a:xfrm>
              <a:prstGeom prst="rect">
                <a:avLst/>
              </a:prstGeom>
              <a:blipFill>
                <a:blip r:embed="rId4"/>
                <a:stretch>
                  <a:fillRect t="-1786" b="-5714"/>
                </a:stretch>
              </a:blipFill>
            </p:spPr>
            <p:txBody>
              <a:bodyPr/>
              <a:lstStyle/>
              <a:p>
                <a:r>
                  <a:rPr lang="en-GB">
                    <a:noFill/>
                  </a:rPr>
                  <a:t> </a:t>
                </a:r>
              </a:p>
            </p:txBody>
          </p:sp>
        </mc:Fallback>
      </mc:AlternateContent>
    </p:spTree>
    <p:extLst>
      <p:ext uri="{BB962C8B-B14F-4D97-AF65-F5344CB8AC3E}">
        <p14:creationId xmlns:p14="http://schemas.microsoft.com/office/powerpoint/2010/main" val="190391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4">
                                            <p:txEl>
                                              <p:pRg st="0" end="0"/>
                                            </p:txEl>
                                          </p:spTgt>
                                        </p:tgtEl>
                                      </p:cBhvr>
                                    </p:animEffect>
                                    <p:set>
                                      <p:cBhvr>
                                        <p:cTn id="41" dur="1" fill="hold">
                                          <p:stCondLst>
                                            <p:cond delay="499"/>
                                          </p:stCondLst>
                                        </p:cTn>
                                        <p:tgtEl>
                                          <p:spTgt spid="4">
                                            <p:txEl>
                                              <p:pRg st="0" end="0"/>
                                            </p:txEl>
                                          </p:spTgt>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500"/>
                                        <p:tgtEl>
                                          <p:spTgt spid="4">
                                            <p:txEl>
                                              <p:pRg st="1" end="1"/>
                                            </p:txEl>
                                          </p:spTgt>
                                        </p:tgtEl>
                                      </p:cBhvr>
                                    </p:animEffect>
                                    <p:set>
                                      <p:cBhvr>
                                        <p:cTn id="44" dur="1" fill="hold">
                                          <p:stCondLst>
                                            <p:cond delay="499"/>
                                          </p:stCondLst>
                                        </p:cTn>
                                        <p:tgtEl>
                                          <p:spTgt spid="4">
                                            <p:txEl>
                                              <p:pRg st="1" end="1"/>
                                            </p:txEl>
                                          </p:spTgt>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4">
                                            <p:txEl>
                                              <p:pRg st="2" end="2"/>
                                            </p:txEl>
                                          </p:spTgt>
                                        </p:tgtEl>
                                      </p:cBhvr>
                                    </p:animEffect>
                                    <p:set>
                                      <p:cBhvr>
                                        <p:cTn id="47" dur="1" fill="hold">
                                          <p:stCondLst>
                                            <p:cond delay="499"/>
                                          </p:stCondLst>
                                        </p:cTn>
                                        <p:tgtEl>
                                          <p:spTgt spid="4">
                                            <p:txEl>
                                              <p:pRg st="2" end="2"/>
                                            </p:txEl>
                                          </p:spTgt>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4">
                                            <p:txEl>
                                              <p:pRg st="3" end="3"/>
                                            </p:txEl>
                                          </p:spTgt>
                                        </p:tgtEl>
                                      </p:cBhvr>
                                    </p:animEffect>
                                    <p:set>
                                      <p:cBhvr>
                                        <p:cTn id="50" dur="1" fill="hold">
                                          <p:stCondLst>
                                            <p:cond delay="499"/>
                                          </p:stCondLst>
                                        </p:cTn>
                                        <p:tgtEl>
                                          <p:spTgt spid="4">
                                            <p:txEl>
                                              <p:pRg st="3" end="3"/>
                                            </p:txEl>
                                          </p:spTgt>
                                        </p:tgtEl>
                                        <p:attrNameLst>
                                          <p:attrName>style.visibility</p:attrName>
                                        </p:attrNameLst>
                                      </p:cBhvr>
                                      <p:to>
                                        <p:strVal val="hidden"/>
                                      </p:to>
                                    </p:set>
                                  </p:childTnLst>
                                </p:cTn>
                              </p:par>
                              <p:par>
                                <p:cTn id="51" presetID="10"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The Catch…</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1" y="1690713"/>
                <a:ext cx="6908374" cy="2631490"/>
              </a:xfrm>
              <a:prstGeom prst="rect">
                <a:avLst/>
              </a:prstGeom>
              <a:noFill/>
            </p:spPr>
            <p:txBody>
              <a:bodyPr wrap="square" rtlCol="0" anchor="t">
                <a:spAutoFit/>
              </a:bodyPr>
              <a:lstStyle/>
              <a:p>
                <a:pPr marL="457200" indent="-457200">
                  <a:spcAft>
                    <a:spcPts val="1000"/>
                  </a:spcAft>
                  <a:buFont typeface="Arial" panose="020B0604020202020204" pitchFamily="34" charset="0"/>
                  <a:buChar char="•"/>
                </a:pPr>
                <a:r>
                  <a:rPr lang="en-US" sz="2000" dirty="0">
                    <a:latin typeface="Cambria" panose="02040503050406030204" pitchFamily="18" charset="0"/>
                    <a:ea typeface="Cambria" panose="02040503050406030204" pitchFamily="18" charset="0"/>
                  </a:rPr>
                  <a:t>I</a:t>
                </a:r>
                <a:r>
                  <a:rPr lang="en-GB" sz="2000" dirty="0">
                    <a:latin typeface="Cambria" panose="02040503050406030204" pitchFamily="18" charset="0"/>
                    <a:ea typeface="Cambria" panose="02040503050406030204" pitchFamily="18" charset="0"/>
                  </a:rPr>
                  <a:t>t would be really helpful if </a:t>
                </a:r>
                <a:r>
                  <a:rPr lang="en-GB" sz="2000" b="1" dirty="0">
                    <a:solidFill>
                      <a:srgbClr val="7030A0"/>
                    </a:solidFill>
                    <a:latin typeface="Cambria" panose="02040503050406030204" pitchFamily="18" charset="0"/>
                    <a:ea typeface="Cambria" panose="02040503050406030204" pitchFamily="18" charset="0"/>
                  </a:rPr>
                  <a:t>dialetheists</a:t>
                </a:r>
                <a:r>
                  <a:rPr lang="en-GB" sz="2000" dirty="0">
                    <a:latin typeface="Cambria" panose="02040503050406030204" pitchFamily="18" charset="0"/>
                    <a:ea typeface="Cambria" panose="02040503050406030204" pitchFamily="18" charset="0"/>
                  </a:rPr>
                  <a:t> could say things like this:</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If </a:t>
                </a:r>
                <a14:m>
                  <m:oMath xmlns:m="http://schemas.openxmlformats.org/officeDocument/2006/math">
                    <m:r>
                      <a:rPr lang="en-US" sz="2000" b="1" i="1" smtClean="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and </a:t>
                </a:r>
                <a14:m>
                  <m:oMath xmlns:m="http://schemas.openxmlformats.org/officeDocument/2006/math">
                    <m:r>
                      <a:rPr lang="en-US" sz="2000" b="1" i="1" smtClean="0">
                        <a:latin typeface="Cambria Math" panose="02040503050406030204" pitchFamily="18" charset="0"/>
                        <a:ea typeface="Cambria" panose="02040503050406030204" pitchFamily="18" charset="0"/>
                      </a:rPr>
                      <m:t>𝑩</m:t>
                    </m:r>
                  </m:oMath>
                </a14:m>
                <a:r>
                  <a:rPr lang="en-GB" sz="2000" dirty="0">
                    <a:latin typeface="Cambria" panose="02040503050406030204" pitchFamily="18" charset="0"/>
                    <a:ea typeface="Cambria" panose="02040503050406030204" pitchFamily="18" charset="0"/>
                  </a:rPr>
                  <a:t> are not </a:t>
                </a:r>
                <a:r>
                  <a:rPr lang="en-GB" sz="2000" b="1" dirty="0" err="1">
                    <a:solidFill>
                      <a:srgbClr val="7030A0"/>
                    </a:solidFill>
                    <a:latin typeface="Cambria" panose="02040503050406030204" pitchFamily="18" charset="0"/>
                    <a:ea typeface="Cambria" panose="02040503050406030204" pitchFamily="18" charset="0"/>
                  </a:rPr>
                  <a:t>dialethia</a:t>
                </a:r>
                <a:r>
                  <a:rPr lang="en-GB" sz="2000" dirty="0">
                    <a:latin typeface="Cambria" panose="02040503050406030204" pitchFamily="18" charset="0"/>
                    <a:ea typeface="Cambria" panose="02040503050406030204" pitchFamily="18" charset="0"/>
                  </a:rPr>
                  <a:t>, then </a:t>
                </a:r>
                <a14:m>
                  <m:oMath xmlns:m="http://schemas.openxmlformats.org/officeDocument/2006/math">
                    <m:r>
                      <a:rPr lang="en-US" sz="2000" b="1" i="1" smtClean="0">
                        <a:latin typeface="Cambria Math" panose="02040503050406030204" pitchFamily="18" charset="0"/>
                        <a:ea typeface="Cambria" panose="02040503050406030204" pitchFamily="18" charset="0"/>
                      </a:rPr>
                      <m:t>𝑨</m:t>
                    </m:r>
                    <m:r>
                      <a:rPr lang="en-US" sz="2000" b="1"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𝑩</m:t>
                    </m:r>
                    <m:r>
                      <a:rPr lang="en-US" sz="2000" b="1" i="0"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𝑨</m:t>
                    </m:r>
                    <m:r>
                      <a:rPr lang="en-US" sz="2000" b="1"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𝑩</m:t>
                    </m:r>
                  </m:oMath>
                </a14:m>
                <a:r>
                  <a:rPr lang="en-GB" sz="2000" b="1" dirty="0">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is valid</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However, we could simultaneously </a:t>
                </a:r>
                <a:r>
                  <a:rPr lang="en-GB" sz="2000" b="1" dirty="0">
                    <a:solidFill>
                      <a:schemeClr val="accent6">
                        <a:lumMod val="50000"/>
                      </a:schemeClr>
                    </a:solidFill>
                    <a:latin typeface="Cambria" panose="02040503050406030204" pitchFamily="18" charset="0"/>
                    <a:ea typeface="Cambria" panose="02040503050406030204" pitchFamily="18" charset="0"/>
                  </a:rPr>
                  <a:t>assert</a:t>
                </a:r>
                <a:r>
                  <a:rPr lang="en-GB" sz="2000" dirty="0">
                    <a:latin typeface="Cambria" panose="02040503050406030204" pitchFamily="18" charset="0"/>
                    <a:ea typeface="Cambria" panose="02040503050406030204" pitchFamily="18" charset="0"/>
                  </a:rPr>
                  <a:t> the antecedent and its </a:t>
                </a:r>
                <a:r>
                  <a:rPr lang="en-GB" sz="2000" b="1" dirty="0">
                    <a:solidFill>
                      <a:schemeClr val="accent2">
                        <a:lumMod val="50000"/>
                      </a:schemeClr>
                    </a:solidFill>
                    <a:latin typeface="Cambria" panose="02040503050406030204" pitchFamily="18" charset="0"/>
                    <a:ea typeface="Cambria" panose="02040503050406030204" pitchFamily="18" charset="0"/>
                  </a:rPr>
                  <a:t>negation</a:t>
                </a:r>
                <a:r>
                  <a:rPr lang="en-GB" sz="2000" dirty="0">
                    <a:latin typeface="Cambria" panose="02040503050406030204" pitchFamily="18" charset="0"/>
                    <a:ea typeface="Cambria" panose="02040503050406030204" pitchFamily="18" charset="0"/>
                  </a:rPr>
                  <a:t>, and so this conditional can’t quite serve the purposes we would like</a:t>
                </a: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1" y="1690713"/>
                <a:ext cx="6908374" cy="2631490"/>
              </a:xfrm>
              <a:prstGeom prst="rect">
                <a:avLst/>
              </a:prstGeom>
              <a:blipFill>
                <a:blip r:embed="rId2"/>
                <a:stretch>
                  <a:fillRect l="-794" t="-1157" r="-441" b="-3009"/>
                </a:stretch>
              </a:blipFill>
            </p:spPr>
            <p:txBody>
              <a:bodyPr/>
              <a:lstStyle/>
              <a:p>
                <a:r>
                  <a:rPr lang="en-GB">
                    <a:noFill/>
                  </a:rPr>
                  <a:t> </a:t>
                </a:r>
              </a:p>
            </p:txBody>
          </p:sp>
        </mc:Fallback>
      </mc:AlternateContent>
      <p:pic>
        <p:nvPicPr>
          <p:cNvPr id="7" name="Picture 6">
            <a:extLst>
              <a:ext uri="{FF2B5EF4-FFF2-40B4-BE49-F238E27FC236}">
                <a16:creationId xmlns:a16="http://schemas.microsoft.com/office/drawing/2014/main" id="{57A14FED-F7C7-D756-7A83-577F8FA3719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7946" r="7772"/>
          <a:stretch/>
        </p:blipFill>
        <p:spPr>
          <a:xfrm>
            <a:off x="7972425" y="1687135"/>
            <a:ext cx="3948254" cy="2635068"/>
          </a:xfrm>
          <a:prstGeom prst="rect">
            <a:avLst/>
          </a:prstGeom>
          <a:ln w="28575">
            <a:solidFill>
              <a:schemeClr val="accent3">
                <a:lumMod val="75000"/>
              </a:schemeClr>
            </a:solidFill>
          </a:ln>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BCEA580-B791-D7E3-AD3B-57C7B39EDD26}"/>
                  </a:ext>
                </a:extLst>
              </p:cNvPr>
              <p:cNvSpPr txBox="1"/>
              <p:nvPr/>
            </p:nvSpPr>
            <p:spPr>
              <a:xfrm>
                <a:off x="873551" y="4472081"/>
                <a:ext cx="10444898" cy="1708160"/>
              </a:xfrm>
              <a:prstGeom prst="rect">
                <a:avLst/>
              </a:prstGeom>
              <a:noFill/>
            </p:spPr>
            <p:txBody>
              <a:bodyPr wrap="square" rtlCol="0" anchor="t">
                <a:spAutoFit/>
              </a:bodyPr>
              <a:lstStyle/>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We might have thought we could get around this problem by swapping </a:t>
                </a:r>
                <a:r>
                  <a:rPr lang="en-GB" sz="2000" b="1" dirty="0">
                    <a:solidFill>
                      <a:schemeClr val="accent2">
                        <a:lumMod val="50000"/>
                      </a:schemeClr>
                    </a:solidFill>
                    <a:latin typeface="Cambria" panose="02040503050406030204" pitchFamily="18" charset="0"/>
                    <a:ea typeface="Cambria" panose="02040503050406030204" pitchFamily="18" charset="0"/>
                  </a:rPr>
                  <a:t>negation</a:t>
                </a:r>
                <a:r>
                  <a:rPr lang="en-GB" sz="2000" dirty="0">
                    <a:latin typeface="Cambria" panose="02040503050406030204" pitchFamily="18" charset="0"/>
                    <a:ea typeface="Cambria" panose="02040503050406030204" pitchFamily="18" charset="0"/>
                  </a:rPr>
                  <a:t> for </a:t>
                </a:r>
                <a:r>
                  <a:rPr lang="en-GB" sz="2000" b="1" dirty="0">
                    <a:solidFill>
                      <a:srgbClr val="C00000"/>
                    </a:solidFill>
                    <a:latin typeface="Cambria" panose="02040503050406030204" pitchFamily="18" charset="0"/>
                    <a:ea typeface="Cambria" panose="02040503050406030204" pitchFamily="18" charset="0"/>
                  </a:rPr>
                  <a:t>denial</a:t>
                </a:r>
                <a:endParaRPr lang="en-GB" sz="2000" dirty="0">
                  <a:solidFill>
                    <a:srgbClr val="C00000"/>
                  </a:solidFill>
                  <a:latin typeface="Cambria" panose="02040503050406030204" pitchFamily="18" charset="0"/>
                  <a:ea typeface="Cambria" panose="02040503050406030204" pitchFamily="18" charset="0"/>
                </a:endParaRP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If (</a:t>
                </a:r>
                <a14:m>
                  <m:oMath xmlns:m="http://schemas.openxmlformats.org/officeDocument/2006/math">
                    <m:r>
                      <a:rPr lang="en-US" sz="2000" b="1" i="1" smtClean="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and </a:t>
                </a:r>
                <a14:m>
                  <m:oMath xmlns:m="http://schemas.openxmlformats.org/officeDocument/2006/math">
                    <m:r>
                      <a:rPr lang="en-US" sz="2000" b="1" i="1" smtClean="0">
                        <a:latin typeface="Cambria Math" panose="02040503050406030204" pitchFamily="18" charset="0"/>
                        <a:ea typeface="Cambria" panose="02040503050406030204" pitchFamily="18" charset="0"/>
                      </a:rPr>
                      <m:t>𝑩</m:t>
                    </m:r>
                  </m:oMath>
                </a14:m>
                <a:r>
                  <a:rPr lang="en-GB" sz="2000" dirty="0">
                    <a:latin typeface="Cambria" panose="02040503050406030204" pitchFamily="18" charset="0"/>
                    <a:ea typeface="Cambria" panose="02040503050406030204" pitchFamily="18" charset="0"/>
                  </a:rPr>
                  <a:t> are </a:t>
                </a:r>
                <a:r>
                  <a:rPr lang="en-GB" sz="2000" b="1" dirty="0" err="1">
                    <a:solidFill>
                      <a:srgbClr val="7030A0"/>
                    </a:solidFill>
                    <a:latin typeface="Cambria" panose="02040503050406030204" pitchFamily="18" charset="0"/>
                    <a:ea typeface="Cambria" panose="02040503050406030204" pitchFamily="18" charset="0"/>
                  </a:rPr>
                  <a:t>dialethia</a:t>
                </a:r>
                <a:r>
                  <a:rPr lang="en-GB" sz="2000" dirty="0">
                    <a:solidFill>
                      <a:srgbClr val="C00000"/>
                    </a:solidFill>
                    <a:latin typeface="Cambria" panose="02040503050406030204" pitchFamily="18" charset="0"/>
                    <a:ea typeface="Cambria" panose="02040503050406030204" pitchFamily="18" charset="0"/>
                    <a:sym typeface="Wingdings" panose="05000000000000000000" pitchFamily="2" charset="2"/>
                  </a:rPr>
                  <a:t></a:t>
                </a:r>
                <a:r>
                  <a:rPr lang="en-GB" sz="2000" dirty="0">
                    <a:latin typeface="Cambria" panose="02040503050406030204" pitchFamily="18" charset="0"/>
                    <a:ea typeface="Cambria" panose="02040503050406030204" pitchFamily="18" charset="0"/>
                    <a:sym typeface="Wingdings" panose="05000000000000000000" pitchFamily="2" charset="2"/>
                  </a:rPr>
                  <a:t>)</a:t>
                </a:r>
                <a:r>
                  <a:rPr lang="en-GB" sz="2000" dirty="0">
                    <a:latin typeface="Cambria" panose="02040503050406030204" pitchFamily="18" charset="0"/>
                    <a:ea typeface="Cambria" panose="02040503050406030204" pitchFamily="18" charset="0"/>
                  </a:rPr>
                  <a:t>, then </a:t>
                </a:r>
                <a14:m>
                  <m:oMath xmlns:m="http://schemas.openxmlformats.org/officeDocument/2006/math">
                    <m:r>
                      <a:rPr lang="en-US" sz="2000" b="1" i="1" smtClean="0">
                        <a:latin typeface="Cambria Math" panose="02040503050406030204" pitchFamily="18" charset="0"/>
                        <a:ea typeface="Cambria" panose="02040503050406030204" pitchFamily="18" charset="0"/>
                      </a:rPr>
                      <m:t>𝑨</m:t>
                    </m:r>
                    <m:r>
                      <a:rPr lang="en-US" sz="2000" b="1"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𝑩</m:t>
                    </m:r>
                    <m:r>
                      <a:rPr lang="en-US" sz="2000" b="1" i="0"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𝑨</m:t>
                    </m:r>
                    <m:r>
                      <a:rPr lang="en-US" sz="2000" b="1"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𝑩</m:t>
                    </m:r>
                  </m:oMath>
                </a14:m>
                <a:r>
                  <a:rPr lang="en-GB" sz="2000" b="1" dirty="0">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is valid</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But, to repeat, the denial sign is not part of the sentence, and so cannot be embedded!</a:t>
                </a:r>
              </a:p>
            </p:txBody>
          </p:sp>
        </mc:Choice>
        <mc:Fallback xmlns="">
          <p:sp>
            <p:nvSpPr>
              <p:cNvPr id="8" name="TextBox 7">
                <a:extLst>
                  <a:ext uri="{FF2B5EF4-FFF2-40B4-BE49-F238E27FC236}">
                    <a16:creationId xmlns:a16="http://schemas.microsoft.com/office/drawing/2014/main" id="{3BCEA580-B791-D7E3-AD3B-57C7B39EDD26}"/>
                  </a:ext>
                </a:extLst>
              </p:cNvPr>
              <p:cNvSpPr txBox="1">
                <a:spLocks noRot="1" noChangeAspect="1" noMove="1" noResize="1" noEditPoints="1" noAdjustHandles="1" noChangeArrowheads="1" noChangeShapeType="1" noTextEdit="1"/>
              </p:cNvSpPr>
              <p:nvPr/>
            </p:nvSpPr>
            <p:spPr>
              <a:xfrm>
                <a:off x="873551" y="4472081"/>
                <a:ext cx="10444898" cy="1708160"/>
              </a:xfrm>
              <a:prstGeom prst="rect">
                <a:avLst/>
              </a:prstGeom>
              <a:blipFill>
                <a:blip r:embed="rId4"/>
                <a:stretch>
                  <a:fillRect l="-525" t="-2143" b="-5357"/>
                </a:stretch>
              </a:blipFill>
            </p:spPr>
            <p:txBody>
              <a:bodyPr/>
              <a:lstStyle/>
              <a:p>
                <a:r>
                  <a:rPr lang="en-GB">
                    <a:noFill/>
                  </a:rPr>
                  <a:t> </a:t>
                </a:r>
              </a:p>
            </p:txBody>
          </p:sp>
        </mc:Fallback>
      </mc:AlternateContent>
    </p:spTree>
    <p:extLst>
      <p:ext uri="{BB962C8B-B14F-4D97-AF65-F5344CB8AC3E}">
        <p14:creationId xmlns:p14="http://schemas.microsoft.com/office/powerpoint/2010/main" val="117100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DDAB807-E536-22F2-457E-9A3DD1A300D2}"/>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2860" t="1905" r="3202" b="23559"/>
          <a:stretch/>
        </p:blipFill>
        <p:spPr>
          <a:xfrm>
            <a:off x="6096001" y="1"/>
            <a:ext cx="6096000" cy="6857999"/>
          </a:xfrm>
          <a:prstGeom prst="rect">
            <a:avLst/>
          </a:prstGeom>
        </p:spPr>
      </p:pic>
      <p:cxnSp>
        <p:nvCxnSpPr>
          <p:cNvPr id="8" name="Straight Connector 7">
            <a:extLst>
              <a:ext uri="{FF2B5EF4-FFF2-40B4-BE49-F238E27FC236}">
                <a16:creationId xmlns:a16="http://schemas.microsoft.com/office/drawing/2014/main" id="{A9911D91-FF50-730F-3ECF-47238539F1A1}"/>
              </a:ext>
            </a:extLst>
          </p:cNvPr>
          <p:cNvCxnSpPr>
            <a:cxnSpLocks/>
            <a:stCxn id="6" idx="0"/>
          </p:cNvCxnSpPr>
          <p:nvPr/>
        </p:nvCxnSpPr>
        <p:spPr>
          <a:xfrm>
            <a:off x="6096000" y="0"/>
            <a:ext cx="0" cy="685800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A6619EB-2677-3772-A3CA-0283B71D7801}"/>
              </a:ext>
            </a:extLst>
          </p:cNvPr>
          <p:cNvSpPr txBox="1"/>
          <p:nvPr/>
        </p:nvSpPr>
        <p:spPr>
          <a:xfrm>
            <a:off x="351935" y="284693"/>
            <a:ext cx="5392132" cy="707886"/>
          </a:xfrm>
          <a:prstGeom prst="rect">
            <a:avLst/>
          </a:prstGeom>
          <a:noFill/>
        </p:spPr>
        <p:txBody>
          <a:bodyPr wrap="square" rtlCol="0">
            <a:spAutoFit/>
          </a:bodyPr>
          <a:lstStyle/>
          <a:p>
            <a:pPr algn="ctr"/>
            <a:r>
              <a:rPr lang="en-GB" sz="4000" dirty="0">
                <a:latin typeface="Cambria" panose="02040503050406030204" pitchFamily="18" charset="0"/>
                <a:ea typeface="Cambria" panose="02040503050406030204" pitchFamily="18" charset="0"/>
              </a:rPr>
              <a:t>Dialetheism</a:t>
            </a:r>
          </a:p>
        </p:txBody>
      </p:sp>
      <p:sp>
        <p:nvSpPr>
          <p:cNvPr id="2" name="TextBox 1">
            <a:extLst>
              <a:ext uri="{FF2B5EF4-FFF2-40B4-BE49-F238E27FC236}">
                <a16:creationId xmlns:a16="http://schemas.microsoft.com/office/drawing/2014/main" id="{5DC10DD6-DBBA-57CE-B190-2532693AD757}"/>
              </a:ext>
            </a:extLst>
          </p:cNvPr>
          <p:cNvSpPr txBox="1"/>
          <p:nvPr/>
        </p:nvSpPr>
        <p:spPr>
          <a:xfrm>
            <a:off x="351935" y="2244060"/>
            <a:ext cx="5392132" cy="3362459"/>
          </a:xfrm>
          <a:prstGeom prst="rect">
            <a:avLst/>
          </a:prstGeom>
          <a:noFill/>
        </p:spPr>
        <p:txBody>
          <a:bodyPr wrap="square" rtlCol="0" anchor="ctr">
            <a:spAutoFit/>
          </a:bodyPr>
          <a:lstStyle/>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Introducing dialetheism</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The Logic of Paradox</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Features of LP</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The Liar Paradox</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Assertion and denial</a:t>
            </a:r>
          </a:p>
          <a:p>
            <a:pPr marL="536575" indent="-536575">
              <a:spcAft>
                <a:spcPts val="1500"/>
              </a:spcAft>
              <a:buFont typeface="+mj-lt"/>
              <a:buAutoNum type="arabicPeriod"/>
            </a:pPr>
            <a:r>
              <a:rPr lang="en-GB" sz="2500" b="1" dirty="0">
                <a:latin typeface="Cambria" panose="02040503050406030204" pitchFamily="18" charset="0"/>
                <a:ea typeface="Cambria" panose="02040503050406030204" pitchFamily="18" charset="0"/>
              </a:rPr>
              <a:t>Rational disagreement</a:t>
            </a:r>
          </a:p>
        </p:txBody>
      </p:sp>
    </p:spTree>
    <p:extLst>
      <p:ext uri="{BB962C8B-B14F-4D97-AF65-F5344CB8AC3E}">
        <p14:creationId xmlns:p14="http://schemas.microsoft.com/office/powerpoint/2010/main" val="108570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9"/>
                                        </p:tgtEl>
                                      </p:cBhvr>
                                    </p:animEffect>
                                    <p:set>
                                      <p:cBhvr>
                                        <p:cTn id="10" dur="1" fill="hold">
                                          <p:stCondLst>
                                            <p:cond delay="499"/>
                                          </p:stCondLst>
                                        </p:cTn>
                                        <p:tgtEl>
                                          <p:spTgt spid="19"/>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1">
            <a:hlinkClick r:id="" action="ppaction://media"/>
            <a:extLst>
              <a:ext uri="{FF2B5EF4-FFF2-40B4-BE49-F238E27FC236}">
                <a16:creationId xmlns:a16="http://schemas.microsoft.com/office/drawing/2014/main" id="{E962DC8E-113D-65AF-5DE6-9DC19EC4256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3569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2">
            <a:hlinkClick r:id="" action="ppaction://media"/>
            <a:extLst>
              <a:ext uri="{FF2B5EF4-FFF2-40B4-BE49-F238E27FC236}">
                <a16:creationId xmlns:a16="http://schemas.microsoft.com/office/drawing/2014/main" id="{35CD616F-AF35-5E2E-67FB-D2E3DB8659D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69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3">
            <a:hlinkClick r:id="" action="ppaction://media"/>
            <a:extLst>
              <a:ext uri="{FF2B5EF4-FFF2-40B4-BE49-F238E27FC236}">
                <a16:creationId xmlns:a16="http://schemas.microsoft.com/office/drawing/2014/main" id="{FE814856-8059-B48F-8B32-6D8748F2A8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6507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4">
            <a:hlinkClick r:id="" action="ppaction://media"/>
            <a:extLst>
              <a:ext uri="{FF2B5EF4-FFF2-40B4-BE49-F238E27FC236}">
                <a16:creationId xmlns:a16="http://schemas.microsoft.com/office/drawing/2014/main" id="{1B3809B7-4AA1-0248-F320-43D7632C865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4604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3">
            <a:hlinkClick r:id="" action="ppaction://media"/>
            <a:extLst>
              <a:ext uri="{FF2B5EF4-FFF2-40B4-BE49-F238E27FC236}">
                <a16:creationId xmlns:a16="http://schemas.microsoft.com/office/drawing/2014/main" id="{215F6449-0DCE-B138-F3F0-DFD2E8E50F0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1605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5">
            <a:hlinkClick r:id="" action="ppaction://media"/>
            <a:extLst>
              <a:ext uri="{FF2B5EF4-FFF2-40B4-BE49-F238E27FC236}">
                <a16:creationId xmlns:a16="http://schemas.microsoft.com/office/drawing/2014/main" id="{5897E963-2BE8-B09B-7868-C3B628C17B2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4726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Is Rational Disagreement Impossible?</a:t>
            </a:r>
          </a:p>
        </p:txBody>
      </p:sp>
      <p:sp>
        <p:nvSpPr>
          <p:cNvPr id="3" name="TextBox 2">
            <a:extLst>
              <a:ext uri="{FF2B5EF4-FFF2-40B4-BE49-F238E27FC236}">
                <a16:creationId xmlns:a16="http://schemas.microsoft.com/office/drawing/2014/main" id="{32E325E7-0A43-C329-31F2-DBA04E91F0B2}"/>
              </a:ext>
            </a:extLst>
          </p:cNvPr>
          <p:cNvSpPr txBox="1"/>
          <p:nvPr/>
        </p:nvSpPr>
        <p:spPr>
          <a:xfrm>
            <a:off x="876693" y="2132422"/>
            <a:ext cx="6740588" cy="3606115"/>
          </a:xfrm>
          <a:prstGeom prst="rect">
            <a:avLst/>
          </a:prstGeom>
          <a:noFill/>
        </p:spPr>
        <p:txBody>
          <a:bodyPr wrap="square" rtlCol="0" anchor="ctr">
            <a:spAutoFit/>
          </a:bodyPr>
          <a:lstStyle/>
          <a:p>
            <a:pPr>
              <a:spcAft>
                <a:spcPts val="1000"/>
              </a:spcAft>
            </a:pPr>
            <a:r>
              <a:rPr lang="en-GB" sz="2000" dirty="0">
                <a:latin typeface="Cambria" panose="02040503050406030204" pitchFamily="18" charset="0"/>
                <a:ea typeface="Cambria" panose="02040503050406030204" pitchFamily="18" charset="0"/>
              </a:rPr>
              <a:t>“It is difficult for a critic to know what to say. One can refute other opponents by showing that their views lead to contradiction, especially if the inconsistency comes by the opponent’s own lights. The debate usually turns on whether the view does in fact entail a contradiction. This cuts no ice against the dialetheist, since she embraces contradictions. For her, a </a:t>
            </a:r>
            <a:r>
              <a:rPr lang="en-GB" sz="2000" i="1" dirty="0">
                <a:latin typeface="Cambria" panose="02040503050406030204" pitchFamily="18" charset="0"/>
                <a:ea typeface="Cambria" panose="02040503050406030204" pitchFamily="18" charset="0"/>
              </a:rPr>
              <a:t>reductio at </a:t>
            </a:r>
            <a:r>
              <a:rPr lang="en-GB" sz="2000" i="1" dirty="0" err="1">
                <a:latin typeface="Cambria" panose="02040503050406030204" pitchFamily="18" charset="0"/>
                <a:ea typeface="Cambria" panose="02040503050406030204" pitchFamily="18" charset="0"/>
              </a:rPr>
              <a:t>contradictionem</a:t>
            </a:r>
            <a:r>
              <a:rPr lang="en-GB" sz="2000" dirty="0">
                <a:latin typeface="Cambria" panose="02040503050406030204" pitchFamily="18" charset="0"/>
                <a:ea typeface="Cambria" panose="02040503050406030204" pitchFamily="18" charset="0"/>
              </a:rPr>
              <a:t> is </a:t>
            </a:r>
            <a:r>
              <a:rPr lang="en-GB" sz="2000" i="1" dirty="0">
                <a:latin typeface="Cambria" panose="02040503050406030204" pitchFamily="18" charset="0"/>
                <a:ea typeface="Cambria" panose="02040503050406030204" pitchFamily="18" charset="0"/>
              </a:rPr>
              <a:t>not</a:t>
            </a:r>
            <a:r>
              <a:rPr lang="en-GB" sz="2000" dirty="0">
                <a:latin typeface="Cambria" panose="02040503050406030204" pitchFamily="18" charset="0"/>
                <a:ea typeface="Cambria" panose="02040503050406030204" pitchFamily="18" charset="0"/>
              </a:rPr>
              <a:t> a </a:t>
            </a:r>
            <a:r>
              <a:rPr lang="en-GB" sz="2000" i="1" dirty="0">
                <a:latin typeface="Cambria" panose="02040503050406030204" pitchFamily="18" charset="0"/>
                <a:ea typeface="Cambria" panose="02040503050406030204" pitchFamily="18" charset="0"/>
              </a:rPr>
              <a:t>reductio ad absurdum</a:t>
            </a:r>
            <a:r>
              <a:rPr lang="en-GB" sz="2000" dirty="0">
                <a:latin typeface="Cambria" panose="02040503050406030204" pitchFamily="18" charset="0"/>
                <a:ea typeface="Cambria" panose="02040503050406030204" pitchFamily="18" charset="0"/>
              </a:rPr>
              <a:t>.”</a:t>
            </a:r>
          </a:p>
          <a:p>
            <a:pPr algn="r">
              <a:spcAft>
                <a:spcPts val="2000"/>
              </a:spcAft>
            </a:pPr>
            <a:r>
              <a:rPr lang="en-GB" sz="2000" dirty="0">
                <a:latin typeface="Cambria" panose="02040503050406030204" pitchFamily="18" charset="0"/>
                <a:ea typeface="Cambria" panose="02040503050406030204" pitchFamily="18" charset="0"/>
              </a:rPr>
              <a:t>Shapiro (2004), ‘Simple truth, contradiction and consistency’ in Priest et al (eds) </a:t>
            </a:r>
            <a:r>
              <a:rPr lang="en-GB" sz="2000" i="1" dirty="0">
                <a:latin typeface="Cambria" panose="02040503050406030204" pitchFamily="18" charset="0"/>
                <a:ea typeface="Cambria" panose="02040503050406030204" pitchFamily="18" charset="0"/>
              </a:rPr>
              <a:t>The Law of Non-Contradiction</a:t>
            </a:r>
            <a:r>
              <a:rPr lang="en-GB" sz="2000" dirty="0">
                <a:latin typeface="Cambria" panose="02040503050406030204" pitchFamily="18" charset="0"/>
                <a:ea typeface="Cambria" panose="02040503050406030204" pitchFamily="18" charset="0"/>
              </a:rPr>
              <a:t> (OUP), p.337</a:t>
            </a:r>
          </a:p>
        </p:txBody>
      </p:sp>
      <p:pic>
        <p:nvPicPr>
          <p:cNvPr id="4" name="Picture 3">
            <a:extLst>
              <a:ext uri="{FF2B5EF4-FFF2-40B4-BE49-F238E27FC236}">
                <a16:creationId xmlns:a16="http://schemas.microsoft.com/office/drawing/2014/main" id="{B5F68E29-89C9-8F5A-07A7-9AFCB126A2BA}"/>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3746" y="2301125"/>
            <a:ext cx="2461788" cy="3268707"/>
          </a:xfrm>
          <a:prstGeom prst="rect">
            <a:avLst/>
          </a:prstGeom>
          <a:ln w="28575">
            <a:solidFill>
              <a:schemeClr val="accent3">
                <a:lumMod val="75000"/>
              </a:schemeClr>
            </a:solidFill>
          </a:ln>
        </p:spPr>
      </p:pic>
    </p:spTree>
    <p:extLst>
      <p:ext uri="{BB962C8B-B14F-4D97-AF65-F5344CB8AC3E}">
        <p14:creationId xmlns:p14="http://schemas.microsoft.com/office/powerpoint/2010/main" val="336398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Rational Dialetheism</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1" y="1401455"/>
            <a:ext cx="10444898" cy="5068054"/>
          </a:xfrm>
          <a:prstGeom prst="rect">
            <a:avLst/>
          </a:prstGeom>
          <a:noFill/>
        </p:spPr>
        <p:txBody>
          <a:bodyPr wrap="square" rtlCol="0" anchor="ctr">
            <a:spAutoFit/>
          </a:bodyPr>
          <a:lstStyle/>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Priest emphasises that </a:t>
            </a:r>
            <a:r>
              <a:rPr lang="en-GB" sz="2000" b="1" dirty="0">
                <a:solidFill>
                  <a:srgbClr val="7030A0"/>
                </a:solidFill>
                <a:latin typeface="Cambria" panose="02040503050406030204" pitchFamily="18" charset="0"/>
                <a:ea typeface="Cambria" panose="02040503050406030204" pitchFamily="18" charset="0"/>
              </a:rPr>
              <a:t>dialetheists</a:t>
            </a:r>
            <a:r>
              <a:rPr lang="en-GB" sz="2000" dirty="0">
                <a:latin typeface="Cambria" panose="02040503050406030204" pitchFamily="18" charset="0"/>
                <a:ea typeface="Cambria" panose="02040503050406030204" pitchFamily="18" charset="0"/>
              </a:rPr>
              <a:t> only assert</a:t>
            </a:r>
            <a:r>
              <a:rPr lang="en-GB" sz="2000" i="1" dirty="0">
                <a:latin typeface="Cambria" panose="02040503050406030204" pitchFamily="18" charset="0"/>
                <a:ea typeface="Cambria" panose="02040503050406030204" pitchFamily="18" charset="0"/>
              </a:rPr>
              <a:t> </a:t>
            </a:r>
            <a:r>
              <a:rPr lang="en-GB" sz="2000" i="1" dirty="0">
                <a:solidFill>
                  <a:srgbClr val="7030A0"/>
                </a:solidFill>
                <a:latin typeface="Cambria" panose="02040503050406030204" pitchFamily="18" charset="0"/>
                <a:ea typeface="Cambria" panose="02040503050406030204" pitchFamily="18" charset="0"/>
              </a:rPr>
              <a:t>some</a:t>
            </a:r>
            <a:r>
              <a:rPr lang="en-GB" sz="2000" dirty="0">
                <a:latin typeface="Cambria" panose="02040503050406030204" pitchFamily="18" charset="0"/>
                <a:ea typeface="Cambria" panose="02040503050406030204" pitchFamily="18" charset="0"/>
              </a:rPr>
              <a:t> contradictions, not </a:t>
            </a:r>
            <a:r>
              <a:rPr lang="en-GB" sz="2000" i="1" dirty="0">
                <a:solidFill>
                  <a:srgbClr val="C00000"/>
                </a:solidFill>
                <a:latin typeface="Cambria" panose="02040503050406030204" pitchFamily="18" charset="0"/>
                <a:ea typeface="Cambria" panose="02040503050406030204" pitchFamily="18" charset="0"/>
              </a:rPr>
              <a:t>all</a:t>
            </a:r>
            <a:r>
              <a:rPr lang="en-GB" sz="2000" dirty="0">
                <a:latin typeface="Cambria" panose="02040503050406030204" pitchFamily="18" charset="0"/>
                <a:ea typeface="Cambria" panose="02040503050406030204" pitchFamily="18" charset="0"/>
              </a:rPr>
              <a:t> of them</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Only </a:t>
            </a:r>
            <a:r>
              <a:rPr lang="en-GB" sz="2000" b="1" dirty="0">
                <a:solidFill>
                  <a:srgbClr val="C00000"/>
                </a:solidFill>
                <a:latin typeface="Cambria" panose="02040503050406030204" pitchFamily="18" charset="0"/>
                <a:ea typeface="Cambria" panose="02040503050406030204" pitchFamily="18" charset="0"/>
              </a:rPr>
              <a:t>trivialists</a:t>
            </a:r>
            <a:r>
              <a:rPr lang="en-GB" sz="2000" dirty="0">
                <a:latin typeface="Cambria" panose="02040503050406030204" pitchFamily="18" charset="0"/>
                <a:ea typeface="Cambria" panose="02040503050406030204" pitchFamily="18" charset="0"/>
              </a:rPr>
              <a:t> assert </a:t>
            </a:r>
            <a:r>
              <a:rPr lang="en-GB" sz="2000" i="1" dirty="0">
                <a:solidFill>
                  <a:srgbClr val="C00000"/>
                </a:solidFill>
                <a:latin typeface="Cambria" panose="02040503050406030204" pitchFamily="18" charset="0"/>
                <a:ea typeface="Cambria" panose="02040503050406030204" pitchFamily="18" charset="0"/>
              </a:rPr>
              <a:t>all</a:t>
            </a:r>
            <a:r>
              <a:rPr lang="en-GB" sz="2000" dirty="0">
                <a:latin typeface="Cambria" panose="02040503050406030204" pitchFamily="18" charset="0"/>
                <a:ea typeface="Cambria" panose="02040503050406030204" pitchFamily="18" charset="0"/>
              </a:rPr>
              <a:t> contradictions!</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So you can still rationally disagree with a </a:t>
            </a:r>
            <a:r>
              <a:rPr lang="en-GB" sz="2000" b="1" dirty="0">
                <a:solidFill>
                  <a:srgbClr val="7030A0"/>
                </a:solidFill>
                <a:latin typeface="Cambria" panose="02040503050406030204" pitchFamily="18" charset="0"/>
                <a:ea typeface="Cambria" panose="02040503050406030204" pitchFamily="18" charset="0"/>
              </a:rPr>
              <a:t>dialetheist</a:t>
            </a:r>
            <a:r>
              <a:rPr lang="en-GB" sz="2000" dirty="0">
                <a:latin typeface="Cambria" panose="02040503050406030204" pitchFamily="18" charset="0"/>
                <a:ea typeface="Cambria" panose="02040503050406030204" pitchFamily="18" charset="0"/>
              </a:rPr>
              <a:t> by demonstrating that what they have asserted implies a contradiction they deny</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More broadly, </a:t>
            </a:r>
            <a:r>
              <a:rPr lang="en-GB" sz="2000" b="1" dirty="0">
                <a:solidFill>
                  <a:srgbClr val="7030A0"/>
                </a:solidFill>
                <a:latin typeface="Cambria" panose="02040503050406030204" pitchFamily="18" charset="0"/>
                <a:ea typeface="Cambria" panose="02040503050406030204" pitchFamily="18" charset="0"/>
              </a:rPr>
              <a:t>dialetheists</a:t>
            </a:r>
            <a:r>
              <a:rPr lang="en-GB" sz="2000" dirty="0">
                <a:latin typeface="Cambria" panose="02040503050406030204" pitchFamily="18" charset="0"/>
                <a:ea typeface="Cambria" panose="02040503050406030204" pitchFamily="18" charset="0"/>
              </a:rPr>
              <a:t> are involved in the same kind of </a:t>
            </a:r>
            <a:r>
              <a:rPr lang="en-GB" sz="2000" b="1" dirty="0">
                <a:solidFill>
                  <a:schemeClr val="accent6">
                    <a:lumMod val="50000"/>
                  </a:schemeClr>
                </a:solidFill>
                <a:latin typeface="Cambria" panose="02040503050406030204" pitchFamily="18" charset="0"/>
                <a:ea typeface="Cambria" panose="02040503050406030204" pitchFamily="18" charset="0"/>
              </a:rPr>
              <a:t>rational theory choice</a:t>
            </a:r>
            <a:r>
              <a:rPr lang="en-GB" sz="2000" dirty="0">
                <a:solidFill>
                  <a:schemeClr val="accent6">
                    <a:lumMod val="50000"/>
                  </a:schemeClr>
                </a:solidFill>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as everybody else</a:t>
            </a: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We are confronted by a variety of theories on a given topic</a:t>
            </a: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Each theory has some strengths (consistency, or explanatory power, or simplicity, or…) and some weaknesses (inconsistency, or explanatory weaknesses, or complexity, or…)</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We try to pick the theory with the best balance of strengths and weaknesses</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The only difference between a </a:t>
            </a:r>
            <a:r>
              <a:rPr lang="en-GB" sz="2000" b="1" dirty="0">
                <a:solidFill>
                  <a:srgbClr val="7030A0"/>
                </a:solidFill>
                <a:latin typeface="Cambria" panose="02040503050406030204" pitchFamily="18" charset="0"/>
                <a:ea typeface="Cambria" panose="02040503050406030204" pitchFamily="18" charset="0"/>
              </a:rPr>
              <a:t>dialetheist</a:t>
            </a:r>
            <a:r>
              <a:rPr lang="en-GB" sz="2000" dirty="0">
                <a:latin typeface="Cambria" panose="02040503050406030204" pitchFamily="18" charset="0"/>
                <a:ea typeface="Cambria" panose="02040503050406030204" pitchFamily="18" charset="0"/>
              </a:rPr>
              <a:t> and anybody else is that </a:t>
            </a:r>
            <a:r>
              <a:rPr lang="en-GB" sz="2000" b="1" dirty="0">
                <a:solidFill>
                  <a:srgbClr val="7030A0"/>
                </a:solidFill>
                <a:latin typeface="Cambria" panose="02040503050406030204" pitchFamily="18" charset="0"/>
                <a:ea typeface="Cambria" panose="02040503050406030204" pitchFamily="18" charset="0"/>
              </a:rPr>
              <a:t>dialetheists</a:t>
            </a:r>
            <a:r>
              <a:rPr lang="en-GB" sz="2000" dirty="0">
                <a:latin typeface="Cambria" panose="02040503050406030204" pitchFamily="18" charset="0"/>
                <a:ea typeface="Cambria" panose="02040503050406030204" pitchFamily="18" charset="0"/>
              </a:rPr>
              <a:t> don’t insist that consistency is the </a:t>
            </a:r>
            <a:r>
              <a:rPr lang="en-GB" sz="2000" i="1" dirty="0">
                <a:solidFill>
                  <a:srgbClr val="C00000"/>
                </a:solidFill>
                <a:latin typeface="Cambria" panose="02040503050406030204" pitchFamily="18" charset="0"/>
                <a:ea typeface="Cambria" panose="02040503050406030204" pitchFamily="18" charset="0"/>
              </a:rPr>
              <a:t>one</a:t>
            </a:r>
            <a:r>
              <a:rPr lang="en-GB" sz="2000" dirty="0">
                <a:latin typeface="Cambria" panose="02040503050406030204" pitchFamily="18" charset="0"/>
                <a:ea typeface="Cambria" panose="02040503050406030204" pitchFamily="18" charset="0"/>
              </a:rPr>
              <a:t> strength </a:t>
            </a:r>
            <a:r>
              <a:rPr lang="en-GB" sz="2000" i="1" dirty="0">
                <a:solidFill>
                  <a:srgbClr val="C00000"/>
                </a:solidFill>
                <a:latin typeface="Cambria" panose="02040503050406030204" pitchFamily="18" charset="0"/>
                <a:ea typeface="Cambria" panose="02040503050406030204" pitchFamily="18" charset="0"/>
              </a:rPr>
              <a:t>every</a:t>
            </a:r>
            <a:r>
              <a:rPr lang="en-GB" sz="2000" dirty="0">
                <a:latin typeface="Cambria" panose="02040503050406030204" pitchFamily="18" charset="0"/>
                <a:ea typeface="Cambria" panose="02040503050406030204" pitchFamily="18" charset="0"/>
              </a:rPr>
              <a:t> acceptable theory </a:t>
            </a:r>
            <a:r>
              <a:rPr lang="en-GB" sz="2000" i="1" dirty="0">
                <a:solidFill>
                  <a:srgbClr val="C00000"/>
                </a:solidFill>
                <a:latin typeface="Cambria" panose="02040503050406030204" pitchFamily="18" charset="0"/>
                <a:ea typeface="Cambria" panose="02040503050406030204" pitchFamily="18" charset="0"/>
              </a:rPr>
              <a:t>must</a:t>
            </a:r>
            <a:r>
              <a:rPr lang="en-GB" sz="2000" dirty="0">
                <a:latin typeface="Cambria" panose="02040503050406030204" pitchFamily="18" charset="0"/>
                <a:ea typeface="Cambria" panose="02040503050406030204" pitchFamily="18" charset="0"/>
              </a:rPr>
              <a:t> have</a:t>
            </a:r>
            <a:endParaRPr lang="en-GB" sz="2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9455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In Priest’s Words</a:t>
            </a:r>
          </a:p>
        </p:txBody>
      </p:sp>
      <p:sp>
        <p:nvSpPr>
          <p:cNvPr id="3" name="TextBox 2">
            <a:extLst>
              <a:ext uri="{FF2B5EF4-FFF2-40B4-BE49-F238E27FC236}">
                <a16:creationId xmlns:a16="http://schemas.microsoft.com/office/drawing/2014/main" id="{32E325E7-0A43-C329-31F2-DBA04E91F0B2}"/>
              </a:ext>
            </a:extLst>
          </p:cNvPr>
          <p:cNvSpPr txBox="1"/>
          <p:nvPr/>
        </p:nvSpPr>
        <p:spPr>
          <a:xfrm>
            <a:off x="1400650" y="2504319"/>
            <a:ext cx="6222368" cy="2862322"/>
          </a:xfrm>
          <a:prstGeom prst="rect">
            <a:avLst/>
          </a:prstGeom>
          <a:noFill/>
        </p:spPr>
        <p:txBody>
          <a:bodyPr wrap="square" rtlCol="0" anchor="ctr">
            <a:spAutoFit/>
          </a:bodyPr>
          <a:lstStyle/>
          <a:p>
            <a:pPr>
              <a:spcAft>
                <a:spcPts val="1000"/>
              </a:spcAft>
            </a:pPr>
            <a:r>
              <a:rPr lang="en-GB" sz="2000" dirty="0">
                <a:latin typeface="Cambria" panose="02040503050406030204" pitchFamily="18" charset="0"/>
                <a:ea typeface="Cambria" panose="02040503050406030204" pitchFamily="18" charset="0"/>
              </a:rPr>
              <a:t>“there are criteria for rationality other than consistency, and […] some of these are even more powerful than consistency. The point is, in fact, a familiar one from the philosophy of science.  There are many features of belief that are rational virtues, such as simplicity, problem-solving ability, non-</a:t>
            </a:r>
            <a:r>
              <a:rPr lang="en-GB" sz="2000" dirty="0" err="1">
                <a:latin typeface="Cambria" panose="02040503050406030204" pitchFamily="18" charset="0"/>
                <a:ea typeface="Cambria" panose="02040503050406030204" pitchFamily="18" charset="0"/>
              </a:rPr>
              <a:t>adhocness</a:t>
            </a:r>
            <a:r>
              <a:rPr lang="en-GB" sz="2000" dirty="0">
                <a:latin typeface="Cambria" panose="02040503050406030204" pitchFamily="18" charset="0"/>
                <a:ea typeface="Cambria" panose="02040503050406030204" pitchFamily="18" charset="0"/>
              </a:rPr>
              <a:t>, fruitfulness, and, let us grant, consistency. However, these criteria are all independent, and may even be orthogonal, pulling in opposite directions.</a:t>
            </a:r>
          </a:p>
        </p:txBody>
      </p:sp>
      <p:pic>
        <p:nvPicPr>
          <p:cNvPr id="2" name="Picture 1">
            <a:extLst>
              <a:ext uri="{FF2B5EF4-FFF2-40B4-BE49-F238E27FC236}">
                <a16:creationId xmlns:a16="http://schemas.microsoft.com/office/drawing/2014/main" id="{BFAF560C-0CFD-FB58-1CE7-679464F601B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4691" y="2198529"/>
            <a:ext cx="3473904" cy="3473904"/>
          </a:xfrm>
          <a:prstGeom prst="rect">
            <a:avLst/>
          </a:prstGeom>
          <a:ln w="28575">
            <a:solidFill>
              <a:schemeClr val="accent3">
                <a:lumMod val="75000"/>
              </a:schemeClr>
            </a:solidFill>
          </a:ln>
        </p:spPr>
      </p:pic>
    </p:spTree>
    <p:extLst>
      <p:ext uri="{BB962C8B-B14F-4D97-AF65-F5344CB8AC3E}">
        <p14:creationId xmlns:p14="http://schemas.microsoft.com/office/powerpoint/2010/main" val="36717948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In Priest’s Words</a:t>
            </a:r>
          </a:p>
        </p:txBody>
      </p:sp>
      <p:sp>
        <p:nvSpPr>
          <p:cNvPr id="3" name="TextBox 2">
            <a:extLst>
              <a:ext uri="{FF2B5EF4-FFF2-40B4-BE49-F238E27FC236}">
                <a16:creationId xmlns:a16="http://schemas.microsoft.com/office/drawing/2014/main" id="{32E325E7-0A43-C329-31F2-DBA04E91F0B2}"/>
              </a:ext>
            </a:extLst>
          </p:cNvPr>
          <p:cNvSpPr txBox="1"/>
          <p:nvPr/>
        </p:nvSpPr>
        <p:spPr>
          <a:xfrm>
            <a:off x="1400650" y="2286313"/>
            <a:ext cx="6222368" cy="3298339"/>
          </a:xfrm>
          <a:prstGeom prst="rect">
            <a:avLst/>
          </a:prstGeom>
          <a:noFill/>
        </p:spPr>
        <p:txBody>
          <a:bodyPr wrap="square" rtlCol="0" anchor="ctr">
            <a:spAutoFit/>
          </a:bodyPr>
          <a:lstStyle/>
          <a:p>
            <a:pPr>
              <a:spcAft>
                <a:spcPts val="1000"/>
              </a:spcAft>
            </a:pPr>
            <a:r>
              <a:rPr lang="en-GB" sz="2000" dirty="0">
                <a:latin typeface="Cambria" panose="02040503050406030204" pitchFamily="18" charset="0"/>
                <a:ea typeface="Cambria" panose="02040503050406030204" pitchFamily="18" charset="0"/>
              </a:rPr>
              <a:t>“Now what should one do if, for a certain belief, all the criteria pull towards acceptance, except consistency – which pulls the other way? It may be silly to be a democrat about this, and simply count the number of criteria on each side, but it seems natural to suppose that the combined force of the other criteria may trump inconsistency. In such a case, then, it is rational to have an inconsistent belief”</a:t>
            </a:r>
          </a:p>
          <a:p>
            <a:pPr algn="r">
              <a:spcAft>
                <a:spcPts val="1000"/>
              </a:spcAft>
            </a:pPr>
            <a:r>
              <a:rPr lang="en-GB" sz="2000" dirty="0">
                <a:latin typeface="Cambria" panose="02040503050406030204" pitchFamily="18" charset="0"/>
                <a:ea typeface="Cambria" panose="02040503050406030204" pitchFamily="18" charset="0"/>
              </a:rPr>
              <a:t>Priest (1998), What is so bad about contradictions? </a:t>
            </a:r>
            <a:r>
              <a:rPr lang="en-GB" sz="2000" i="1" dirty="0">
                <a:latin typeface="Cambria" panose="02040503050406030204" pitchFamily="18" charset="0"/>
                <a:ea typeface="Cambria" panose="02040503050406030204" pitchFamily="18" charset="0"/>
              </a:rPr>
              <a:t>The Journal of Philosophy</a:t>
            </a:r>
            <a:r>
              <a:rPr lang="en-GB" sz="2000" dirty="0">
                <a:latin typeface="Cambria" panose="02040503050406030204" pitchFamily="18" charset="0"/>
                <a:ea typeface="Cambria" panose="02040503050406030204" pitchFamily="18" charset="0"/>
              </a:rPr>
              <a:t> 95, p.420</a:t>
            </a:r>
          </a:p>
        </p:txBody>
      </p:sp>
      <p:pic>
        <p:nvPicPr>
          <p:cNvPr id="2" name="Picture 1">
            <a:extLst>
              <a:ext uri="{FF2B5EF4-FFF2-40B4-BE49-F238E27FC236}">
                <a16:creationId xmlns:a16="http://schemas.microsoft.com/office/drawing/2014/main" id="{BFAF560C-0CFD-FB58-1CE7-679464F601B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4691" y="2198529"/>
            <a:ext cx="3473904" cy="3473904"/>
          </a:xfrm>
          <a:prstGeom prst="rect">
            <a:avLst/>
          </a:prstGeom>
          <a:ln w="28575">
            <a:solidFill>
              <a:schemeClr val="accent3">
                <a:lumMod val="75000"/>
              </a:schemeClr>
            </a:solidFill>
          </a:ln>
        </p:spPr>
      </p:pic>
    </p:spTree>
    <p:extLst>
      <p:ext uri="{BB962C8B-B14F-4D97-AF65-F5344CB8AC3E}">
        <p14:creationId xmlns:p14="http://schemas.microsoft.com/office/powerpoint/2010/main" val="396737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Just </a:t>
            </a:r>
            <a:r>
              <a:rPr lang="en-GB" sz="3500" i="1" dirty="0">
                <a:latin typeface="Cambria" panose="02040503050406030204" pitchFamily="18" charset="0"/>
                <a:ea typeface="Cambria" panose="02040503050406030204" pitchFamily="18" charset="0"/>
              </a:rPr>
              <a:t>This</a:t>
            </a:r>
            <a:r>
              <a:rPr lang="en-GB" sz="3500" dirty="0">
                <a:latin typeface="Cambria" panose="02040503050406030204" pitchFamily="18" charset="0"/>
                <a:ea typeface="Cambria" panose="02040503050406030204" pitchFamily="18" charset="0"/>
              </a:rPr>
              <a:t> Once!</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1" y="1991359"/>
            <a:ext cx="10444898" cy="3888244"/>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US" sz="2000" dirty="0">
                <a:latin typeface="Cambria" panose="02040503050406030204" pitchFamily="18" charset="0"/>
                <a:ea typeface="Cambria" panose="02040503050406030204" pitchFamily="18" charset="0"/>
              </a:rPr>
              <a:t>However, the point remains that whenever you point out a contradiction in a </a:t>
            </a:r>
            <a:r>
              <a:rPr lang="en-US" sz="2000" b="1" dirty="0">
                <a:solidFill>
                  <a:srgbClr val="7030A0"/>
                </a:solidFill>
                <a:latin typeface="Cambria" panose="02040503050406030204" pitchFamily="18" charset="0"/>
                <a:ea typeface="Cambria" panose="02040503050406030204" pitchFamily="18" charset="0"/>
              </a:rPr>
              <a:t>dialetheist’s</a:t>
            </a:r>
            <a:r>
              <a:rPr lang="en-US" sz="2000" dirty="0">
                <a:latin typeface="Cambria" panose="02040503050406030204" pitchFamily="18" charset="0"/>
                <a:ea typeface="Cambria" panose="02040503050406030204" pitchFamily="18" charset="0"/>
              </a:rPr>
              <a:t> theory, they are free to accept that contradiction</a:t>
            </a:r>
          </a:p>
          <a:p>
            <a:pPr marL="457200" indent="-457200">
              <a:spcAft>
                <a:spcPts val="1000"/>
              </a:spcAft>
              <a:buFont typeface="Arial" panose="020B0604020202020204" pitchFamily="34" charset="0"/>
              <a:buChar char="•"/>
            </a:pPr>
            <a:r>
              <a:rPr lang="en-US" sz="2000" dirty="0">
                <a:latin typeface="Cambria" panose="02040503050406030204" pitchFamily="18" charset="0"/>
                <a:ea typeface="Cambria" panose="02040503050406030204" pitchFamily="18" charset="0"/>
              </a:rPr>
              <a:t>They can insist that they don’t make a habit of believing contradictions, but this one is worth it</a:t>
            </a:r>
          </a:p>
          <a:p>
            <a:pPr marL="914400" lvl="1" indent="-457200">
              <a:spcAft>
                <a:spcPts val="2000"/>
              </a:spcAft>
              <a:buFont typeface="Cambria" panose="02040503050406030204" pitchFamily="18" charset="0"/>
              <a:buChar char="–"/>
            </a:pPr>
            <a:r>
              <a:rPr lang="en-US" sz="2000" dirty="0">
                <a:latin typeface="Cambria" panose="02040503050406030204" pitchFamily="18" charset="0"/>
                <a:ea typeface="Cambria" panose="02040503050406030204" pitchFamily="18" charset="0"/>
              </a:rPr>
              <a:t>Note: there can be no </a:t>
            </a:r>
            <a:r>
              <a:rPr lang="en-US" sz="2000" b="1" dirty="0">
                <a:solidFill>
                  <a:srgbClr val="002060"/>
                </a:solidFill>
                <a:latin typeface="Cambria" panose="02040503050406030204" pitchFamily="18" charset="0"/>
                <a:ea typeface="Cambria" panose="02040503050406030204" pitchFamily="18" charset="0"/>
              </a:rPr>
              <a:t>formal</a:t>
            </a:r>
            <a:r>
              <a:rPr lang="en-US" sz="2000" dirty="0">
                <a:latin typeface="Cambria" panose="02040503050406030204" pitchFamily="18" charset="0"/>
                <a:ea typeface="Cambria" panose="02040503050406030204" pitchFamily="18" charset="0"/>
              </a:rPr>
              <a:t> test for when a contradiction is assertable</a:t>
            </a:r>
          </a:p>
          <a:p>
            <a:pPr marL="457200" indent="-457200">
              <a:spcAft>
                <a:spcPts val="2000"/>
              </a:spcAft>
              <a:buFont typeface="Arial" panose="020B0604020202020204" pitchFamily="34" charset="0"/>
              <a:buChar char="•"/>
            </a:pPr>
            <a:r>
              <a:rPr lang="en-US" sz="2000" dirty="0">
                <a:latin typeface="Cambria" panose="02040503050406030204" pitchFamily="18" charset="0"/>
                <a:ea typeface="Cambria" panose="02040503050406030204" pitchFamily="18" charset="0"/>
              </a:rPr>
              <a:t>It can be so hard to weigh the strengths and weaknesses of a theory that we are unlikely to convince such a (self-avowedly) reluctant </a:t>
            </a:r>
            <a:r>
              <a:rPr lang="en-US" sz="2000" b="1" dirty="0">
                <a:solidFill>
                  <a:srgbClr val="7030A0"/>
                </a:solidFill>
                <a:latin typeface="Cambria" panose="02040503050406030204" pitchFamily="18" charset="0"/>
                <a:ea typeface="Cambria" panose="02040503050406030204" pitchFamily="18" charset="0"/>
              </a:rPr>
              <a:t>dialetheist</a:t>
            </a:r>
            <a:r>
              <a:rPr lang="en-US" sz="2000" dirty="0">
                <a:latin typeface="Cambria" panose="02040503050406030204" pitchFamily="18" charset="0"/>
                <a:ea typeface="Cambria" panose="02040503050406030204" pitchFamily="18" charset="0"/>
              </a:rPr>
              <a:t> that they are being irrational</a:t>
            </a:r>
          </a:p>
          <a:p>
            <a:pPr marL="457200" indent="-457200">
              <a:spcAft>
                <a:spcPts val="2000"/>
              </a:spcAft>
              <a:buFont typeface="Arial" panose="020B0604020202020204" pitchFamily="34" charset="0"/>
              <a:buChar char="•"/>
            </a:pPr>
            <a:r>
              <a:rPr lang="en-US" sz="2000" dirty="0">
                <a:latin typeface="Cambria" panose="02040503050406030204" pitchFamily="18" charset="0"/>
                <a:ea typeface="Cambria" panose="02040503050406030204" pitchFamily="18" charset="0"/>
              </a:rPr>
              <a:t>But then, there are lots of </a:t>
            </a:r>
            <a:r>
              <a:rPr lang="en-US" sz="2000" b="1" dirty="0">
                <a:solidFill>
                  <a:schemeClr val="accent2">
                    <a:lumMod val="75000"/>
                  </a:schemeClr>
                </a:solidFill>
                <a:latin typeface="Cambria" panose="02040503050406030204" pitchFamily="18" charset="0"/>
                <a:ea typeface="Cambria" panose="02040503050406030204" pitchFamily="18" charset="0"/>
              </a:rPr>
              <a:t>silly</a:t>
            </a:r>
            <a:r>
              <a:rPr lang="en-US" sz="2000" dirty="0">
                <a:latin typeface="Cambria" panose="02040503050406030204" pitchFamily="18" charset="0"/>
                <a:ea typeface="Cambria" panose="02040503050406030204" pitchFamily="18" charset="0"/>
              </a:rPr>
              <a:t> theories that aren’t inconsistent, and it can be hard to convince people who believe them that they are irrational too!</a:t>
            </a:r>
            <a:endParaRPr lang="en-GB"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342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
                                            <p:txEl>
                                              <p:pRg st="0" end="0"/>
                                            </p:txEl>
                                          </p:spTgt>
                                        </p:tgtEl>
                                      </p:cBhvr>
                                    </p:animEffect>
                                    <p:set>
                                      <p:cBhvr>
                                        <p:cTn id="27" dur="1" fill="hold">
                                          <p:stCondLst>
                                            <p:cond delay="499"/>
                                          </p:stCondLst>
                                        </p:cTn>
                                        <p:tgtEl>
                                          <p:spTgt spid="2">
                                            <p:txEl>
                                              <p:pRg st="0" end="0"/>
                                            </p:txEl>
                                          </p:spTgt>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2">
                                            <p:txEl>
                                              <p:pRg st="1" end="1"/>
                                            </p:txEl>
                                          </p:spTgt>
                                        </p:tgtEl>
                                      </p:cBhvr>
                                    </p:animEffect>
                                    <p:set>
                                      <p:cBhvr>
                                        <p:cTn id="30" dur="1" fill="hold">
                                          <p:stCondLst>
                                            <p:cond delay="499"/>
                                          </p:stCondLst>
                                        </p:cTn>
                                        <p:tgtEl>
                                          <p:spTgt spid="2">
                                            <p:txEl>
                                              <p:pRg st="1" end="1"/>
                                            </p:txEl>
                                          </p:spTgt>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2">
                                            <p:txEl>
                                              <p:pRg st="2" end="2"/>
                                            </p:txEl>
                                          </p:spTgt>
                                        </p:tgtEl>
                                      </p:cBhvr>
                                    </p:animEffect>
                                    <p:set>
                                      <p:cBhvr>
                                        <p:cTn id="33" dur="1" fill="hold">
                                          <p:stCondLst>
                                            <p:cond delay="499"/>
                                          </p:stCondLst>
                                        </p:cTn>
                                        <p:tgtEl>
                                          <p:spTgt spid="2">
                                            <p:txEl>
                                              <p:pRg st="2" end="2"/>
                                            </p:txEl>
                                          </p:spTgt>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2">
                                            <p:txEl>
                                              <p:pRg st="3" end="3"/>
                                            </p:txEl>
                                          </p:spTgt>
                                        </p:tgtEl>
                                      </p:cBhvr>
                                    </p:animEffect>
                                    <p:set>
                                      <p:cBhvr>
                                        <p:cTn id="36" dur="1" fill="hold">
                                          <p:stCondLst>
                                            <p:cond delay="499"/>
                                          </p:stCondLst>
                                        </p:cTn>
                                        <p:tgtEl>
                                          <p:spTgt spid="2">
                                            <p:txEl>
                                              <p:pRg st="3" end="3"/>
                                            </p:txEl>
                                          </p:spTgt>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500"/>
                                        <p:tgtEl>
                                          <p:spTgt spid="2">
                                            <p:txEl>
                                              <p:pRg st="4" end="4"/>
                                            </p:txEl>
                                          </p:spTgt>
                                        </p:tgtEl>
                                      </p:cBhvr>
                                    </p:animEffect>
                                    <p:set>
                                      <p:cBhvr>
                                        <p:cTn id="39" dur="1" fill="hold">
                                          <p:stCondLst>
                                            <p:cond delay="499"/>
                                          </p:stCondLst>
                                        </p:cTn>
                                        <p:tgtEl>
                                          <p:spTgt spid="2">
                                            <p:txEl>
                                              <p:pRg st="4" end="4"/>
                                            </p:txEl>
                                          </p:spTgt>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build="allAtOnce"/>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1">
            <a:hlinkClick r:id="" action="ppaction://media"/>
            <a:extLst>
              <a:ext uri="{FF2B5EF4-FFF2-40B4-BE49-F238E27FC236}">
                <a16:creationId xmlns:a16="http://schemas.microsoft.com/office/drawing/2014/main" id="{776AB57C-407F-2F02-E86D-AF3BADD02B3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987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2">
            <a:hlinkClick r:id="" action="ppaction://media"/>
            <a:extLst>
              <a:ext uri="{FF2B5EF4-FFF2-40B4-BE49-F238E27FC236}">
                <a16:creationId xmlns:a16="http://schemas.microsoft.com/office/drawing/2014/main" id="{9E7C484B-84C8-C6B8-43DA-1BB5067982B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1818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For the Next Seminar and Lecture</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1" y="2863390"/>
            <a:ext cx="10444898" cy="2144177"/>
          </a:xfrm>
          <a:prstGeom prst="rect">
            <a:avLst/>
          </a:prstGeom>
          <a:noFill/>
        </p:spPr>
        <p:txBody>
          <a:bodyPr wrap="square" rtlCol="0" anchor="ctr">
            <a:spAutoFit/>
          </a:bodyPr>
          <a:lstStyle/>
          <a:p>
            <a:pPr marL="457200" indent="-457200">
              <a:spcAft>
                <a:spcPts val="1000"/>
              </a:spcAft>
              <a:buFont typeface="Arial" panose="020B0604020202020204" pitchFamily="34" charset="0"/>
              <a:buChar char="•"/>
            </a:pPr>
            <a:r>
              <a:rPr lang="en-GB" sz="2000" b="1" dirty="0">
                <a:latin typeface="Cambria" panose="02040503050406030204" pitchFamily="18" charset="0"/>
                <a:ea typeface="Cambria" panose="02040503050406030204" pitchFamily="18" charset="0"/>
              </a:rPr>
              <a:t>Seminar Reading</a:t>
            </a:r>
            <a:endParaRPr lang="en-GB" sz="2000" dirty="0">
              <a:latin typeface="Cambria" panose="02040503050406030204" pitchFamily="18" charset="0"/>
              <a:ea typeface="Cambria" panose="02040503050406030204" pitchFamily="18" charset="0"/>
            </a:endParaRP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Priest (1998). What is so bad about contradictions? </a:t>
            </a:r>
            <a:r>
              <a:rPr lang="en-GB" sz="2000" i="1" dirty="0">
                <a:latin typeface="Cambria" panose="02040503050406030204" pitchFamily="18" charset="0"/>
                <a:ea typeface="Cambria" panose="02040503050406030204" pitchFamily="18" charset="0"/>
              </a:rPr>
              <a:t>The Journal of Philosophy</a:t>
            </a:r>
            <a:r>
              <a:rPr lang="en-GB" sz="2000" dirty="0">
                <a:latin typeface="Cambria" panose="02040503050406030204" pitchFamily="18" charset="0"/>
                <a:ea typeface="Cambria" panose="02040503050406030204" pitchFamily="18" charset="0"/>
              </a:rPr>
              <a:t> 95, pp.410-26</a:t>
            </a:r>
          </a:p>
          <a:p>
            <a:pPr marL="457200" indent="-457200">
              <a:spcAft>
                <a:spcPts val="1000"/>
              </a:spcAft>
              <a:buFont typeface="Arial" panose="020B0604020202020204" pitchFamily="34" charset="0"/>
              <a:buChar char="•"/>
            </a:pPr>
            <a:r>
              <a:rPr lang="en-GB" sz="2000" b="1" dirty="0">
                <a:latin typeface="Cambria" panose="02040503050406030204" pitchFamily="18" charset="0"/>
                <a:ea typeface="Cambria" panose="02040503050406030204" pitchFamily="18" charset="0"/>
              </a:rPr>
              <a:t>Next Week</a:t>
            </a:r>
            <a:endParaRPr lang="en-GB" sz="2000" dirty="0">
              <a:latin typeface="Cambria" panose="02040503050406030204" pitchFamily="18" charset="0"/>
              <a:ea typeface="Cambria" panose="02040503050406030204" pitchFamily="18" charset="0"/>
            </a:endParaRP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Write an essay plan, and book a feedback slot with me to discuss it!</a:t>
            </a:r>
          </a:p>
        </p:txBody>
      </p:sp>
    </p:spTree>
    <p:extLst>
      <p:ext uri="{BB962C8B-B14F-4D97-AF65-F5344CB8AC3E}">
        <p14:creationId xmlns:p14="http://schemas.microsoft.com/office/powerpoint/2010/main" val="55994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US" sz="3500" dirty="0">
                <a:latin typeface="Cambria" panose="02040503050406030204" pitchFamily="18" charset="0"/>
                <a:ea typeface="Cambria" panose="02040503050406030204" pitchFamily="18" charset="0"/>
              </a:rPr>
              <a:t>D</a:t>
            </a:r>
            <a:r>
              <a:rPr lang="en-GB" sz="3500" dirty="0" err="1">
                <a:latin typeface="Cambria" panose="02040503050406030204" pitchFamily="18" charset="0"/>
                <a:ea typeface="Cambria" panose="02040503050406030204" pitchFamily="18" charset="0"/>
              </a:rPr>
              <a:t>ialetheism</a:t>
            </a:r>
            <a:endParaRPr lang="en-GB" sz="3500"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1" y="1375806"/>
                <a:ext cx="7083906" cy="5119350"/>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The thesis that some contradictions are true is known today as </a:t>
                </a:r>
                <a:r>
                  <a:rPr lang="en-GB" sz="2000" b="1" dirty="0">
                    <a:solidFill>
                      <a:srgbClr val="7030A0"/>
                    </a:solidFill>
                    <a:latin typeface="Cambria" panose="02040503050406030204" pitchFamily="18" charset="0"/>
                    <a:ea typeface="Cambria" panose="02040503050406030204" pitchFamily="18" charset="0"/>
                  </a:rPr>
                  <a:t>dialetheism</a:t>
                </a:r>
                <a:endParaRPr lang="en-GB" sz="2000" dirty="0">
                  <a:solidFill>
                    <a:srgbClr val="7030A0"/>
                  </a:solidFill>
                  <a:latin typeface="Cambria" panose="02040503050406030204" pitchFamily="18" charset="0"/>
                  <a:ea typeface="Cambria" panose="02040503050406030204" pitchFamily="18" charset="0"/>
                </a:endParaRPr>
              </a:p>
              <a:p>
                <a:pPr marL="457200" indent="-457200">
                  <a:spcAft>
                    <a:spcPts val="1000"/>
                  </a:spcAft>
                  <a:buFont typeface="Arial" panose="020B0604020202020204" pitchFamily="34" charset="0"/>
                  <a:buChar char="•"/>
                </a:pPr>
                <a:r>
                  <a:rPr lang="en-GB" sz="2000" b="1" dirty="0">
                    <a:solidFill>
                      <a:schemeClr val="accent2">
                        <a:lumMod val="75000"/>
                      </a:schemeClr>
                    </a:solidFill>
                    <a:latin typeface="Cambria" panose="02040503050406030204" pitchFamily="18" charset="0"/>
                    <a:ea typeface="Cambria" panose="02040503050406030204" pitchFamily="18" charset="0"/>
                  </a:rPr>
                  <a:t>Equivalently:</a:t>
                </a:r>
                <a:r>
                  <a:rPr lang="en-GB" sz="2000" b="1" dirty="0">
                    <a:latin typeface="Cambria" panose="02040503050406030204" pitchFamily="18" charset="0"/>
                    <a:ea typeface="Cambria" panose="02040503050406030204" pitchFamily="18" charset="0"/>
                  </a:rPr>
                  <a:t> </a:t>
                </a:r>
                <a:r>
                  <a:rPr lang="en-GB" sz="2000" b="1" dirty="0">
                    <a:solidFill>
                      <a:srgbClr val="7030A0"/>
                    </a:solidFill>
                    <a:latin typeface="Cambria" panose="02040503050406030204" pitchFamily="18" charset="0"/>
                    <a:ea typeface="Cambria" panose="02040503050406030204" pitchFamily="18" charset="0"/>
                  </a:rPr>
                  <a:t>dialetheism</a:t>
                </a:r>
                <a:r>
                  <a:rPr lang="en-GB" sz="2000" b="1" dirty="0">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is the thesis that some sentences are </a:t>
                </a:r>
                <a:r>
                  <a:rPr lang="en-GB" sz="2000" b="1" dirty="0">
                    <a:solidFill>
                      <a:schemeClr val="accent6">
                        <a:lumMod val="50000"/>
                      </a:schemeClr>
                    </a:solidFill>
                    <a:latin typeface="Cambria" panose="02040503050406030204" pitchFamily="18" charset="0"/>
                    <a:ea typeface="Cambria" panose="02040503050406030204" pitchFamily="18" charset="0"/>
                  </a:rPr>
                  <a:t>true</a:t>
                </a:r>
                <a:r>
                  <a:rPr lang="en-GB" sz="2000" dirty="0">
                    <a:latin typeface="Cambria" panose="02040503050406030204" pitchFamily="18" charset="0"/>
                    <a:ea typeface="Cambria" panose="02040503050406030204" pitchFamily="18" charset="0"/>
                  </a:rPr>
                  <a:t> </a:t>
                </a:r>
                <a:r>
                  <a:rPr lang="en-GB" sz="2000" i="1" dirty="0">
                    <a:latin typeface="Cambria" panose="02040503050406030204" pitchFamily="18" charset="0"/>
                    <a:ea typeface="Cambria" panose="02040503050406030204" pitchFamily="18" charset="0"/>
                  </a:rPr>
                  <a:t>and</a:t>
                </a:r>
                <a:r>
                  <a:rPr lang="en-GB" sz="2000" dirty="0">
                    <a:latin typeface="Cambria" panose="02040503050406030204" pitchFamily="18" charset="0"/>
                    <a:ea typeface="Cambria" panose="02040503050406030204" pitchFamily="18" charset="0"/>
                  </a:rPr>
                  <a:t> </a:t>
                </a:r>
                <a:r>
                  <a:rPr lang="en-GB" sz="2000" b="1" dirty="0">
                    <a:solidFill>
                      <a:srgbClr val="C00000"/>
                    </a:solidFill>
                    <a:latin typeface="Cambria" panose="02040503050406030204" pitchFamily="18" charset="0"/>
                    <a:ea typeface="Cambria" panose="02040503050406030204" pitchFamily="18" charset="0"/>
                  </a:rPr>
                  <a:t>false</a:t>
                </a:r>
                <a:endParaRPr lang="en-GB" sz="2000" dirty="0">
                  <a:solidFill>
                    <a:srgbClr val="C00000"/>
                  </a:solidFill>
                  <a:latin typeface="Cambria" panose="02040503050406030204" pitchFamily="18" charset="0"/>
                  <a:ea typeface="Cambria" panose="02040503050406030204" pitchFamily="18" charset="0"/>
                </a:endParaRPr>
              </a:p>
              <a:p>
                <a:pPr marL="914400" lvl="1" indent="-457200">
                  <a:spcAft>
                    <a:spcPts val="1000"/>
                  </a:spcAft>
                  <a:buFontTx/>
                  <a:buChar char="–"/>
                </a:pPr>
                <a:r>
                  <a:rPr lang="en-GB" sz="2000" dirty="0">
                    <a:latin typeface="Cambria" panose="02040503050406030204" pitchFamily="18" charset="0"/>
                    <a:ea typeface="Cambria" panose="02040503050406030204" pitchFamily="18" charset="0"/>
                  </a:rPr>
                  <a:t>All contradictions are </a:t>
                </a:r>
                <a:r>
                  <a:rPr lang="en-GB" sz="2000" b="1" dirty="0">
                    <a:solidFill>
                      <a:srgbClr val="C00000"/>
                    </a:solidFill>
                    <a:latin typeface="Cambria" panose="02040503050406030204" pitchFamily="18" charset="0"/>
                    <a:ea typeface="Cambria" panose="02040503050406030204" pitchFamily="18" charset="0"/>
                  </a:rPr>
                  <a:t>false</a:t>
                </a:r>
                <a:r>
                  <a:rPr lang="en-GB" sz="2000" dirty="0">
                    <a:latin typeface="Cambria" panose="02040503050406030204" pitchFamily="18" charset="0"/>
                    <a:ea typeface="Cambria" panose="02040503050406030204" pitchFamily="18" charset="0"/>
                  </a:rPr>
                  <a:t>, so if there are some </a:t>
                </a:r>
                <a:r>
                  <a:rPr lang="en-GB" sz="2000" b="1" dirty="0">
                    <a:solidFill>
                      <a:schemeClr val="accent6">
                        <a:lumMod val="50000"/>
                      </a:schemeClr>
                    </a:solidFill>
                    <a:latin typeface="Cambria" panose="02040503050406030204" pitchFamily="18" charset="0"/>
                    <a:ea typeface="Cambria" panose="02040503050406030204" pitchFamily="18" charset="0"/>
                  </a:rPr>
                  <a:t>true</a:t>
                </a:r>
                <a:r>
                  <a:rPr lang="en-GB" sz="2000" dirty="0">
                    <a:latin typeface="Cambria" panose="02040503050406030204" pitchFamily="18" charset="0"/>
                    <a:ea typeface="Cambria" panose="02040503050406030204" pitchFamily="18" charset="0"/>
                  </a:rPr>
                  <a:t> contradictions, then some sentences are </a:t>
                </a:r>
                <a:r>
                  <a:rPr lang="en-GB" sz="2000" b="1" dirty="0">
                    <a:solidFill>
                      <a:schemeClr val="accent6">
                        <a:lumMod val="50000"/>
                      </a:schemeClr>
                    </a:solidFill>
                    <a:latin typeface="Cambria" panose="02040503050406030204" pitchFamily="18" charset="0"/>
                    <a:ea typeface="Cambria" panose="02040503050406030204" pitchFamily="18" charset="0"/>
                  </a:rPr>
                  <a:t>true</a:t>
                </a:r>
                <a:r>
                  <a:rPr lang="en-GB" sz="2000" dirty="0">
                    <a:latin typeface="Cambria" panose="02040503050406030204" pitchFamily="18" charset="0"/>
                    <a:ea typeface="Cambria" panose="02040503050406030204" pitchFamily="18" charset="0"/>
                  </a:rPr>
                  <a:t> and </a:t>
                </a:r>
                <a:r>
                  <a:rPr lang="en-GB" sz="2000" b="1" dirty="0">
                    <a:solidFill>
                      <a:srgbClr val="C00000"/>
                    </a:solidFill>
                    <a:latin typeface="Cambria" panose="02040503050406030204" pitchFamily="18" charset="0"/>
                    <a:ea typeface="Cambria" panose="02040503050406030204" pitchFamily="18" charset="0"/>
                  </a:rPr>
                  <a:t>false</a:t>
                </a:r>
              </a:p>
              <a:p>
                <a:pPr marL="914400" lvl="1" indent="-457200">
                  <a:spcAft>
                    <a:spcPts val="2000"/>
                  </a:spcAft>
                  <a:buFontTx/>
                  <a:buChar char="–"/>
                </a:pPr>
                <a:r>
                  <a:rPr lang="en-GB" sz="2000" dirty="0">
                    <a:latin typeface="Cambria" panose="02040503050406030204" pitchFamily="18" charset="0"/>
                    <a:ea typeface="Cambria" panose="02040503050406030204" pitchFamily="18" charset="0"/>
                  </a:rPr>
                  <a:t>If </a:t>
                </a:r>
                <a14:m>
                  <m:oMath xmlns:m="http://schemas.openxmlformats.org/officeDocument/2006/math">
                    <m:r>
                      <a:rPr lang="en-US" sz="2000" b="1" i="1" smtClean="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is </a:t>
                </a:r>
                <a:r>
                  <a:rPr lang="en-GB" sz="2000" b="1" dirty="0">
                    <a:solidFill>
                      <a:schemeClr val="accent6">
                        <a:lumMod val="50000"/>
                      </a:schemeClr>
                    </a:solidFill>
                    <a:latin typeface="Cambria" panose="02040503050406030204" pitchFamily="18" charset="0"/>
                    <a:ea typeface="Cambria" panose="02040503050406030204" pitchFamily="18" charset="0"/>
                  </a:rPr>
                  <a:t>true</a:t>
                </a:r>
                <a:r>
                  <a:rPr lang="en-GB" sz="2000" dirty="0">
                    <a:latin typeface="Cambria" panose="02040503050406030204" pitchFamily="18" charset="0"/>
                    <a:ea typeface="Cambria" panose="02040503050406030204" pitchFamily="18" charset="0"/>
                  </a:rPr>
                  <a:t> and </a:t>
                </a:r>
                <a:r>
                  <a:rPr lang="en-GB" sz="2000" b="1" dirty="0">
                    <a:solidFill>
                      <a:srgbClr val="C00000"/>
                    </a:solidFill>
                    <a:latin typeface="Cambria" panose="02040503050406030204" pitchFamily="18" charset="0"/>
                    <a:ea typeface="Cambria" panose="02040503050406030204" pitchFamily="18" charset="0"/>
                  </a:rPr>
                  <a:t>false</a:t>
                </a:r>
                <a:r>
                  <a:rPr lang="en-GB" sz="2000" dirty="0">
                    <a:latin typeface="Cambria" panose="02040503050406030204" pitchFamily="18" charset="0"/>
                    <a:ea typeface="Cambria" panose="02040503050406030204" pitchFamily="18" charset="0"/>
                  </a:rPr>
                  <a:t>, then </a:t>
                </a:r>
                <a14:m>
                  <m:oMath xmlns:m="http://schemas.openxmlformats.org/officeDocument/2006/math">
                    <m:r>
                      <a:rPr lang="en-US" sz="2000" b="1" i="1" smtClean="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and </a:t>
                </a:r>
                <a14:m>
                  <m:oMath xmlns:m="http://schemas.openxmlformats.org/officeDocument/2006/math">
                    <m:r>
                      <a:rPr lang="en-US" sz="2000" b="1"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are both </a:t>
                </a:r>
                <a:r>
                  <a:rPr lang="en-GB" sz="2000" b="1" dirty="0">
                    <a:solidFill>
                      <a:schemeClr val="accent6">
                        <a:lumMod val="50000"/>
                      </a:schemeClr>
                    </a:solidFill>
                    <a:latin typeface="Cambria" panose="02040503050406030204" pitchFamily="18" charset="0"/>
                    <a:ea typeface="Cambria" panose="02040503050406030204" pitchFamily="18" charset="0"/>
                  </a:rPr>
                  <a:t>true</a:t>
                </a:r>
                <a:r>
                  <a:rPr lang="en-GB" sz="2000" dirty="0">
                    <a:latin typeface="Cambria" panose="02040503050406030204" pitchFamily="18" charset="0"/>
                    <a:ea typeface="Cambria" panose="02040503050406030204" pitchFamily="18" charset="0"/>
                  </a:rPr>
                  <a:t>, and so </a:t>
                </a:r>
                <a14:m>
                  <m:oMath xmlns:m="http://schemas.openxmlformats.org/officeDocument/2006/math">
                    <m:r>
                      <a:rPr lang="en-US" sz="2000" b="1" i="1" smtClean="0">
                        <a:latin typeface="Cambria Math" panose="02040503050406030204" pitchFamily="18" charset="0"/>
                        <a:ea typeface="Cambria" panose="02040503050406030204" pitchFamily="18" charset="0"/>
                      </a:rPr>
                      <m:t>𝑨</m:t>
                    </m:r>
                    <m:r>
                      <a:rPr lang="en-US" sz="2000" b="1"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is </a:t>
                </a:r>
                <a:r>
                  <a:rPr lang="en-GB" sz="2000" b="1" dirty="0">
                    <a:solidFill>
                      <a:schemeClr val="accent6">
                        <a:lumMod val="50000"/>
                      </a:schemeClr>
                    </a:solidFill>
                    <a:latin typeface="Cambria" panose="02040503050406030204" pitchFamily="18" charset="0"/>
                    <a:ea typeface="Cambria" panose="02040503050406030204" pitchFamily="18" charset="0"/>
                  </a:rPr>
                  <a:t>true</a:t>
                </a:r>
              </a:p>
              <a:p>
                <a:pPr marL="457200" indent="-457200">
                  <a:spcAft>
                    <a:spcPts val="2000"/>
                  </a:spcAft>
                  <a:buFont typeface="Arial" panose="020B0604020202020204" pitchFamily="34" charset="0"/>
                  <a:buChar char="•"/>
                </a:pPr>
                <a:r>
                  <a:rPr lang="en-GB" sz="2000" b="1" dirty="0">
                    <a:solidFill>
                      <a:srgbClr val="7030A0"/>
                    </a:solidFill>
                    <a:latin typeface="Cambria" panose="02040503050406030204" pitchFamily="18" charset="0"/>
                    <a:ea typeface="Cambria" panose="02040503050406030204" pitchFamily="18" charset="0"/>
                  </a:rPr>
                  <a:t>Dialetheism</a:t>
                </a:r>
                <a:r>
                  <a:rPr lang="en-GB" sz="2000" dirty="0">
                    <a:latin typeface="Cambria" panose="02040503050406030204" pitchFamily="18" charset="0"/>
                    <a:ea typeface="Cambria" panose="02040503050406030204" pitchFamily="18" charset="0"/>
                  </a:rPr>
                  <a:t> might initially sound too ridiculous to take seriously, but plenty of contemporary philosophers have argued that it is the best way to respond to a variety of paradoxes</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The most influential </a:t>
                </a:r>
                <a:r>
                  <a:rPr lang="en-GB" sz="2000" b="1" dirty="0">
                    <a:solidFill>
                      <a:srgbClr val="7030A0"/>
                    </a:solidFill>
                    <a:latin typeface="Cambria" panose="02040503050406030204" pitchFamily="18" charset="0"/>
                    <a:ea typeface="Cambria" panose="02040503050406030204" pitchFamily="18" charset="0"/>
                  </a:rPr>
                  <a:t>dialetheist</a:t>
                </a:r>
                <a:r>
                  <a:rPr lang="en-GB" sz="2000" dirty="0">
                    <a:latin typeface="Cambria" panose="02040503050406030204" pitchFamily="18" charset="0"/>
                    <a:ea typeface="Cambria" panose="02040503050406030204" pitchFamily="18" charset="0"/>
                  </a:rPr>
                  <a:t> is Graham </a:t>
                </a:r>
                <a:r>
                  <a:rPr lang="en-GB" sz="2000" dirty="0" err="1">
                    <a:latin typeface="Cambria" panose="02040503050406030204" pitchFamily="18" charset="0"/>
                    <a:ea typeface="Cambria" panose="02040503050406030204" pitchFamily="18" charset="0"/>
                  </a:rPr>
                  <a:t>Preist</a:t>
                </a:r>
                <a:r>
                  <a:rPr lang="en-GB" sz="2000" dirty="0">
                    <a:latin typeface="Cambria" panose="02040503050406030204" pitchFamily="18" charset="0"/>
                    <a:ea typeface="Cambria" panose="02040503050406030204" pitchFamily="18" charset="0"/>
                  </a:rPr>
                  <a:t> </a:t>
                </a: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1" y="1375806"/>
                <a:ext cx="7083906" cy="5119350"/>
              </a:xfrm>
              <a:prstGeom prst="rect">
                <a:avLst/>
              </a:prstGeom>
              <a:blipFill>
                <a:blip r:embed="rId2"/>
                <a:stretch>
                  <a:fillRect l="-775" t="-238" r="-1463" b="-1669"/>
                </a:stretch>
              </a:blipFill>
            </p:spPr>
            <p:txBody>
              <a:bodyPr/>
              <a:lstStyle/>
              <a:p>
                <a:r>
                  <a:rPr lang="en-GB">
                    <a:noFill/>
                  </a:rPr>
                  <a:t> </a:t>
                </a:r>
              </a:p>
            </p:txBody>
          </p:sp>
        </mc:Fallback>
      </mc:AlternateContent>
      <p:pic>
        <p:nvPicPr>
          <p:cNvPr id="4" name="Picture 3">
            <a:extLst>
              <a:ext uri="{FF2B5EF4-FFF2-40B4-BE49-F238E27FC236}">
                <a16:creationId xmlns:a16="http://schemas.microsoft.com/office/drawing/2014/main" id="{41474F8B-C052-0E4C-D66F-5E2EB3D07D0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7776" y="2198529"/>
            <a:ext cx="3473904" cy="3473904"/>
          </a:xfrm>
          <a:prstGeom prst="rect">
            <a:avLst/>
          </a:prstGeom>
          <a:ln w="28575">
            <a:solidFill>
              <a:schemeClr val="accent3">
                <a:lumMod val="75000"/>
              </a:schemeClr>
            </a:solidFill>
          </a:ln>
        </p:spPr>
      </p:pic>
    </p:spTree>
    <p:extLst>
      <p:ext uri="{BB962C8B-B14F-4D97-AF65-F5344CB8AC3E}">
        <p14:creationId xmlns:p14="http://schemas.microsoft.com/office/powerpoint/2010/main" val="32866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childTnLst>
                                </p:cTn>
                              </p:par>
                              <p:par>
                                <p:cTn id="32" presetID="10"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Weird Name…</a:t>
            </a:r>
          </a:p>
        </p:txBody>
      </p:sp>
      <p:sp>
        <p:nvSpPr>
          <p:cNvPr id="3" name="TextBox 2">
            <a:extLst>
              <a:ext uri="{FF2B5EF4-FFF2-40B4-BE49-F238E27FC236}">
                <a16:creationId xmlns:a16="http://schemas.microsoft.com/office/drawing/2014/main" id="{32E325E7-0A43-C329-31F2-DBA04E91F0B2}"/>
              </a:ext>
            </a:extLst>
          </p:cNvPr>
          <p:cNvSpPr txBox="1"/>
          <p:nvPr/>
        </p:nvSpPr>
        <p:spPr>
          <a:xfrm>
            <a:off x="876693" y="2004182"/>
            <a:ext cx="8093136" cy="3862596"/>
          </a:xfrm>
          <a:prstGeom prst="rect">
            <a:avLst/>
          </a:prstGeom>
          <a:noFill/>
        </p:spPr>
        <p:txBody>
          <a:bodyPr wrap="square" rtlCol="0" anchor="ctr">
            <a:spAutoFit/>
          </a:bodyPr>
          <a:lstStyle/>
          <a:p>
            <a:pPr>
              <a:spcAft>
                <a:spcPts val="1000"/>
              </a:spcAft>
            </a:pPr>
            <a:r>
              <a:rPr lang="en-GB" sz="2000" dirty="0">
                <a:latin typeface="Cambria" panose="02040503050406030204" pitchFamily="18" charset="0"/>
                <a:ea typeface="Cambria" panose="02040503050406030204" pitchFamily="18" charset="0"/>
              </a:rPr>
              <a:t>“The inspiration for the name [</a:t>
            </a:r>
            <a:r>
              <a:rPr lang="en-GB" sz="2000" b="1" dirty="0">
                <a:solidFill>
                  <a:srgbClr val="7030A0"/>
                </a:solidFill>
                <a:latin typeface="Cambria" panose="02040503050406030204" pitchFamily="18" charset="0"/>
                <a:ea typeface="Cambria" panose="02040503050406030204" pitchFamily="18" charset="0"/>
              </a:rPr>
              <a:t>dialetheism</a:t>
            </a:r>
            <a:r>
              <a:rPr lang="en-GB" sz="2000" dirty="0">
                <a:latin typeface="Cambria" panose="02040503050406030204" pitchFamily="18" charset="0"/>
                <a:ea typeface="Cambria" panose="02040503050406030204" pitchFamily="18" charset="0"/>
              </a:rPr>
              <a:t>] was a passage in Wittgenstein’s </a:t>
            </a:r>
            <a:r>
              <a:rPr lang="en-GB" sz="2000" i="1" dirty="0">
                <a:latin typeface="Cambria" panose="02040503050406030204" pitchFamily="18" charset="0"/>
                <a:ea typeface="Cambria" panose="02040503050406030204" pitchFamily="18" charset="0"/>
              </a:rPr>
              <a:t>Remarks on the Foundations of Mathematics</a:t>
            </a:r>
            <a:r>
              <a:rPr lang="en-GB" sz="2000" dirty="0">
                <a:latin typeface="Cambria" panose="02040503050406030204" pitchFamily="18" charset="0"/>
                <a:ea typeface="Cambria" panose="02040503050406030204" pitchFamily="18" charset="0"/>
              </a:rPr>
              <a:t>, concerning Russell’s paradox:</a:t>
            </a:r>
          </a:p>
          <a:p>
            <a:pPr marL="719138">
              <a:spcAft>
                <a:spcPts val="1000"/>
              </a:spcAft>
            </a:pPr>
            <a:r>
              <a:rPr lang="en-GB" sz="2000" dirty="0">
                <a:latin typeface="Cambria" panose="02040503050406030204" pitchFamily="18" charset="0"/>
                <a:ea typeface="Cambria" panose="02040503050406030204" pitchFamily="18" charset="0"/>
              </a:rPr>
              <a:t>‘Why should Russell’s contradiction not be conceived as something supra-propositional, something that towers above the propositions and looks in both directions like a Janus head? The proposition that contradicts itself would stand like a monument (with a Janus head) over the propositions of logic (1978, III.59)</a:t>
            </a:r>
          </a:p>
          <a:p>
            <a:pPr>
              <a:spcAft>
                <a:spcPts val="1000"/>
              </a:spcAft>
            </a:pPr>
            <a:r>
              <a:rPr lang="en-GB" sz="2000" dirty="0">
                <a:latin typeface="Cambria" panose="02040503050406030204" pitchFamily="18" charset="0"/>
                <a:ea typeface="Cambria" panose="02040503050406030204" pitchFamily="18" charset="0"/>
              </a:rPr>
              <a:t>A </a:t>
            </a:r>
            <a:r>
              <a:rPr lang="en-GB" sz="2000" b="1" dirty="0" err="1">
                <a:solidFill>
                  <a:srgbClr val="7030A0"/>
                </a:solidFill>
                <a:latin typeface="Cambria" panose="02040503050406030204" pitchFamily="18" charset="0"/>
                <a:ea typeface="Cambria" panose="02040503050406030204" pitchFamily="18" charset="0"/>
              </a:rPr>
              <a:t>dialethia</a:t>
            </a:r>
            <a:r>
              <a:rPr lang="en-GB" sz="2000" dirty="0">
                <a:latin typeface="Cambria" panose="02040503050406030204" pitchFamily="18" charset="0"/>
                <a:ea typeface="Cambria" panose="02040503050406030204" pitchFamily="18" charset="0"/>
              </a:rPr>
              <a:t> is a two-way truth, facing both truth and falsity like a Janus-headed figure.”</a:t>
            </a:r>
          </a:p>
          <a:p>
            <a:pPr algn="r">
              <a:spcAft>
                <a:spcPts val="2000"/>
              </a:spcAft>
            </a:pPr>
            <a:r>
              <a:rPr lang="en-GB" sz="2000" dirty="0">
                <a:latin typeface="Cambria" panose="02040503050406030204" pitchFamily="18" charset="0"/>
                <a:ea typeface="Cambria" panose="02040503050406030204" pitchFamily="18" charset="0"/>
              </a:rPr>
              <a:t>Priest et al (2022), </a:t>
            </a:r>
            <a:r>
              <a:rPr lang="en-GB" sz="2000" dirty="0">
                <a:latin typeface="Cambria" panose="02040503050406030204" pitchFamily="18" charset="0"/>
                <a:ea typeface="Cambria" panose="02040503050406030204" pitchFamily="18" charset="0"/>
                <a:hlinkClick r:id="rId2"/>
              </a:rPr>
              <a:t>Dialetheism</a:t>
            </a:r>
            <a:r>
              <a:rPr lang="en-GB" sz="2000" dirty="0">
                <a:latin typeface="Cambria" panose="02040503050406030204" pitchFamily="18" charset="0"/>
                <a:ea typeface="Cambria" panose="02040503050406030204" pitchFamily="18" charset="0"/>
              </a:rPr>
              <a:t>. </a:t>
            </a:r>
            <a:r>
              <a:rPr lang="en-GB" sz="2000" i="1" dirty="0">
                <a:latin typeface="Cambria" panose="02040503050406030204" pitchFamily="18" charset="0"/>
                <a:ea typeface="Cambria" panose="02040503050406030204" pitchFamily="18" charset="0"/>
                <a:hlinkClick r:id="rId3"/>
              </a:rPr>
              <a:t>Stanford </a:t>
            </a:r>
            <a:r>
              <a:rPr lang="en-GB" sz="2000" i="1" dirty="0" err="1">
                <a:latin typeface="Cambria" panose="02040503050406030204" pitchFamily="18" charset="0"/>
                <a:ea typeface="Cambria" panose="02040503050406030204" pitchFamily="18" charset="0"/>
                <a:hlinkClick r:id="rId3"/>
              </a:rPr>
              <a:t>Encyclopedia</a:t>
            </a:r>
            <a:r>
              <a:rPr lang="en-GB" sz="2000" i="1" dirty="0">
                <a:latin typeface="Cambria" panose="02040503050406030204" pitchFamily="18" charset="0"/>
                <a:ea typeface="Cambria" panose="02040503050406030204" pitchFamily="18" charset="0"/>
                <a:hlinkClick r:id="rId3"/>
              </a:rPr>
              <a:t> of Philosophy</a:t>
            </a:r>
            <a:endParaRPr lang="en-GB" sz="20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AC1FF66F-680E-D10E-DD39-8A62D035F36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0174" y="2406639"/>
            <a:ext cx="2581480" cy="3057676"/>
          </a:xfrm>
          <a:prstGeom prst="rect">
            <a:avLst/>
          </a:prstGeom>
          <a:ln w="28575">
            <a:solidFill>
              <a:schemeClr val="accent3">
                <a:lumMod val="75000"/>
              </a:schemeClr>
            </a:solidFill>
          </a:ln>
        </p:spPr>
      </p:pic>
    </p:spTree>
    <p:extLst>
      <p:ext uri="{BB962C8B-B14F-4D97-AF65-F5344CB8AC3E}">
        <p14:creationId xmlns:p14="http://schemas.microsoft.com/office/powerpoint/2010/main" val="4004880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DDAB807-E536-22F2-457E-9A3DD1A300D2}"/>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2860" t="1905" r="3202" b="23559"/>
          <a:stretch/>
        </p:blipFill>
        <p:spPr>
          <a:xfrm>
            <a:off x="6096001" y="1"/>
            <a:ext cx="6096000" cy="6857999"/>
          </a:xfrm>
          <a:prstGeom prst="rect">
            <a:avLst/>
          </a:prstGeom>
        </p:spPr>
      </p:pic>
      <p:cxnSp>
        <p:nvCxnSpPr>
          <p:cNvPr id="8" name="Straight Connector 7">
            <a:extLst>
              <a:ext uri="{FF2B5EF4-FFF2-40B4-BE49-F238E27FC236}">
                <a16:creationId xmlns:a16="http://schemas.microsoft.com/office/drawing/2014/main" id="{A9911D91-FF50-730F-3ECF-47238539F1A1}"/>
              </a:ext>
            </a:extLst>
          </p:cNvPr>
          <p:cNvCxnSpPr>
            <a:cxnSpLocks/>
            <a:stCxn id="6" idx="0"/>
          </p:cNvCxnSpPr>
          <p:nvPr/>
        </p:nvCxnSpPr>
        <p:spPr>
          <a:xfrm>
            <a:off x="6096000" y="0"/>
            <a:ext cx="0" cy="685800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A6619EB-2677-3772-A3CA-0283B71D7801}"/>
              </a:ext>
            </a:extLst>
          </p:cNvPr>
          <p:cNvSpPr txBox="1"/>
          <p:nvPr/>
        </p:nvSpPr>
        <p:spPr>
          <a:xfrm>
            <a:off x="351935" y="284693"/>
            <a:ext cx="5392132" cy="707886"/>
          </a:xfrm>
          <a:prstGeom prst="rect">
            <a:avLst/>
          </a:prstGeom>
          <a:noFill/>
        </p:spPr>
        <p:txBody>
          <a:bodyPr wrap="square" rtlCol="0">
            <a:spAutoFit/>
          </a:bodyPr>
          <a:lstStyle/>
          <a:p>
            <a:pPr algn="ctr"/>
            <a:r>
              <a:rPr lang="en-GB" sz="4000" dirty="0">
                <a:latin typeface="Cambria" panose="02040503050406030204" pitchFamily="18" charset="0"/>
                <a:ea typeface="Cambria" panose="02040503050406030204" pitchFamily="18" charset="0"/>
              </a:rPr>
              <a:t>Dialetheism</a:t>
            </a:r>
          </a:p>
        </p:txBody>
      </p:sp>
      <p:sp>
        <p:nvSpPr>
          <p:cNvPr id="2" name="TextBox 1">
            <a:extLst>
              <a:ext uri="{FF2B5EF4-FFF2-40B4-BE49-F238E27FC236}">
                <a16:creationId xmlns:a16="http://schemas.microsoft.com/office/drawing/2014/main" id="{5DC10DD6-DBBA-57CE-B190-2532693AD757}"/>
              </a:ext>
            </a:extLst>
          </p:cNvPr>
          <p:cNvSpPr txBox="1"/>
          <p:nvPr/>
        </p:nvSpPr>
        <p:spPr>
          <a:xfrm>
            <a:off x="351935" y="2244060"/>
            <a:ext cx="5392132" cy="3362459"/>
          </a:xfrm>
          <a:prstGeom prst="rect">
            <a:avLst/>
          </a:prstGeom>
          <a:noFill/>
        </p:spPr>
        <p:txBody>
          <a:bodyPr wrap="square" rtlCol="0" anchor="ctr">
            <a:spAutoFit/>
          </a:bodyPr>
          <a:lstStyle/>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Introducing dialetheism</a:t>
            </a:r>
          </a:p>
          <a:p>
            <a:pPr marL="536575" indent="-536575">
              <a:spcAft>
                <a:spcPts val="1500"/>
              </a:spcAft>
              <a:buFont typeface="+mj-lt"/>
              <a:buAutoNum type="arabicPeriod"/>
            </a:pPr>
            <a:r>
              <a:rPr lang="en-GB" sz="2500" b="1" dirty="0">
                <a:latin typeface="Cambria" panose="02040503050406030204" pitchFamily="18" charset="0"/>
                <a:ea typeface="Cambria" panose="02040503050406030204" pitchFamily="18" charset="0"/>
              </a:rPr>
              <a:t>The Logic of Paradox</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Features of LP</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The Liar Paradox</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Assertion and denial</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Rational disagreement</a:t>
            </a:r>
          </a:p>
        </p:txBody>
      </p:sp>
    </p:spTree>
    <p:extLst>
      <p:ext uri="{BB962C8B-B14F-4D97-AF65-F5344CB8AC3E}">
        <p14:creationId xmlns:p14="http://schemas.microsoft.com/office/powerpoint/2010/main" val="4290555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Explosion</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0" y="1811822"/>
                <a:ext cx="7345163" cy="4247317"/>
              </a:xfrm>
              <a:prstGeom prst="rect">
                <a:avLst/>
              </a:prstGeom>
              <a:noFill/>
            </p:spPr>
            <p:txBody>
              <a:bodyPr wrap="square" rtlCol="0" anchor="ctr">
                <a:spAutoFit/>
              </a:bodyPr>
              <a:lstStyle/>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According to the </a:t>
                </a:r>
                <a:r>
                  <a:rPr lang="en-GB" sz="2000" b="1" dirty="0">
                    <a:solidFill>
                      <a:schemeClr val="accent2">
                        <a:lumMod val="75000"/>
                      </a:schemeClr>
                    </a:solidFill>
                    <a:latin typeface="Cambria" panose="02040503050406030204" pitchFamily="18" charset="0"/>
                    <a:ea typeface="Cambria" panose="02040503050406030204" pitchFamily="18" charset="0"/>
                  </a:rPr>
                  <a:t>Explosion</a:t>
                </a:r>
                <a:r>
                  <a:rPr lang="en-GB" sz="2000" dirty="0">
                    <a:latin typeface="Cambria" panose="02040503050406030204" pitchFamily="18" charset="0"/>
                    <a:ea typeface="Cambria" panose="02040503050406030204" pitchFamily="18" charset="0"/>
                  </a:rPr>
                  <a:t> rule, contradictions entail </a:t>
                </a:r>
                <a:r>
                  <a:rPr lang="en-GB" sz="2000" b="1" i="1" dirty="0">
                    <a:solidFill>
                      <a:srgbClr val="C00000"/>
                    </a:solidFill>
                    <a:latin typeface="Cambria" panose="02040503050406030204" pitchFamily="18" charset="0"/>
                    <a:ea typeface="Cambria" panose="02040503050406030204" pitchFamily="18" charset="0"/>
                  </a:rPr>
                  <a:t>everything</a:t>
                </a:r>
                <a:endParaRPr lang="en-GB" sz="2000" b="1" dirty="0">
                  <a:solidFill>
                    <a:srgbClr val="C00000"/>
                  </a:solidFill>
                  <a:latin typeface="Cambria" panose="02040503050406030204" pitchFamily="18" charset="0"/>
                  <a:ea typeface="Cambria" panose="02040503050406030204" pitchFamily="18" charset="0"/>
                </a:endParaRPr>
              </a:p>
              <a:p>
                <a:pPr marL="914400" lvl="1" indent="-457200">
                  <a:spcAft>
                    <a:spcPts val="2000"/>
                  </a:spcAft>
                  <a:buFont typeface="Cambria" panose="02040503050406030204" pitchFamily="18" charset="0"/>
                  <a:buChar char="–"/>
                </a:pPr>
                <a:r>
                  <a:rPr lang="en-GB" sz="2000" b="1" dirty="0">
                    <a:solidFill>
                      <a:schemeClr val="accent2">
                        <a:lumMod val="75000"/>
                      </a:schemeClr>
                    </a:solidFill>
                    <a:latin typeface="Cambria" panose="02040503050406030204" pitchFamily="18" charset="0"/>
                    <a:ea typeface="Cambria" panose="02040503050406030204" pitchFamily="18" charset="0"/>
                  </a:rPr>
                  <a:t>Explosion</a:t>
                </a:r>
                <a:r>
                  <a:rPr lang="en-GB" sz="2000" dirty="0">
                    <a:latin typeface="Cambria" panose="02040503050406030204" pitchFamily="18" charset="0"/>
                    <a:ea typeface="Cambria" panose="02040503050406030204" pitchFamily="18" charset="0"/>
                  </a:rPr>
                  <a:t> has also been known as </a:t>
                </a:r>
                <a:r>
                  <a:rPr lang="en-GB" sz="2000" i="1" dirty="0">
                    <a:latin typeface="Cambria" panose="02040503050406030204" pitchFamily="18" charset="0"/>
                    <a:ea typeface="Cambria" panose="02040503050406030204" pitchFamily="18" charset="0"/>
                  </a:rPr>
                  <a:t>ex </a:t>
                </a:r>
                <a:r>
                  <a:rPr lang="en-GB" sz="2000" i="1" dirty="0" err="1">
                    <a:latin typeface="Cambria" panose="02040503050406030204" pitchFamily="18" charset="0"/>
                    <a:ea typeface="Cambria" panose="02040503050406030204" pitchFamily="18" charset="0"/>
                  </a:rPr>
                  <a:t>falso</a:t>
                </a:r>
                <a:r>
                  <a:rPr lang="en-GB" sz="2000" i="1" dirty="0">
                    <a:latin typeface="Cambria" panose="02040503050406030204" pitchFamily="18" charset="0"/>
                    <a:ea typeface="Cambria" panose="02040503050406030204" pitchFamily="18" charset="0"/>
                  </a:rPr>
                  <a:t> quodlibet</a:t>
                </a:r>
                <a:r>
                  <a:rPr lang="en-GB" sz="2000" dirty="0">
                    <a:latin typeface="Cambria" panose="02040503050406030204" pitchFamily="18" charset="0"/>
                    <a:ea typeface="Cambria" panose="02040503050406030204" pitchFamily="18" charset="0"/>
                  </a:rPr>
                  <a:t> and </a:t>
                </a:r>
                <a:r>
                  <a:rPr lang="en-GB" sz="2000" i="1" dirty="0">
                    <a:latin typeface="Cambria" panose="02040503050406030204" pitchFamily="18" charset="0"/>
                    <a:ea typeface="Cambria" panose="02040503050406030204" pitchFamily="18" charset="0"/>
                  </a:rPr>
                  <a:t>ex </a:t>
                </a:r>
                <a:r>
                  <a:rPr lang="en-GB" sz="2000" i="1" dirty="0" err="1">
                    <a:latin typeface="Cambria" panose="02040503050406030204" pitchFamily="18" charset="0"/>
                    <a:ea typeface="Cambria" panose="02040503050406030204" pitchFamily="18" charset="0"/>
                  </a:rPr>
                  <a:t>contradictione</a:t>
                </a:r>
                <a:r>
                  <a:rPr lang="en-GB" sz="2000" i="1" dirty="0">
                    <a:latin typeface="Cambria" panose="02040503050406030204" pitchFamily="18" charset="0"/>
                    <a:ea typeface="Cambria" panose="02040503050406030204" pitchFamily="18" charset="0"/>
                  </a:rPr>
                  <a:t> quodlibet</a:t>
                </a:r>
                <a:endParaRPr lang="en-GB" sz="2000" dirty="0">
                  <a:latin typeface="Cambria" panose="02040503050406030204" pitchFamily="18" charset="0"/>
                  <a:ea typeface="Cambria" panose="02040503050406030204" pitchFamily="18" charset="0"/>
                </a:endParaRPr>
              </a:p>
              <a:p>
                <a:pPr marL="457200" indent="-457200">
                  <a:spcAft>
                    <a:spcPts val="1000"/>
                  </a:spcAft>
                  <a:buFont typeface="Arial" panose="020B0604020202020204" pitchFamily="34" charset="0"/>
                  <a:buChar char="•"/>
                </a:pPr>
                <a:r>
                  <a:rPr lang="en-GB" sz="2000" b="1" dirty="0">
                    <a:solidFill>
                      <a:schemeClr val="accent2">
                        <a:lumMod val="75000"/>
                      </a:schemeClr>
                    </a:solidFill>
                    <a:latin typeface="Cambria" panose="02040503050406030204" pitchFamily="18" charset="0"/>
                    <a:ea typeface="Cambria" panose="02040503050406030204" pitchFamily="18" charset="0"/>
                  </a:rPr>
                  <a:t>Explosion</a:t>
                </a:r>
                <a:r>
                  <a:rPr lang="en-GB" sz="2000" dirty="0">
                    <a:latin typeface="Cambria" panose="02040503050406030204" pitchFamily="18" charset="0"/>
                    <a:ea typeface="Cambria" panose="02040503050406030204" pitchFamily="18" charset="0"/>
                  </a:rPr>
                  <a:t> is </a:t>
                </a:r>
                <a:r>
                  <a:rPr lang="en-GB" sz="2000" b="1" dirty="0">
                    <a:solidFill>
                      <a:srgbClr val="0070C0"/>
                    </a:solidFill>
                    <a:latin typeface="Cambria" panose="02040503050406030204" pitchFamily="18" charset="0"/>
                    <a:ea typeface="Cambria" panose="02040503050406030204" pitchFamily="18" charset="0"/>
                  </a:rPr>
                  <a:t>valid</a:t>
                </a:r>
                <a:r>
                  <a:rPr lang="en-GB" sz="2000" dirty="0">
                    <a:latin typeface="Cambria" panose="02040503050406030204" pitchFamily="18" charset="0"/>
                    <a:ea typeface="Cambria" panose="02040503050406030204" pitchFamily="18" charset="0"/>
                  </a:rPr>
                  <a:t> in </a:t>
                </a:r>
                <a:r>
                  <a:rPr lang="en-GB" sz="2000" b="1" dirty="0">
                    <a:solidFill>
                      <a:schemeClr val="accent6">
                        <a:lumMod val="50000"/>
                      </a:schemeClr>
                    </a:solidFill>
                    <a:latin typeface="Cambria" panose="02040503050406030204" pitchFamily="18" charset="0"/>
                    <a:ea typeface="Cambria" panose="02040503050406030204" pitchFamily="18" charset="0"/>
                  </a:rPr>
                  <a:t>classical logic</a:t>
                </a:r>
                <a:endParaRPr lang="en-GB" sz="2000" dirty="0">
                  <a:solidFill>
                    <a:schemeClr val="accent6">
                      <a:lumMod val="50000"/>
                    </a:schemeClr>
                  </a:solidFill>
                  <a:latin typeface="Cambria" panose="02040503050406030204" pitchFamily="18" charset="0"/>
                  <a:ea typeface="Cambria" panose="02040503050406030204" pitchFamily="18" charset="0"/>
                </a:endParaRPr>
              </a:p>
              <a:p>
                <a:pPr marL="914400" lvl="1" indent="-457200">
                  <a:spcAft>
                    <a:spcPts val="1000"/>
                  </a:spcAft>
                  <a:buFontTx/>
                  <a:buChar char="–"/>
                </a:pPr>
                <a:r>
                  <a:rPr lang="en-GB" sz="2000" dirty="0">
                    <a:latin typeface="Cambria" panose="02040503050406030204" pitchFamily="18" charset="0"/>
                    <a:ea typeface="Cambria" panose="02040503050406030204" pitchFamily="18" charset="0"/>
                  </a:rPr>
                  <a:t>An argument is </a:t>
                </a:r>
                <a:r>
                  <a:rPr lang="en-GB" sz="2000" b="1" dirty="0">
                    <a:solidFill>
                      <a:srgbClr val="0070C0"/>
                    </a:solidFill>
                    <a:latin typeface="Cambria" panose="02040503050406030204" pitchFamily="18" charset="0"/>
                    <a:ea typeface="Cambria" panose="02040503050406030204" pitchFamily="18" charset="0"/>
                  </a:rPr>
                  <a:t>valid</a:t>
                </a:r>
                <a:r>
                  <a:rPr lang="en-GB" sz="2000" dirty="0">
                    <a:latin typeface="Cambria" panose="02040503050406030204" pitchFamily="18" charset="0"/>
                    <a:ea typeface="Cambria" panose="02040503050406030204" pitchFamily="18" charset="0"/>
                  </a:rPr>
                  <a:t>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every interpretation that makes all the premises true also makes the conclusion true</a:t>
                </a:r>
              </a:p>
              <a:p>
                <a:pPr marL="914400" lvl="1" indent="-457200">
                  <a:spcAft>
                    <a:spcPts val="1000"/>
                  </a:spcAft>
                  <a:buFontTx/>
                  <a:buChar char="–"/>
                </a:pPr>
                <a:r>
                  <a:rPr lang="en-GB" sz="2000" b="1" dirty="0">
                    <a:solidFill>
                      <a:schemeClr val="accent6">
                        <a:lumMod val="50000"/>
                      </a:schemeClr>
                    </a:solidFill>
                    <a:latin typeface="Cambria" panose="02040503050406030204" pitchFamily="18" charset="0"/>
                    <a:ea typeface="Cambria" panose="02040503050406030204" pitchFamily="18" charset="0"/>
                  </a:rPr>
                  <a:t>Classically</a:t>
                </a:r>
                <a:r>
                  <a:rPr lang="en-GB" sz="2000" dirty="0">
                    <a:latin typeface="Cambria" panose="02040503050406030204" pitchFamily="18" charset="0"/>
                    <a:ea typeface="Cambria" panose="02040503050406030204" pitchFamily="18" charset="0"/>
                  </a:rPr>
                  <a:t>, no interpretation is allowed to make </a:t>
                </a:r>
                <a14:m>
                  <m:oMath xmlns:m="http://schemas.openxmlformats.org/officeDocument/2006/math">
                    <m:r>
                      <a:rPr lang="en-US" sz="2000" b="1" i="1" smtClean="0">
                        <a:latin typeface="Cambria Math" panose="02040503050406030204" pitchFamily="18" charset="0"/>
                        <a:ea typeface="Cambria" panose="02040503050406030204" pitchFamily="18" charset="0"/>
                      </a:rPr>
                      <m:t>𝑨</m:t>
                    </m:r>
                    <m:r>
                      <a:rPr lang="en-US" sz="2000" b="1" i="1" smtClean="0">
                        <a:latin typeface="Cambria Math" panose="02040503050406030204" pitchFamily="18" charset="0"/>
                        <a:ea typeface="Cambria" panose="02040503050406030204" pitchFamily="18" charset="0"/>
                      </a:rPr>
                      <m:t> </m:t>
                    </m:r>
                  </m:oMath>
                </a14:m>
                <a:r>
                  <a:rPr lang="en-GB" sz="2000" dirty="0">
                    <a:latin typeface="Cambria" panose="02040503050406030204" pitchFamily="18" charset="0"/>
                    <a:ea typeface="Cambria" panose="02040503050406030204" pitchFamily="18" charset="0"/>
                  </a:rPr>
                  <a:t>and </a:t>
                </a:r>
                <a14:m>
                  <m:oMath xmlns:m="http://schemas.openxmlformats.org/officeDocument/2006/math">
                    <m:r>
                      <a:rPr lang="en-US" sz="2000" b="1"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𝑨</m:t>
                    </m:r>
                  </m:oMath>
                </a14:m>
                <a:r>
                  <a:rPr lang="en-GB" sz="2000" b="1" dirty="0">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both true</a:t>
                </a:r>
              </a:p>
              <a:p>
                <a:pPr marL="914400" lvl="1" indent="-457200">
                  <a:spcAft>
                    <a:spcPts val="2000"/>
                  </a:spcAft>
                  <a:buFontTx/>
                  <a:buChar char="–"/>
                </a:pPr>
                <a:r>
                  <a:rPr lang="en-GB" sz="2000" dirty="0">
                    <a:latin typeface="Cambria" panose="02040503050406030204" pitchFamily="18" charset="0"/>
                    <a:ea typeface="Cambria" panose="02040503050406030204" pitchFamily="18" charset="0"/>
                  </a:rPr>
                  <a:t>So, </a:t>
                </a:r>
                <a:r>
                  <a:rPr lang="en-GB" sz="2000" b="1" dirty="0">
                    <a:solidFill>
                      <a:schemeClr val="accent6">
                        <a:lumMod val="50000"/>
                      </a:schemeClr>
                    </a:solidFill>
                    <a:latin typeface="Cambria" panose="02040503050406030204" pitchFamily="18" charset="0"/>
                    <a:ea typeface="Cambria" panose="02040503050406030204" pitchFamily="18" charset="0"/>
                  </a:rPr>
                  <a:t>classically</a:t>
                </a:r>
                <a:r>
                  <a:rPr lang="en-GB" sz="2000" dirty="0">
                    <a:latin typeface="Cambria" panose="02040503050406030204" pitchFamily="18" charset="0"/>
                    <a:ea typeface="Cambria" panose="02040503050406030204" pitchFamily="18" charset="0"/>
                  </a:rPr>
                  <a:t>, </a:t>
                </a:r>
                <a14:m>
                  <m:oMath xmlns:m="http://schemas.openxmlformats.org/officeDocument/2006/math">
                    <m:r>
                      <a:rPr lang="en-US" sz="2000" b="1" i="1" smtClean="0">
                        <a:latin typeface="Cambria Math" panose="02040503050406030204" pitchFamily="18" charset="0"/>
                        <a:ea typeface="Cambria" panose="02040503050406030204" pitchFamily="18" charset="0"/>
                      </a:rPr>
                      <m:t>𝑨</m:t>
                    </m:r>
                    <m:r>
                      <a:rPr lang="en-US" sz="2000" b="1"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𝑨</m:t>
                    </m:r>
                    <m:r>
                      <a:rPr lang="en-US" sz="2000" b="1" i="1" smtClean="0">
                        <a:latin typeface="Cambria Math" panose="02040503050406030204" pitchFamily="18" charset="0"/>
                        <a:ea typeface="Cambria" panose="02040503050406030204" pitchFamily="18" charset="0"/>
                      </a:rPr>
                      <m:t>∴</m:t>
                    </m:r>
                    <m:r>
                      <a:rPr lang="en-US" sz="2000" b="1" i="1" smtClean="0">
                        <a:latin typeface="Cambria Math" panose="02040503050406030204" pitchFamily="18" charset="0"/>
                        <a:ea typeface="Cambria" panose="02040503050406030204" pitchFamily="18" charset="0"/>
                      </a:rPr>
                      <m:t>𝑩</m:t>
                    </m:r>
                  </m:oMath>
                </a14:m>
                <a:r>
                  <a:rPr lang="en-GB" sz="2000" dirty="0">
                    <a:latin typeface="Cambria" panose="02040503050406030204" pitchFamily="18" charset="0"/>
                    <a:ea typeface="Cambria" panose="02040503050406030204" pitchFamily="18" charset="0"/>
                  </a:rPr>
                  <a:t> is always </a:t>
                </a:r>
                <a:r>
                  <a:rPr lang="en-GB" sz="2000" b="1" dirty="0">
                    <a:solidFill>
                      <a:srgbClr val="0070C0"/>
                    </a:solidFill>
                    <a:latin typeface="Cambria" panose="02040503050406030204" pitchFamily="18" charset="0"/>
                    <a:ea typeface="Cambria" panose="02040503050406030204" pitchFamily="18" charset="0"/>
                  </a:rPr>
                  <a:t>valid</a:t>
                </a:r>
                <a:r>
                  <a:rPr lang="en-GB" sz="2000" dirty="0">
                    <a:latin typeface="Cambria" panose="02040503050406030204" pitchFamily="18" charset="0"/>
                    <a:ea typeface="Cambria" panose="02040503050406030204" pitchFamily="18" charset="0"/>
                  </a:rPr>
                  <a:t>, no matter what sentence </a:t>
                </a:r>
                <a14:m>
                  <m:oMath xmlns:m="http://schemas.openxmlformats.org/officeDocument/2006/math">
                    <m:r>
                      <a:rPr lang="en-US" sz="2000" b="1" i="1" smtClean="0">
                        <a:latin typeface="Cambria Math" panose="02040503050406030204" pitchFamily="18" charset="0"/>
                        <a:ea typeface="Cambria" panose="02040503050406030204" pitchFamily="18" charset="0"/>
                      </a:rPr>
                      <m:t>𝑩</m:t>
                    </m:r>
                  </m:oMath>
                </a14:m>
                <a:r>
                  <a:rPr lang="en-GB" sz="2000" dirty="0">
                    <a:latin typeface="Cambria" panose="02040503050406030204" pitchFamily="18" charset="0"/>
                    <a:ea typeface="Cambria" panose="02040503050406030204" pitchFamily="18" charset="0"/>
                  </a:rPr>
                  <a:t> we pick</a:t>
                </a: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0" y="1811822"/>
                <a:ext cx="7345163" cy="4247317"/>
              </a:xfrm>
              <a:prstGeom prst="rect">
                <a:avLst/>
              </a:prstGeom>
              <a:blipFill>
                <a:blip r:embed="rId2"/>
                <a:stretch>
                  <a:fillRect l="-747" t="-287" b="-2152"/>
                </a:stretch>
              </a:blipFill>
            </p:spPr>
            <p:txBody>
              <a:bodyPr/>
              <a:lstStyle/>
              <a:p>
                <a:r>
                  <a:rPr lang="en-GB">
                    <a:noFill/>
                  </a:rPr>
                  <a:t> </a:t>
                </a:r>
              </a:p>
            </p:txBody>
          </p:sp>
        </mc:Fallback>
      </mc:AlternateContent>
      <p:pic>
        <p:nvPicPr>
          <p:cNvPr id="4" name="Picture 3" descr="A explosion with smoke and fire&#10;&#10;Description automatically generated">
            <a:extLst>
              <a:ext uri="{FF2B5EF4-FFF2-40B4-BE49-F238E27FC236}">
                <a16:creationId xmlns:a16="http://schemas.microsoft.com/office/drawing/2014/main" id="{7769056F-CDCE-0BCF-41BE-7F0F49B65F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022775" y="1928662"/>
            <a:ext cx="4013630" cy="4013630"/>
          </a:xfrm>
          <a:prstGeom prst="rect">
            <a:avLst/>
          </a:prstGeom>
        </p:spPr>
      </p:pic>
    </p:spTree>
    <p:extLst>
      <p:ext uri="{BB962C8B-B14F-4D97-AF65-F5344CB8AC3E}">
        <p14:creationId xmlns:p14="http://schemas.microsoft.com/office/powerpoint/2010/main" val="87667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5969</TotalTime>
  <Words>4467</Words>
  <Application>Microsoft Office PowerPoint</Application>
  <PresentationFormat>Widescreen</PresentationFormat>
  <Paragraphs>541</Paragraphs>
  <Slides>58</Slides>
  <Notes>0</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Arial</vt:lpstr>
      <vt:lpstr>Calibri</vt:lpstr>
      <vt:lpstr>Calibri Light</vt:lpstr>
      <vt:lpstr>Cambria</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 Trueman</dc:creator>
  <cp:lastModifiedBy>Rob Trueman</cp:lastModifiedBy>
  <cp:revision>1</cp:revision>
  <dcterms:created xsi:type="dcterms:W3CDTF">2023-12-01T11:35:45Z</dcterms:created>
  <dcterms:modified xsi:type="dcterms:W3CDTF">2023-12-06T10:40:09Z</dcterms:modified>
</cp:coreProperties>
</file>