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4" r:id="rId3"/>
    <p:sldId id="331" r:id="rId4"/>
    <p:sldId id="365" r:id="rId5"/>
    <p:sldId id="366" r:id="rId6"/>
    <p:sldId id="367" r:id="rId7"/>
    <p:sldId id="270" r:id="rId8"/>
    <p:sldId id="271" r:id="rId9"/>
    <p:sldId id="272" r:id="rId10"/>
    <p:sldId id="273" r:id="rId11"/>
    <p:sldId id="274" r:id="rId12"/>
    <p:sldId id="26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5" r:id="rId21"/>
    <p:sldId id="283" r:id="rId22"/>
    <p:sldId id="301" r:id="rId23"/>
    <p:sldId id="284" r:id="rId24"/>
    <p:sldId id="292" r:id="rId25"/>
    <p:sldId id="286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299" r:id="rId37"/>
    <p:sldId id="303" r:id="rId38"/>
    <p:sldId id="305" r:id="rId39"/>
    <p:sldId id="304" r:id="rId40"/>
    <p:sldId id="306" r:id="rId41"/>
    <p:sldId id="308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07" r:id="rId51"/>
    <p:sldId id="318" r:id="rId52"/>
    <p:sldId id="363" r:id="rId53"/>
    <p:sldId id="320" r:id="rId54"/>
    <p:sldId id="35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E0613DB1-8A83-4100-8F1F-410878223E0D}">
          <p14:sldIdLst>
            <p14:sldId id="257"/>
          </p14:sldIdLst>
        </p14:section>
        <p14:section name="Quick Quiz!" id="{BE5F79B9-5A13-4167-93F9-88FFA5C05CC0}">
          <p14:sldIdLst>
            <p14:sldId id="364"/>
            <p14:sldId id="331"/>
            <p14:sldId id="365"/>
            <p14:sldId id="366"/>
            <p14:sldId id="367"/>
          </p14:sldIdLst>
        </p14:section>
        <p14:section name="Adding Identity to FOL" id="{035F275E-D93E-43D1-9354-718C5248B297}">
          <p14:sldIdLst>
            <p14:sldId id="270"/>
            <p14:sldId id="271"/>
            <p14:sldId id="272"/>
            <p14:sldId id="273"/>
            <p14:sldId id="274"/>
            <p14:sldId id="264"/>
            <p14:sldId id="275"/>
            <p14:sldId id="276"/>
            <p14:sldId id="277"/>
            <p14:sldId id="278"/>
            <p14:sldId id="279"/>
            <p14:sldId id="280"/>
            <p14:sldId id="281"/>
            <p14:sldId id="285"/>
            <p14:sldId id="283"/>
            <p14:sldId id="301"/>
            <p14:sldId id="284"/>
            <p14:sldId id="292"/>
            <p14:sldId id="286"/>
            <p14:sldId id="289"/>
          </p14:sldIdLst>
        </p14:section>
        <p14:section name="Counting in FOL" id="{4AD40ACD-C707-4B02-ADC9-6A3C41F542D1}">
          <p14:sldIdLst>
            <p14:sldId id="290"/>
            <p14:sldId id="291"/>
            <p14:sldId id="293"/>
            <p14:sldId id="294"/>
            <p14:sldId id="295"/>
            <p14:sldId id="296"/>
            <p14:sldId id="297"/>
            <p14:sldId id="298"/>
            <p14:sldId id="300"/>
            <p14:sldId id="299"/>
            <p14:sldId id="303"/>
            <p14:sldId id="305"/>
          </p14:sldIdLst>
        </p14:section>
        <p14:section name="Definite Descriptions" id="{BD3F43AC-5F17-4F93-A996-A08C4E31FE62}">
          <p14:sldIdLst>
            <p14:sldId id="304"/>
            <p14:sldId id="306"/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07"/>
            <p14:sldId id="318"/>
            <p14:sldId id="363"/>
            <p14:sldId id="320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44" y="-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B4C5-8EDF-0711-5BF4-4BA7DFCF8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163D6-96DC-5C9D-2119-F5B1D4318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A3A2C-2EDF-F61D-243B-10319DFC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0C05C-43EB-FFAC-79BF-5B894BBA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EB36F-BC0A-103A-3B64-62AB61C6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1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6454-0022-4AF9-F5D4-A92842A1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0BDB0-E8F8-7E2C-22AC-44A831C09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530DF-F822-ED96-A039-3E64323B9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47DF-92AB-11CD-AB41-36C2651F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0D062-0C1C-E965-A982-990F4632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9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ACEE6-E3F9-B97A-5B7A-752173515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6B7FE-71E4-A392-9DF2-02E0F3395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9526C-F986-C604-CDA1-9C77B570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2E533-1D05-2277-3642-00A4CF41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19F74-9BAA-3E10-FD32-81A456D1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6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4569-FCDE-7F10-57C6-7EC32FDE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93389-C1F3-EB7A-E086-087E231C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F1621-3E30-02AA-8ADC-D5B00393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DAAE9-293E-820E-F1DD-BEC744C3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FD131-7827-AB20-4FFC-870A323B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9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B87C-DDE4-3FDD-1F51-A438BA8D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19637-D8B0-294A-FDA9-0909727E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9625-55B0-0CE0-7951-2D5550F0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4309A-4092-F312-00FA-62B1913D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F0CA-809B-95F0-50F9-DDEE3D04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5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8E08-9E91-F5FB-F277-4F8AAF7D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F4C2-C852-2FC0-553D-08DCED588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40A27-4772-75A9-07ED-FEB9E78B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FB0FD-3B72-E371-B807-F7F877DD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769BB-CF70-129F-428F-A1C2F600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49B57-DAA4-DC7C-9D19-7C1AC84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84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9F8D-2CA4-993B-1E9E-BB0F712BB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4FC4D-2A03-2CDA-E1E6-C2149F1D7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8817A-9424-C209-9F97-FC85C4FE0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BDE04-A086-8034-8284-584CAD90F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F276E-DA63-97A9-07A6-29924B363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7252E-E08C-4768-B69E-A82FCE77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A6C80-FE4F-55E3-6DC8-A8FC9CF2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AFA77-15EF-776A-A8C9-07170CA21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0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27C3-39C2-7FC5-01F3-8E467CFB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A8017-90DE-4B93-797A-00E7D41B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4D528-2AC5-9EE5-8D73-E81C2242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76853-E0D8-FA9F-42DB-34F583A8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2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26B3E-D8EC-31A1-4308-5BCB367F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27B3D-FEC5-9350-5BD4-1CAFBD6D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76BB-9E88-8E49-3E83-048AE511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64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8082A-1AF4-497C-ABF4-2DF3A9F7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2688-09FD-C9A6-1D64-D187E0C26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D41C1-BDBC-89D5-DAFF-75FBA5C41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5A6A1-8F25-B669-4CB5-38A263BB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11528-69FD-72A5-4B7F-182165AD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5D1C-6521-28DD-283B-8F1018E3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1CFD-FD0D-6B2B-324D-7818822E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96057-F6E0-18BA-A561-8A75C0273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5B31C-D2DD-CC77-08F7-72F2CA07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2D60-4323-2158-15EF-1581950C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7EB82-5055-A277-1A82-7DB35C2B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ED9E9-5113-8721-58F3-F454D571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70D81-9377-9BC6-4BAC-478A0703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FEF32-A58C-1E44-C72A-CE3D088C7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F6852-31C8-9436-8381-C6838535B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823E-518B-4869-BCDD-6ABB8F1E30C7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A1FD-4B34-FA40-320C-2E96D6D12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26AC5-5F4F-422B-ABB7-502CADFFF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513F-1467-4C28-9BB7-C3A6F6C66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8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3E680-48E4-F580-5021-65C8DD9B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130" y="-1142387"/>
            <a:ext cx="13765950" cy="9646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65CAC0-4E73-AF44-85D6-67000153EDF7}"/>
              </a:ext>
            </a:extLst>
          </p:cNvPr>
          <p:cNvSpPr txBox="1"/>
          <p:nvPr/>
        </p:nvSpPr>
        <p:spPr>
          <a:xfrm>
            <a:off x="8019802" y="5364875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Trueman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rob.trueman@york.ac.uk</a:t>
            </a:r>
          </a:p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AB2EA-5555-67F1-B706-6818A2D701CB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9: Identity</a:t>
            </a:r>
          </a:p>
        </p:txBody>
      </p:sp>
    </p:spTree>
    <p:extLst>
      <p:ext uri="{BB962C8B-B14F-4D97-AF65-F5344CB8AC3E}">
        <p14:creationId xmlns:p14="http://schemas.microsoft.com/office/powerpoint/2010/main" val="324448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8E9D1B5B-00CB-025E-ABDE-BDA69019A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364924F0-A3E8-F719-1A30-32E9D2B59F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832885"/>
            <a:ext cx="9503313" cy="18876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we say something like ‘Rob bores everyone’, we often really mean something like this: ‘Rob bores everyone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else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if we want to symbolise sentences like that, we need to add one last symbol to 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First-Order Logic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went wrong?</a:t>
            </a:r>
          </a:p>
        </p:txBody>
      </p:sp>
    </p:spTree>
    <p:extLst>
      <p:ext uri="{BB962C8B-B14F-4D97-AF65-F5344CB8AC3E}">
        <p14:creationId xmlns:p14="http://schemas.microsoft.com/office/powerpoint/2010/main" val="10720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Introducing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00A86A-BBEF-3B87-4C23-4166674A5A59}"/>
                  </a:ext>
                </a:extLst>
              </p:cNvPr>
              <p:cNvSpPr txBox="1"/>
              <p:nvPr/>
            </p:nvSpPr>
            <p:spPr>
              <a:xfrm>
                <a:off x="1344343" y="2448166"/>
                <a:ext cx="9503313" cy="265713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will use ‘=’ as a special two-place predicate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new predicate will always express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identity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and so this will be a (implicit) entry in all our symbolisation keys: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is identical to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Importantly, we mean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numerical identity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not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qualitative identity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D00A86A-BBEF-3B87-4C23-4166674A5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448166"/>
                <a:ext cx="9503313" cy="2657138"/>
              </a:xfrm>
              <a:prstGeom prst="rect">
                <a:avLst/>
              </a:prstGeom>
              <a:blipFill>
                <a:blip r:embed="rId3"/>
                <a:stretch>
                  <a:fillRect l="-963" t="-1379" b="-5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33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uiExpand="1" build="p"/>
      <p:bldP spid="2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1">
            <a:hlinkClick r:id="" action="ppaction://media"/>
            <a:extLst>
              <a:ext uri="{FF2B5EF4-FFF2-40B4-BE49-F238E27FC236}">
                <a16:creationId xmlns:a16="http://schemas.microsoft.com/office/drawing/2014/main" id="{461C639A-4BB2-51E9-BA37-DDE0CE0DFD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57C9B481-9F48-5D6A-EB8F-531879D5D3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10375AC0-353E-1DAF-3737-FB9A57C87C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0E211FC3-D6AB-A7A9-D2C7-CC8BF8FEAE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5">
            <a:hlinkClick r:id="" action="ppaction://media"/>
            <a:extLst>
              <a:ext uri="{FF2B5EF4-FFF2-40B4-BE49-F238E27FC236}">
                <a16:creationId xmlns:a16="http://schemas.microsoft.com/office/drawing/2014/main" id="{A2694122-DC32-DB73-BD0D-EBDE6D7919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6">
            <a:hlinkClick r:id="" action="ppaction://media"/>
            <a:extLst>
              <a:ext uri="{FF2B5EF4-FFF2-40B4-BE49-F238E27FC236}">
                <a16:creationId xmlns:a16="http://schemas.microsoft.com/office/drawing/2014/main" id="{E67FFD9B-8C8C-0B7D-5A3C-36FAAA3F91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9: Identity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83146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Quick Quiz!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Adding Identity to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Counting in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Definite Descriptions</a:t>
            </a:r>
          </a:p>
        </p:txBody>
      </p:sp>
    </p:spTree>
    <p:extLst>
      <p:ext uri="{BB962C8B-B14F-4D97-AF65-F5344CB8AC3E}">
        <p14:creationId xmlns:p14="http://schemas.microsoft.com/office/powerpoint/2010/main" val="361573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7">
            <a:hlinkClick r:id="" action="ppaction://media"/>
            <a:extLst>
              <a:ext uri="{FF2B5EF4-FFF2-40B4-BE49-F238E27FC236}">
                <a16:creationId xmlns:a16="http://schemas.microsoft.com/office/drawing/2014/main" id="{EC426EDE-E246-0B34-D759-8A352E35CA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 8">
            <a:hlinkClick r:id="" action="ppaction://media"/>
            <a:extLst>
              <a:ext uri="{FF2B5EF4-FFF2-40B4-BE49-F238E27FC236}">
                <a16:creationId xmlns:a16="http://schemas.microsoft.com/office/drawing/2014/main" id="{6D72615E-4B8B-F452-A6D8-13C99C0C49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8 and a half">
            <a:hlinkClick r:id="" action="ppaction://media"/>
            <a:extLst>
              <a:ext uri="{FF2B5EF4-FFF2-40B4-BE49-F238E27FC236}">
                <a16:creationId xmlns:a16="http://schemas.microsoft.com/office/drawing/2014/main" id="{E3F1E154-37D2-A6F7-1662-9C1398551F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9">
            <a:hlinkClick r:id="" action="ppaction://media"/>
            <a:extLst>
              <a:ext uri="{FF2B5EF4-FFF2-40B4-BE49-F238E27FC236}">
                <a16:creationId xmlns:a16="http://schemas.microsoft.com/office/drawing/2014/main" id="{870B8192-591C-3B7D-DB3A-89721D5BA8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4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897006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NUMERICAL IDENTITY: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500" dirty="0"/>
              <a:t>Hesperus is Phosphorus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PREDICATION: </a:t>
            </a:r>
            <a:r>
              <a:rPr lang="en-GB" sz="2500" dirty="0"/>
              <a:t>Hesperus is a planet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EXISTENCE:</a:t>
            </a: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500" dirty="0"/>
              <a:t>There is a planet (or even: </a:t>
            </a:r>
            <a:r>
              <a:rPr lang="en-GB" sz="2500" i="1" dirty="0"/>
              <a:t>Hesperus is</a:t>
            </a:r>
            <a:r>
              <a:rPr lang="en-GB" sz="2500" dirty="0"/>
              <a:t>)</a:t>
            </a:r>
            <a:endParaRPr lang="en-GB" sz="25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Three different uses of ‘is’</a:t>
            </a:r>
          </a:p>
        </p:txBody>
      </p:sp>
    </p:spTree>
    <p:extLst>
      <p:ext uri="{BB962C8B-B14F-4D97-AF65-F5344CB8AC3E}">
        <p14:creationId xmlns:p14="http://schemas.microsoft.com/office/powerpoint/2010/main" val="11130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2255806"/>
                <a:ext cx="9704657" cy="304185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Rob bores everyone </a:t>
                </a:r>
                <a:r>
                  <a:rPr lang="en-GB" sz="2500" dirty="0">
                    <a:solidFill>
                      <a:srgbClr val="C00000"/>
                    </a:solidFill>
                  </a:rPr>
                  <a:t>else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Rob bores everyone </a:t>
                </a:r>
                <a:r>
                  <a:rPr lang="en-GB" sz="2500" dirty="0">
                    <a:solidFill>
                      <a:srgbClr val="C00000"/>
                    </a:solidFill>
                  </a:rPr>
                  <a:t>other than Rob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Rob bores everyone </a:t>
                </a:r>
                <a:r>
                  <a:rPr lang="en-GB" sz="2500" dirty="0">
                    <a:solidFill>
                      <a:srgbClr val="C00000"/>
                    </a:solidFill>
                  </a:rPr>
                  <a:t>who is not identical to Rob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For all x, it is the case that: if </a:t>
                </a:r>
                <a:r>
                  <a:rPr lang="en-GB" sz="2500" dirty="0">
                    <a:solidFill>
                      <a:srgbClr val="C00000"/>
                    </a:solidFill>
                  </a:rPr>
                  <a:t>x is not identical to Rob</a:t>
                </a:r>
                <a:r>
                  <a:rPr lang="en-GB" sz="2500" dirty="0"/>
                  <a:t>, then Rob bores x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𝐵𝑟𝑥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2255806"/>
                <a:ext cx="9704657" cy="3041858"/>
              </a:xfrm>
              <a:prstGeom prst="rect">
                <a:avLst/>
              </a:prstGeom>
              <a:blipFill>
                <a:blip r:embed="rId3"/>
                <a:stretch>
                  <a:fillRect l="-942" t="-1002" b="-3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Symbolising our sentence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42DA95-9680-8021-978E-D36875C85688}"/>
                  </a:ext>
                </a:extLst>
              </p:cNvPr>
              <p:cNvSpPr txBox="1"/>
              <p:nvPr/>
            </p:nvSpPr>
            <p:spPr>
              <a:xfrm>
                <a:off x="1344343" y="4804850"/>
                <a:ext cx="9704657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𝐵𝑟𝑥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142DA95-9680-8021-978E-D36875C85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804850"/>
                <a:ext cx="9704657" cy="477054"/>
              </a:xfrm>
              <a:prstGeom prst="rect">
                <a:avLst/>
              </a:prstGeom>
              <a:blipFill>
                <a:blip r:embed="rId4"/>
                <a:stretch>
                  <a:fillRect l="-942" t="-6410" b="-25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0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uiExpand="1" build="p"/>
      <p:bldP spid="2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39080"/>
                <a:ext cx="9503313" cy="496546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people born before 2000</a:t>
                </a:r>
                <a:r>
                  <a:rPr lang="en-GB" sz="2500" cap="small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ce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 logician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respects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Bertrand Russell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Frege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key to symbolise the following sentences: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respects every other logician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Bertrand respects a logician other than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Bertrand respects all logicians other than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logician other than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respects Bertrand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39080"/>
                <a:ext cx="9503313" cy="4965462"/>
              </a:xfrm>
              <a:prstGeom prst="rect">
                <a:avLst/>
              </a:prstGeom>
              <a:blipFill>
                <a:blip r:embed="rId3"/>
                <a:stretch>
                  <a:fillRect l="-1155" t="-859" b="-2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6EC8D7-D46B-92F6-9D29-D681F9E52F8B}"/>
                  </a:ext>
                </a:extLst>
              </p:cNvPr>
              <p:cNvSpPr txBox="1"/>
              <p:nvPr/>
            </p:nvSpPr>
            <p:spPr>
              <a:xfrm>
                <a:off x="1344343" y="4326405"/>
                <a:ext cx="11190557" cy="211493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4500" algn="l"/>
                    <a:tab pos="53848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¬ 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𝐿𝑥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𝑅𝑔𝑥</m:t>
                        </m:r>
                      </m:e>
                    </m:d>
                  </m:oMath>
                </a14:m>
                <a:endParaRPr lang="en-GB" sz="25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  <a:tabLst>
                    <a:tab pos="444500" algn="l"/>
                    <a:tab pos="67310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𝑅𝑏𝑥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444500" algn="l"/>
                    <a:tab pos="69088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𝐿𝑥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∧¬ 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𝑅𝑏𝑥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444500" algn="l"/>
                    <a:tab pos="67310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𝑅𝑥𝑏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6EC8D7-D46B-92F6-9D29-D681F9E5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4326405"/>
                <a:ext cx="11190557" cy="2114938"/>
              </a:xfrm>
              <a:prstGeom prst="rect">
                <a:avLst/>
              </a:prstGeom>
              <a:blipFill>
                <a:blip r:embed="rId4"/>
                <a:stretch>
                  <a:fillRect b="-14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7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9: Identity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83146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Quick Quiz!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Adding Identity to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Counting in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Definite Descriptions</a:t>
            </a:r>
          </a:p>
        </p:txBody>
      </p:sp>
    </p:spTree>
    <p:extLst>
      <p:ext uri="{BB962C8B-B14F-4D97-AF65-F5344CB8AC3E}">
        <p14:creationId xmlns:p14="http://schemas.microsoft.com/office/powerpoint/2010/main" val="3764748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3025246"/>
            <a:ext cx="9503313" cy="15029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Adding the identity symbol gives us the power to </a:t>
            </a:r>
            <a:r>
              <a:rPr lang="en-GB" sz="2500" b="1" dirty="0">
                <a:solidFill>
                  <a:schemeClr val="accent2">
                    <a:lumMod val="50000"/>
                  </a:schemeClr>
                </a:solidFill>
              </a:rPr>
              <a:t>count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FOL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makes FOL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much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more powerful, since it will allow us to handle some simple </a:t>
            </a:r>
            <a:r>
              <a:rPr lang="en-GB" sz="2500" b="1" dirty="0">
                <a:solidFill>
                  <a:schemeClr val="accent4">
                    <a:lumMod val="50000"/>
                  </a:schemeClr>
                </a:solidFill>
              </a:rPr>
              <a:t>arithmetical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inferences (as we will see later)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Counting in FOL</a:t>
            </a:r>
          </a:p>
        </p:txBody>
      </p:sp>
    </p:spTree>
    <p:extLst>
      <p:ext uri="{BB962C8B-B14F-4D97-AF65-F5344CB8AC3E}">
        <p14:creationId xmlns:p14="http://schemas.microsoft.com/office/powerpoint/2010/main" val="14472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531060"/>
                <a:ext cx="9503313" cy="34906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at least one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least two apples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least three apples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least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apples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531060"/>
                <a:ext cx="9503313" cy="3490699"/>
              </a:xfrm>
              <a:prstGeom prst="rect">
                <a:avLst/>
              </a:prstGeom>
              <a:blipFill>
                <a:blip r:embed="rId3"/>
                <a:stretch>
                  <a:fillRect l="-963" t="-873" b="-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least…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0919CC-B089-9839-3CE1-A3560F7AC7D7}"/>
                  </a:ext>
                </a:extLst>
              </p:cNvPr>
              <p:cNvSpPr txBox="1"/>
              <p:nvPr/>
            </p:nvSpPr>
            <p:spPr>
              <a:xfrm>
                <a:off x="1344340" y="2605014"/>
                <a:ext cx="9503313" cy="40421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𝑥𝐴𝑥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𝐴𝑧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…∃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∧…∧¬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2870200" algn="l"/>
                  </a:tabLst>
                </a:pPr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∧…∧¬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2870200" algn="l"/>
                  </a:tabLst>
                </a:pPr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…∧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2870200" algn="l"/>
                  </a:tabLst>
                </a:pPr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2000"/>
                  </a:spcAft>
                  <a:tabLst>
                    <a:tab pos="2870200" algn="l"/>
                  </a:tabLst>
                </a:pPr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0919CC-B089-9839-3CE1-A3560F7AC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2605014"/>
                <a:ext cx="9503313" cy="4042132"/>
              </a:xfrm>
              <a:prstGeom prst="rect">
                <a:avLst/>
              </a:prstGeom>
              <a:blipFill>
                <a:blip r:embed="rId4"/>
                <a:stretch>
                  <a:fillRect l="-963" t="-302" b="-1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E4952F-E4F4-1783-B3D7-A6C04149D4C9}"/>
                  </a:ext>
                </a:extLst>
              </p:cNvPr>
              <p:cNvSpPr txBox="1"/>
              <p:nvPr/>
            </p:nvSpPr>
            <p:spPr>
              <a:xfrm>
                <a:off x="1344341" y="3262743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AE4952F-E4F4-1783-B3D7-A6C04149D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1" y="3262743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l="-963" t="-6410" b="-25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03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323421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chases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energetic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playful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‘If every dog is playful, then every dog is energetic’?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3234219"/>
              </a:xfrm>
              <a:prstGeom prst="rect">
                <a:avLst/>
              </a:prstGeom>
              <a:blipFill>
                <a:blip r:embed="rId3"/>
                <a:stretch>
                  <a:fillRect l="-1026" t="-1318" b="-35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1979788" y="4609189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𝑥𝑃𝑥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𝑥𝐸𝑥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8" y="4609189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1979787" y="5631635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𝑥𝑃𝑥</m:t>
                    </m:r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𝑥𝐸</m:t>
                    </m:r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7" y="5631635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6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39" y="1532656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at most one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most two apples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most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apples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1532656"/>
                <a:ext cx="9503313" cy="2849498"/>
              </a:xfrm>
              <a:prstGeom prst="rect">
                <a:avLst/>
              </a:prstGeom>
              <a:blipFill>
                <a:blip r:embed="rId3"/>
                <a:stretch>
                  <a:fillRect l="-963" t="-1068" b="-4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least…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0919CC-B089-9839-3CE1-A3560F7AC7D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344339" y="2607505"/>
                <a:ext cx="9503313" cy="40421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𝑥𝐴𝑥</m:t>
                    </m:r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𝐴𝑧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…∃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∧…∧¬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2870200" algn="l"/>
                  </a:tabLst>
                </a:pPr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∧…∧¬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2870200" algn="l"/>
                  </a:tabLst>
                </a:pPr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…∧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2870200" algn="l"/>
                  </a:tabLst>
                </a:pPr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>
                  <a:spcAft>
                    <a:spcPts val="2000"/>
                  </a:spcAft>
                  <a:tabLst>
                    <a:tab pos="2870200" algn="l"/>
                  </a:tabLst>
                </a:pPr>
                <a:r>
                  <a:rPr lang="en-GB" sz="2500" b="0" dirty="0">
                    <a:solidFill>
                      <a:schemeClr val="accent6">
                        <a:lumMod val="50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0919CC-B089-9839-3CE1-A3560F7AC7D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2607505"/>
                <a:ext cx="9503313" cy="4042132"/>
              </a:xfrm>
              <a:prstGeom prst="rect">
                <a:avLst/>
              </a:prstGeom>
              <a:blipFill>
                <a:blip r:embed="rId4"/>
                <a:stretch>
                  <a:fillRect l="-963" t="-452" b="-1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0F16A9-25D2-4775-A1E7-74AED7374FF0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most…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96EC0F-1618-1F72-2ABE-A9E1141883AB}"/>
                  </a:ext>
                </a:extLst>
              </p:cNvPr>
              <p:cNvSpPr txBox="1"/>
              <p:nvPr/>
            </p:nvSpPr>
            <p:spPr>
              <a:xfrm>
                <a:off x="1344339" y="2620205"/>
                <a:ext cx="9503313" cy="34009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𝐴𝑧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…∃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∧…∧¬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3403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∧…∧¬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3403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…∧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3403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0"/>
                  </a:spcAft>
                  <a:tabLst>
                    <a:tab pos="3403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96EC0F-1618-1F72-2ABE-A9E114188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2620205"/>
                <a:ext cx="9503313" cy="3400931"/>
              </a:xfrm>
              <a:prstGeom prst="rect">
                <a:avLst/>
              </a:prstGeom>
              <a:blipFill>
                <a:blip r:embed="rId5"/>
                <a:stretch>
                  <a:fillRect l="-963" t="-538" b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537299-CBF3-6FB9-1E79-A72E8AB7CE13}"/>
              </a:ext>
            </a:extLst>
          </p:cNvPr>
          <p:cNvSpPr txBox="1"/>
          <p:nvPr/>
        </p:nvSpPr>
        <p:spPr>
          <a:xfrm>
            <a:off x="1344339" y="2620205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not the case that there are at least two apples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not the case that there are at least three apples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not the case that there are at least </a:t>
            </a:r>
            <a:r>
              <a:rPr lang="en-GB" sz="25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+1 apples</a:t>
            </a:r>
          </a:p>
        </p:txBody>
      </p:sp>
    </p:spTree>
    <p:extLst>
      <p:ext uri="{BB962C8B-B14F-4D97-AF65-F5344CB8AC3E}">
        <p14:creationId xmlns:p14="http://schemas.microsoft.com/office/powerpoint/2010/main" val="24117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96EC0F-1618-1F72-2ABE-A9E1141883AB}"/>
                  </a:ext>
                </a:extLst>
              </p:cNvPr>
              <p:cNvSpPr txBox="1"/>
              <p:nvPr/>
            </p:nvSpPr>
            <p:spPr>
              <a:xfrm>
                <a:off x="1344338" y="2610641"/>
                <a:ext cx="9503313" cy="34009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∧¬ 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𝐴𝑧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…∃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∧…∧¬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3403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∧…∧¬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3403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…∧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3403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0"/>
                  </a:spcAft>
                  <a:tabLst>
                    <a:tab pos="3403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500" b="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96EC0F-1618-1F72-2ABE-A9E114188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8" y="2610641"/>
                <a:ext cx="9503313" cy="3400931"/>
              </a:xfrm>
              <a:prstGeom prst="rect">
                <a:avLst/>
              </a:prstGeom>
              <a:blipFill>
                <a:blip r:embed="rId2"/>
                <a:stretch>
                  <a:fillRect l="-963" t="-538" b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39" y="1532656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at most one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most two apples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most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apples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1532656"/>
                <a:ext cx="9503313" cy="2849498"/>
              </a:xfrm>
              <a:prstGeom prst="rect">
                <a:avLst/>
              </a:prstGeom>
              <a:blipFill>
                <a:blip r:embed="rId4"/>
                <a:stretch>
                  <a:fillRect l="-963" t="-1068" b="-4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383A5-1AB2-724C-78E0-2D0760E1C470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most…</a:t>
            </a:r>
          </a:p>
        </p:txBody>
      </p:sp>
    </p:spTree>
    <p:extLst>
      <p:ext uri="{BB962C8B-B14F-4D97-AF65-F5344CB8AC3E}">
        <p14:creationId xmlns:p14="http://schemas.microsoft.com/office/powerpoint/2010/main" val="23432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39" y="1532656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at most one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most two apples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at most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apples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1532656"/>
                <a:ext cx="9503313" cy="2849498"/>
              </a:xfrm>
              <a:prstGeom prst="rect">
                <a:avLst/>
              </a:prstGeom>
              <a:blipFill>
                <a:blip r:embed="rId3"/>
                <a:stretch>
                  <a:fillRect l="-963" t="-1068" b="-4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383A5-1AB2-724C-78E0-2D0760E1C470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most…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/>
              <p:nvPr/>
            </p:nvSpPr>
            <p:spPr>
              <a:xfrm>
                <a:off x="1344339" y="2569987"/>
                <a:ext cx="9503313" cy="35989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𝐴𝑧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endChr m:val=""/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∧…∧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39497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40386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40386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…∨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0"/>
                  </a:spcAft>
                  <a:tabLst>
                    <a:tab pos="40386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2569987"/>
                <a:ext cx="9503313" cy="3598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39" y="1555736"/>
                <a:ext cx="9503313" cy="156709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exactly one apple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1555736"/>
                <a:ext cx="9503313" cy="1567096"/>
              </a:xfrm>
              <a:prstGeom prst="rect">
                <a:avLst/>
              </a:prstGeom>
              <a:blipFill>
                <a:blip r:embed="rId3"/>
                <a:stretch>
                  <a:fillRect l="-963" t="-2724" b="-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383A5-1AB2-724C-78E0-2D0760E1C470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most…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/>
              <p:nvPr/>
            </p:nvSpPr>
            <p:spPr>
              <a:xfrm>
                <a:off x="1344339" y="2582687"/>
                <a:ext cx="9503313" cy="359893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𝐴𝑧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endChr m:val=""/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∧…∧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5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39497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∨…∨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40386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"/>
                  </a:spcAft>
                  <a:tabLst>
                    <a:tab pos="40386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…∨</m:t>
                    </m:r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0"/>
                  </a:spcAft>
                  <a:tabLst>
                    <a:tab pos="4038600" algn="l"/>
                  </a:tabLst>
                </a:pPr>
                <a:r>
                  <a:rPr lang="en-GB" sz="25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2582687"/>
                <a:ext cx="9503313" cy="3598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834613A-4389-0B4C-CEB6-B872BFFD5D56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Exactly…</a:t>
            </a:r>
          </a:p>
        </p:txBody>
      </p:sp>
    </p:spTree>
    <p:extLst>
      <p:ext uri="{BB962C8B-B14F-4D97-AF65-F5344CB8AC3E}">
        <p14:creationId xmlns:p14="http://schemas.microsoft.com/office/powerpoint/2010/main" val="36474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39" y="1555736"/>
                <a:ext cx="9503313" cy="156709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exactly one apple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1555736"/>
                <a:ext cx="9503313" cy="1567096"/>
              </a:xfrm>
              <a:prstGeom prst="rect">
                <a:avLst/>
              </a:prstGeom>
              <a:blipFill>
                <a:blip r:embed="rId3"/>
                <a:stretch>
                  <a:fillRect l="-963" t="-2724" b="-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/>
              <p:nvPr/>
            </p:nvSpPr>
            <p:spPr>
              <a:xfrm>
                <a:off x="1344338" y="2578850"/>
                <a:ext cx="9503313" cy="29338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𝑥𝐴𝑥</m:t>
                    </m:r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GB" sz="2500" b="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𝐴𝑦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500" b="0" dirty="0"/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This is equivalent to: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GB" sz="2500" b="0" dirty="0"/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b="0" dirty="0"/>
                  <a:t>The green conjunct is a just a very roundabout way of writing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GB" sz="2500" b="0" dirty="0"/>
                  <a:t>’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8" y="2578850"/>
                <a:ext cx="9503313" cy="2933880"/>
              </a:xfrm>
              <a:prstGeom prst="rect">
                <a:avLst/>
              </a:prstGeom>
              <a:blipFill>
                <a:blip r:embed="rId4"/>
                <a:stretch>
                  <a:fillRect l="-963" r="-578" b="-4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763461-A512-F060-2C90-43A2C0A58816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Exactly…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C07C7-259A-F46F-C298-434EB2181358}"/>
              </a:ext>
            </a:extLst>
          </p:cNvPr>
          <p:cNvSpPr txBox="1"/>
          <p:nvPr/>
        </p:nvSpPr>
        <p:spPr>
          <a:xfrm>
            <a:off x="1344338" y="2631696"/>
            <a:ext cx="9503313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There is at least one apple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GB" sz="2500" dirty="0">
                <a:solidFill>
                  <a:srgbClr val="C00000"/>
                </a:solidFill>
              </a:rPr>
              <a:t>at most one apple</a:t>
            </a:r>
          </a:p>
        </p:txBody>
      </p:sp>
    </p:spTree>
    <p:extLst>
      <p:ext uri="{BB962C8B-B14F-4D97-AF65-F5344CB8AC3E}">
        <p14:creationId xmlns:p14="http://schemas.microsoft.com/office/powerpoint/2010/main" val="8135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39" y="1555736"/>
                <a:ext cx="9503313" cy="156709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exactly two apples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1555736"/>
                <a:ext cx="9503313" cy="1567096"/>
              </a:xfrm>
              <a:prstGeom prst="rect">
                <a:avLst/>
              </a:prstGeom>
              <a:blipFill>
                <a:blip r:embed="rId3"/>
                <a:stretch>
                  <a:fillRect l="-963" t="-2724" b="-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/>
              <p:nvPr/>
            </p:nvSpPr>
            <p:spPr>
              <a:xfrm>
                <a:off x="1344338" y="2578850"/>
                <a:ext cx="9503313" cy="293388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𝑥𝐴𝑥</m:t>
                    </m:r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GB" sz="2500" b="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𝐴𝑦</m:t>
                        </m:r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500" b="0" dirty="0"/>
              </a:p>
              <a:p>
                <a:pPr marL="800100" lvl="1" indent="-342900">
                  <a:spcAft>
                    <a:spcPts val="1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dirty="0"/>
                  <a:t>This is equivalent to: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</m:e>
                        </m:d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GB" sz="2500" b="0" dirty="0"/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:r>
                  <a:rPr lang="en-GB" sz="2500" b="0" dirty="0"/>
                  <a:t>The green conjunct is a just a very roundabout way of writing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GB" sz="2500" b="0" dirty="0"/>
                  <a:t>’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8" y="2578850"/>
                <a:ext cx="9503313" cy="2933880"/>
              </a:xfrm>
              <a:prstGeom prst="rect">
                <a:avLst/>
              </a:prstGeom>
              <a:blipFill>
                <a:blip r:embed="rId4"/>
                <a:stretch>
                  <a:fillRect l="-963" r="-578" b="-4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763461-A512-F060-2C90-43A2C0A58816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Exactly…</a:t>
            </a:r>
          </a:p>
        </p:txBody>
      </p:sp>
    </p:spTree>
    <p:extLst>
      <p:ext uri="{BB962C8B-B14F-4D97-AF65-F5344CB8AC3E}">
        <p14:creationId xmlns:p14="http://schemas.microsoft.com/office/powerpoint/2010/main" val="20335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39" y="1555736"/>
                <a:ext cx="9503313" cy="156709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exactly two apples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1555736"/>
                <a:ext cx="9503313" cy="1567096"/>
              </a:xfrm>
              <a:prstGeom prst="rect">
                <a:avLst/>
              </a:prstGeom>
              <a:blipFill>
                <a:blip r:embed="rId3"/>
                <a:stretch>
                  <a:fillRect l="-963" t="-2724" b="-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/>
              <p:nvPr/>
            </p:nvSpPr>
            <p:spPr>
              <a:xfrm>
                <a:off x="1344339" y="2582847"/>
                <a:ext cx="9503313" cy="26508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e>
                    </m:d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endChr m:val=""/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𝐴𝑧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0"/>
                  </a:spcAft>
                  <a:tabLst>
                    <a:tab pos="5562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𝐴𝑧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500" b="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𝐴𝑧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↔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5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2582847"/>
                <a:ext cx="9503313" cy="2650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763461-A512-F060-2C90-43A2C0A58816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Exactly…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C07C7-259A-F46F-C298-434EB2181358}"/>
              </a:ext>
            </a:extLst>
          </p:cNvPr>
          <p:cNvSpPr txBox="1"/>
          <p:nvPr/>
        </p:nvSpPr>
        <p:spPr>
          <a:xfrm>
            <a:off x="1344339" y="2633078"/>
            <a:ext cx="9503313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There are at least two apples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GB" sz="2500" dirty="0">
                <a:solidFill>
                  <a:srgbClr val="C00000"/>
                </a:solidFill>
              </a:rPr>
              <a:t>at most two apples</a:t>
            </a:r>
          </a:p>
        </p:txBody>
      </p:sp>
    </p:spTree>
    <p:extLst>
      <p:ext uri="{BB962C8B-B14F-4D97-AF65-F5344CB8AC3E}">
        <p14:creationId xmlns:p14="http://schemas.microsoft.com/office/powerpoint/2010/main" val="32209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39" y="1555736"/>
                <a:ext cx="9503313" cy="220829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fruit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an apple</a:t>
                </a:r>
              </a:p>
              <a:p>
                <a:pPr>
                  <a:spcAft>
                    <a:spcPts val="2000"/>
                  </a:spcAft>
                </a:pP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are exactly </a:t>
                </a:r>
                <a:r>
                  <a:rPr lang="en-GB" sz="25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apples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9" y="1555736"/>
                <a:ext cx="9503313" cy="2208297"/>
              </a:xfrm>
              <a:prstGeom prst="rect">
                <a:avLst/>
              </a:prstGeom>
              <a:blipFill>
                <a:blip r:embed="rId3"/>
                <a:stretch>
                  <a:fillRect l="-963" t="-1934" b="-5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/>
              <p:nvPr/>
            </p:nvSpPr>
            <p:spPr>
              <a:xfrm>
                <a:off x="1344338" y="2582847"/>
                <a:ext cx="9503313" cy="26508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</m:e>
                    </m:d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endChr m:val=""/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𝐴𝑧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2000"/>
                  </a:spcAft>
                  <a:tabLst>
                    <a:tab pos="5562600" algn="l"/>
                  </a:tabLst>
                </a:pPr>
                <a:r>
                  <a:rPr lang="en-GB" sz="2500" b="0" dirty="0">
                    <a:solidFill>
                      <a:srgbClr val="C00000"/>
                    </a:solidFill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GB" sz="2500" b="0" dirty="0">
                  <a:solidFill>
                    <a:srgbClr val="C0000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𝐴𝑧</m:t>
                            </m:r>
                            <m:r>
                              <a:rPr lang="en-GB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500" b="0" dirty="0"/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𝐴𝑧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↔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5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5B4126-646B-C91D-B8C1-BF86AF43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8" y="2582847"/>
                <a:ext cx="9503313" cy="2650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763461-A512-F060-2C90-43A2C0A58816}"/>
              </a:ext>
            </a:extLst>
          </p:cNvPr>
          <p:cNvSpPr txBox="1"/>
          <p:nvPr/>
        </p:nvSpPr>
        <p:spPr>
          <a:xfrm>
            <a:off x="1180728" y="640348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Exactly…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7AB7DE-1B4B-625D-0CCD-7FE2F13C63AE}"/>
                  </a:ext>
                </a:extLst>
              </p:cNvPr>
              <p:cNvSpPr txBox="1"/>
              <p:nvPr/>
            </p:nvSpPr>
            <p:spPr>
              <a:xfrm>
                <a:off x="1344338" y="3159942"/>
                <a:ext cx="9503313" cy="201324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…∃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endChr m:val=""/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sSub>
                          <m:sSub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∧…∧¬ </m:t>
                        </m:r>
                        <m:sSub>
                          <m:sSub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endChr m:val=""/>
                            <m:ctrlPr>
                              <a:rPr lang="en-GB" sz="25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endChr m:val=""/>
                                <m:ctrlPr>
                                  <a:rPr lang="en-GB" sz="25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/>
                            </m:d>
                          </m:e>
                        </m:d>
                      </m:e>
                    </m:d>
                  </m:oMath>
                </a14:m>
                <a:endParaRPr lang="en-GB" sz="2500" dirty="0"/>
              </a:p>
              <a:p>
                <a:pPr>
                  <a:tabLst>
                    <a:tab pos="2336800" algn="l"/>
                  </a:tabLs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…∧</m:t>
                    </m:r>
                  </m:oMath>
                </a14:m>
                <a:endParaRPr lang="en-GB" sz="2500" b="0" dirty="0"/>
              </a:p>
              <a:p>
                <a:pPr>
                  <a:tabLst>
                    <a:tab pos="2336800" algn="l"/>
                  </a:tabLs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 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b="0" dirty="0"/>
              </a:p>
              <a:p>
                <a:pPr>
                  <a:tabLst>
                    <a:tab pos="2336800" algn="l"/>
                  </a:tabLs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GB" sz="25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sSub>
                          <m:sSub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GB" sz="2500" b="0" i="1" smtClean="0">
                                <a:latin typeface="Cambria Math" panose="02040503050406030204" pitchFamily="18" charset="0"/>
                              </a:rPr>
                              <m:t>↔</m:t>
                            </m:r>
                            <m:d>
                              <m:dPr>
                                <m:ctrlP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∨…∨</m:t>
                                </m:r>
                                <m:sSub>
                                  <m:sSub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GB" sz="25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5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7AB7DE-1B4B-625D-0CCD-7FE2F13C6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38" y="3159942"/>
                <a:ext cx="9503313" cy="2013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5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242743" y="1502944"/>
                <a:ext cx="9503313" cy="445250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people born before 2000</a:t>
                </a:r>
                <a:r>
                  <a:rPr lang="en-GB" sz="2500" cap="small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ce</a:t>
                </a:r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 logician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respects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Bertrand Russell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Frege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key to symbolise the following sentences: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There is exactly one logician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Bertrand respects at least two logicians</a:t>
                </a:r>
              </a:p>
              <a:p>
                <a:pPr marL="457200" indent="-4572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GB" sz="25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Gottlob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respects at most one logician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43" y="1502944"/>
                <a:ext cx="9503313" cy="4452501"/>
              </a:xfrm>
              <a:prstGeom prst="rect">
                <a:avLst/>
              </a:prstGeom>
              <a:blipFill>
                <a:blip r:embed="rId3"/>
                <a:stretch>
                  <a:fillRect l="-1155" t="-1096" b="-26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6EC8D7-D46B-92F6-9D29-D681F9E52F8B}"/>
                  </a:ext>
                </a:extLst>
              </p:cNvPr>
              <p:cNvSpPr txBox="1"/>
              <p:nvPr/>
            </p:nvSpPr>
            <p:spPr>
              <a:xfrm>
                <a:off x="1284204" y="4416694"/>
                <a:ext cx="11190557" cy="160197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  <a:tabLst>
                    <a:tab pos="444500" algn="l"/>
                    <a:tab pos="41275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𝐿𝑥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𝐿𝑦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GB" sz="25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  <a:tabLst>
                    <a:tab pos="444500" algn="l"/>
                    <a:tab pos="55626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𝑅𝑏𝑥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𝑅𝑏𝑦</m:t>
                        </m:r>
                      </m:e>
                    </m:d>
                  </m:oMath>
                </a14:m>
                <a:endParaRPr lang="en-GB" sz="2500" b="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444500" algn="l"/>
                    <a:tab pos="5295900" algn="l"/>
                  </a:tabLst>
                </a:pPr>
                <a:r>
                  <a:rPr lang="en-GB" sz="2500" b="0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𝐿𝑥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𝐿𝑦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𝑅𝑔𝑥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𝑅𝑔𝑦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6EC8D7-D46B-92F6-9D29-D681F9E5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04" y="4416694"/>
                <a:ext cx="11190557" cy="16019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0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9: Identity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83146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Quick Quiz!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Adding Identity to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Counting in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Definite Descriptions</a:t>
            </a:r>
          </a:p>
        </p:txBody>
      </p:sp>
    </p:spTree>
    <p:extLst>
      <p:ext uri="{BB962C8B-B14F-4D97-AF65-F5344CB8AC3E}">
        <p14:creationId xmlns:p14="http://schemas.microsoft.com/office/powerpoint/2010/main" val="5482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chases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energetic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playful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‘Every playful dog is an energetic dog’?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blipFill>
                <a:blip r:embed="rId3"/>
                <a:stretch>
                  <a:fillRect l="-1026" t="-1496" b="-4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1979788" y="4609189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8" y="4609189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1983649" y="4612590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49" y="4612590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1484009"/>
            <a:ext cx="9503313" cy="49654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rgbClr val="C00000"/>
                </a:solidFill>
              </a:rPr>
              <a:t>NAMES: </a:t>
            </a:r>
            <a:r>
              <a:rPr lang="en-GB" sz="2500" dirty="0"/>
              <a:t>‘</a:t>
            </a:r>
            <a:r>
              <a:rPr lang="en-GB" sz="2500" dirty="0" err="1"/>
              <a:t>Munnery</a:t>
            </a:r>
            <a:r>
              <a:rPr lang="en-GB" sz="2500" dirty="0"/>
              <a:t>’, ‘</a:t>
            </a:r>
            <a:r>
              <a:rPr lang="en-GB" sz="2500" dirty="0" err="1"/>
              <a:t>Kitson</a:t>
            </a:r>
            <a:r>
              <a:rPr lang="en-GB" sz="2500" dirty="0"/>
              <a:t>’, ‘Phoebe Waller-Bridge’, ‘Whoopi Goldberg’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accent6">
                    <a:lumMod val="50000"/>
                  </a:schemeClr>
                </a:solidFill>
              </a:rPr>
              <a:t>DEFINITE DESCRIPTIONS: </a:t>
            </a:r>
            <a:r>
              <a:rPr lang="en-GB" sz="2500" dirty="0"/>
              <a:t>‘The first dog Rob adopted’, ‘The writer of </a:t>
            </a:r>
            <a:r>
              <a:rPr lang="en-GB" sz="2500" i="1" dirty="0"/>
              <a:t>Fleabag</a:t>
            </a:r>
            <a:r>
              <a:rPr lang="en-GB" sz="2500" dirty="0"/>
              <a:t>’, ‘the actor who originally played Guinan’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Definite descriptions pick individuals out by describing them (and nothing else)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Names do not pick individuals out by description; they are just tags that we attach to individuals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Names in FOL do not encode any information about the individuals they pick out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Definite descriptions versus names</a:t>
            </a:r>
          </a:p>
        </p:txBody>
      </p:sp>
    </p:spTree>
    <p:extLst>
      <p:ext uri="{BB962C8B-B14F-4D97-AF65-F5344CB8AC3E}">
        <p14:creationId xmlns:p14="http://schemas.microsoft.com/office/powerpoint/2010/main" val="35634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4" y="2448164"/>
            <a:ext cx="5305838" cy="26571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Bertrand Russell came up with a way of handling definite descriptions in FOL, </a:t>
            </a:r>
            <a:r>
              <a:rPr lang="en-GB" sz="2500" i="1" dirty="0"/>
              <a:t>without adding any new resources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 introduced his theory in a classic paper, ‘On denoting’ (</a:t>
            </a:r>
            <a:r>
              <a:rPr lang="en-GB" sz="2500" i="1" dirty="0"/>
              <a:t>Mind</a:t>
            </a:r>
            <a:r>
              <a:rPr lang="en-GB" sz="2500" dirty="0"/>
              <a:t>, 1905)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Theory of Definite Descriptions</a:t>
            </a:r>
          </a:p>
        </p:txBody>
      </p:sp>
      <p:pic>
        <p:nvPicPr>
          <p:cNvPr id="3" name="Picture 2" descr="A person holding a pen&#10;&#10;Description automatically generated with low confidence">
            <a:extLst>
              <a:ext uri="{FF2B5EF4-FFF2-40B4-BE49-F238E27FC236}">
                <a16:creationId xmlns:a16="http://schemas.microsoft.com/office/drawing/2014/main" id="{1B07DACE-A8CD-4EFE-39B5-3E257924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2" y="1740202"/>
            <a:ext cx="3436204" cy="433487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39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4" y="2448164"/>
            <a:ext cx="5305838" cy="26571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Bertrand Russell came up with a way of handling definite descriptions in FOL, </a:t>
            </a:r>
            <a:r>
              <a:rPr lang="en-GB" sz="2500" i="1" dirty="0"/>
              <a:t>without adding any new resources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/>
              <a:t>He introduced his theory in a classic paper, ‘On denoting’ (</a:t>
            </a:r>
            <a:r>
              <a:rPr lang="en-GB" sz="2500" i="1" dirty="0"/>
              <a:t>Mind</a:t>
            </a:r>
            <a:r>
              <a:rPr lang="en-GB" sz="2500" dirty="0"/>
              <a:t>, 1905)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Theory of Definite Descriptions</a:t>
            </a:r>
          </a:p>
        </p:txBody>
      </p:sp>
      <p:pic>
        <p:nvPicPr>
          <p:cNvPr id="3" name="Picture 2" descr="A person holding a pen&#10;&#10;Description automatically generated with low confidence">
            <a:extLst>
              <a:ext uri="{FF2B5EF4-FFF2-40B4-BE49-F238E27FC236}">
                <a16:creationId xmlns:a16="http://schemas.microsoft.com/office/drawing/2014/main" id="{1B07DACE-A8CD-4EFE-39B5-3E257924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2" y="1740202"/>
            <a:ext cx="3436204" cy="433487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7270F-8662-72B1-B941-DD3CE7DD9A57}"/>
              </a:ext>
            </a:extLst>
          </p:cNvPr>
          <p:cNvSpPr txBox="1"/>
          <p:nvPr/>
        </p:nvSpPr>
        <p:spPr>
          <a:xfrm>
            <a:off x="1344343" y="2762168"/>
            <a:ext cx="950331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king of England is 73 years old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There is at least one king of England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rgbClr val="C00000"/>
                </a:solidFill>
              </a:rPr>
              <a:t>There is at most one king of England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</a:rPr>
              <a:t>Every king of England is 73 years old</a:t>
            </a:r>
          </a:p>
        </p:txBody>
      </p:sp>
    </p:spTree>
    <p:extLst>
      <p:ext uri="{BB962C8B-B14F-4D97-AF65-F5344CB8AC3E}">
        <p14:creationId xmlns:p14="http://schemas.microsoft.com/office/powerpoint/2010/main" val="19178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Theory of Definite Descriptions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09BCB-6A54-2963-062A-C145C7990B69}"/>
              </a:ext>
            </a:extLst>
          </p:cNvPr>
          <p:cNvSpPr txBox="1"/>
          <p:nvPr/>
        </p:nvSpPr>
        <p:spPr>
          <a:xfrm>
            <a:off x="1344343" y="2766413"/>
            <a:ext cx="950331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writer of </a:t>
            </a:r>
            <a:r>
              <a:rPr lang="en-GB" sz="25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Fleabag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very funny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There is at least one writer of </a:t>
            </a:r>
            <a:r>
              <a:rPr lang="en-GB" sz="2500" i="1" dirty="0">
                <a:solidFill>
                  <a:schemeClr val="accent6">
                    <a:lumMod val="50000"/>
                  </a:schemeClr>
                </a:solidFill>
              </a:rPr>
              <a:t>Fleabag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rgbClr val="C00000"/>
                </a:solidFill>
              </a:rPr>
              <a:t>There is at most one writer of </a:t>
            </a:r>
            <a:r>
              <a:rPr lang="en-GB" sz="2500" i="1" dirty="0">
                <a:solidFill>
                  <a:srgbClr val="C00000"/>
                </a:solidFill>
              </a:rPr>
              <a:t>Fleabag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</a:rPr>
              <a:t>Every writer of </a:t>
            </a:r>
            <a:r>
              <a:rPr lang="en-GB" sz="2500" i="1" dirty="0">
                <a:solidFill>
                  <a:schemeClr val="accent1">
                    <a:lumMod val="50000"/>
                  </a:schemeClr>
                </a:solidFill>
              </a:rPr>
              <a:t>Fleabag</a:t>
            </a:r>
            <a:r>
              <a:rPr lang="en-GB" sz="2500" dirty="0">
                <a:solidFill>
                  <a:schemeClr val="accent1">
                    <a:lumMod val="50000"/>
                  </a:schemeClr>
                </a:solidFill>
              </a:rPr>
              <a:t> is very funny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7BB28-B44B-026D-EC3D-5522BB5B17B6}"/>
              </a:ext>
            </a:extLst>
          </p:cNvPr>
          <p:cNvSpPr txBox="1"/>
          <p:nvPr/>
        </p:nvSpPr>
        <p:spPr>
          <a:xfrm>
            <a:off x="1344343" y="2762168"/>
            <a:ext cx="950331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king of England is 73 years old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There is at least one king of England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rgbClr val="C00000"/>
                </a:solidFill>
              </a:rPr>
              <a:t>There is at most one king of England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</a:rPr>
              <a:t>Every king of England is 73 years old</a:t>
            </a:r>
          </a:p>
        </p:txBody>
      </p:sp>
    </p:spTree>
    <p:extLst>
      <p:ext uri="{BB962C8B-B14F-4D97-AF65-F5344CB8AC3E}">
        <p14:creationId xmlns:p14="http://schemas.microsoft.com/office/powerpoint/2010/main" val="8132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Theory of Definite Descriptions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09BCB-6A54-2963-062A-C145C7990B69}"/>
              </a:ext>
            </a:extLst>
          </p:cNvPr>
          <p:cNvSpPr txBox="1"/>
          <p:nvPr/>
        </p:nvSpPr>
        <p:spPr>
          <a:xfrm>
            <a:off x="1344343" y="2766413"/>
            <a:ext cx="950331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writer of </a:t>
            </a:r>
            <a:r>
              <a:rPr lang="en-GB" sz="25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Fleabag</a:t>
            </a: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very funny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There is at least one writer of </a:t>
            </a:r>
            <a:r>
              <a:rPr lang="en-GB" sz="2500" i="1" dirty="0">
                <a:solidFill>
                  <a:schemeClr val="accent6">
                    <a:lumMod val="50000"/>
                  </a:schemeClr>
                </a:solidFill>
              </a:rPr>
              <a:t>Fleabag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rgbClr val="C00000"/>
                </a:solidFill>
              </a:rPr>
              <a:t>There is at most one writer of </a:t>
            </a:r>
            <a:r>
              <a:rPr lang="en-GB" sz="2500" i="1" dirty="0">
                <a:solidFill>
                  <a:srgbClr val="C00000"/>
                </a:solidFill>
              </a:rPr>
              <a:t>Fleabag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</a:rPr>
              <a:t>Every writer of </a:t>
            </a:r>
            <a:r>
              <a:rPr lang="en-GB" sz="2500" i="1" dirty="0">
                <a:solidFill>
                  <a:schemeClr val="accent1">
                    <a:lumMod val="50000"/>
                  </a:schemeClr>
                </a:solidFill>
              </a:rPr>
              <a:t>Fleabag</a:t>
            </a:r>
            <a:r>
              <a:rPr lang="en-GB" sz="2500" dirty="0">
                <a:solidFill>
                  <a:schemeClr val="accent1">
                    <a:lumMod val="50000"/>
                  </a:schemeClr>
                </a:solidFill>
              </a:rPr>
              <a:t> is very funny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FE353-928B-6765-B83E-B9B85A9E84E8}"/>
              </a:ext>
            </a:extLst>
          </p:cNvPr>
          <p:cNvSpPr txBox="1"/>
          <p:nvPr/>
        </p:nvSpPr>
        <p:spPr>
          <a:xfrm>
            <a:off x="1344342" y="2766413"/>
            <a:ext cx="950331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 is G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There is at least one 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rgbClr val="C00000"/>
                </a:solidFill>
              </a:rPr>
              <a:t>There is at most one 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</a:rPr>
              <a:t>Every F is G</a:t>
            </a:r>
          </a:p>
        </p:txBody>
      </p:sp>
    </p:spTree>
    <p:extLst>
      <p:ext uri="{BB962C8B-B14F-4D97-AF65-F5344CB8AC3E}">
        <p14:creationId xmlns:p14="http://schemas.microsoft.com/office/powerpoint/2010/main" val="8870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Theory of Definite Descriptions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AD42B-A21D-D13E-909A-85C09004AD9D}"/>
              </a:ext>
            </a:extLst>
          </p:cNvPr>
          <p:cNvSpPr txBox="1"/>
          <p:nvPr/>
        </p:nvSpPr>
        <p:spPr>
          <a:xfrm>
            <a:off x="1344342" y="2766413"/>
            <a:ext cx="950331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 is G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</a:rPr>
              <a:t>There is at least one 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rgbClr val="C00000"/>
                </a:solidFill>
              </a:rPr>
              <a:t>There is at most one F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GB" sz="2500" dirty="0">
                <a:solidFill>
                  <a:schemeClr val="accent1">
                    <a:lumMod val="50000"/>
                  </a:schemeClr>
                </a:solidFill>
              </a:rPr>
              <a:t>Every F is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EEA7E1-4D3C-EFD4-3ACD-F6ED31B21B47}"/>
                  </a:ext>
                </a:extLst>
              </p:cNvPr>
              <p:cNvSpPr txBox="1"/>
              <p:nvPr/>
            </p:nvSpPr>
            <p:spPr>
              <a:xfrm>
                <a:off x="1344342" y="3401870"/>
                <a:ext cx="9503313" cy="18089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EEA7E1-4D3C-EFD4-3ACD-F6ED31B2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401870"/>
                <a:ext cx="9503313" cy="1808957"/>
              </a:xfrm>
              <a:prstGeom prst="rect">
                <a:avLst/>
              </a:prstGeom>
              <a:blipFill>
                <a:blip r:embed="rId3"/>
                <a:stretch>
                  <a:fillRect t="-2020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5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Theory of Definite Descriptions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73A1F3-08BC-3C24-DBCB-9819A7CFC20D}"/>
                  </a:ext>
                </a:extLst>
              </p:cNvPr>
              <p:cNvSpPr txBox="1"/>
              <p:nvPr/>
            </p:nvSpPr>
            <p:spPr>
              <a:xfrm>
                <a:off x="1344342" y="2765412"/>
                <a:ext cx="9503313" cy="245015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F is G</a:t>
                </a: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𝑥𝐹𝑥</m:t>
                    </m:r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𝐹𝑥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𝐹𝑦</m:t>
                            </m:r>
                          </m:e>
                        </m:d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5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GB" sz="25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73A1F3-08BC-3C24-DBCB-9819A7CFC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765412"/>
                <a:ext cx="9503313" cy="2450158"/>
              </a:xfrm>
              <a:prstGeom prst="rect">
                <a:avLst/>
              </a:prstGeom>
              <a:blipFill>
                <a:blip r:embed="rId3"/>
                <a:stretch>
                  <a:fillRect l="-963" t="-1493" b="-5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DB276C8-A2FE-E614-0C9F-4D70ECA94D05}"/>
              </a:ext>
            </a:extLst>
          </p:cNvPr>
          <p:cNvSpPr txBox="1"/>
          <p:nvPr/>
        </p:nvSpPr>
        <p:spPr>
          <a:xfrm>
            <a:off x="1344342" y="3428999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spcAft>
                <a:spcPts val="2000"/>
              </a:spcAft>
            </a:pPr>
            <a:endParaRPr lang="en-GB" sz="2500" dirty="0">
              <a:solidFill>
                <a:srgbClr val="C00000"/>
              </a:solidFill>
            </a:endParaRP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There is exactly one F, and it is G</a:t>
            </a:r>
          </a:p>
          <a:p>
            <a:pPr marL="914400" lvl="1" indent="-457200">
              <a:spcAft>
                <a:spcPts val="2000"/>
              </a:spcAft>
              <a:buFont typeface="+mj-lt"/>
              <a:buAutoNum type="arabicPeriod"/>
            </a:pPr>
            <a:endParaRPr lang="en-GB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Theory of Definite Descriptions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3A1F3-08BC-3C24-DBCB-9819A7CFC20D}"/>
              </a:ext>
            </a:extLst>
          </p:cNvPr>
          <p:cNvSpPr txBox="1"/>
          <p:nvPr/>
        </p:nvSpPr>
        <p:spPr>
          <a:xfrm>
            <a:off x="1344342" y="2753537"/>
            <a:ext cx="9503313" cy="24501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 is G</a:t>
            </a:r>
          </a:p>
          <a:p>
            <a:pPr lvl="1">
              <a:spcAft>
                <a:spcPts val="2000"/>
              </a:spcAft>
            </a:pPr>
            <a:endParaRPr lang="en-GB" sz="2500" dirty="0">
              <a:solidFill>
                <a:srgbClr val="C00000"/>
              </a:solidFill>
            </a:endParaRPr>
          </a:p>
          <a:p>
            <a:pPr marL="800100" lvl="1" indent="-342900">
              <a:spcAft>
                <a:spcPts val="2000"/>
              </a:spcAft>
              <a:buFont typeface="Calibri" panose="020F0502020204030204" pitchFamily="34" charset="0"/>
              <a:buChar char="–"/>
            </a:pPr>
            <a:r>
              <a:rPr lang="en-GB" sz="2500" dirty="0"/>
              <a:t>There is exactly one F, and it is G</a:t>
            </a:r>
          </a:p>
          <a:p>
            <a:pPr lvl="1">
              <a:spcAft>
                <a:spcPts val="2000"/>
              </a:spcAft>
            </a:pPr>
            <a:endParaRPr lang="en-GB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199041-4433-75C7-802D-2ACD0FC772DF}"/>
                  </a:ext>
                </a:extLst>
              </p:cNvPr>
              <p:cNvSpPr txBox="1"/>
              <p:nvPr/>
            </p:nvSpPr>
            <p:spPr>
              <a:xfrm>
                <a:off x="1344342" y="3400171"/>
                <a:ext cx="9503313" cy="18089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2000"/>
                  </a:spcAft>
                </a:pPr>
                <a:endParaRPr lang="en-GB" sz="2500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/>
              </a:p>
              <a:p>
                <a:pPr lvl="1">
                  <a:spcAft>
                    <a:spcPts val="2000"/>
                  </a:spcAft>
                </a:pPr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6199041-4433-75C7-802D-2ACD0FC77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400171"/>
                <a:ext cx="9503313" cy="180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8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Theory of Definite Descriptions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73A1F3-08BC-3C24-DBCB-9819A7CFC20D}"/>
                  </a:ext>
                </a:extLst>
              </p:cNvPr>
              <p:cNvSpPr txBox="1"/>
              <p:nvPr/>
            </p:nvSpPr>
            <p:spPr>
              <a:xfrm>
                <a:off x="1344342" y="2782112"/>
                <a:ext cx="9503313" cy="245015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spcAft>
                    <a:spcPts val="21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F is G</a:t>
                </a:r>
              </a:p>
              <a:p>
                <a:pPr lvl="1">
                  <a:spcAft>
                    <a:spcPts val="2000"/>
                  </a:spcAft>
                </a:pPr>
                <a:endParaRPr lang="en-GB" sz="2500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/>
              </a:p>
              <a:p>
                <a:pPr lvl="1">
                  <a:spcAft>
                    <a:spcPts val="2000"/>
                  </a:spcAft>
                </a:pPr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73A1F3-08BC-3C24-DBCB-9819A7CFC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782112"/>
                <a:ext cx="9503313" cy="2450158"/>
              </a:xfrm>
              <a:prstGeom prst="rect">
                <a:avLst/>
              </a:prstGeom>
              <a:blipFill>
                <a:blip r:embed="rId3"/>
                <a:stretch>
                  <a:fillRect l="-963" t="-1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DB8103-58F1-1F39-385D-2E485F9C98D1}"/>
                  </a:ext>
                </a:extLst>
              </p:cNvPr>
              <p:cNvSpPr txBox="1"/>
              <p:nvPr/>
            </p:nvSpPr>
            <p:spPr>
              <a:xfrm>
                <a:off x="1344342" y="3394738"/>
                <a:ext cx="9503313" cy="180895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2000"/>
                  </a:spcAft>
                </a:pPr>
                <a:endParaRPr lang="en-GB" sz="2500" dirty="0">
                  <a:solidFill>
                    <a:srgbClr val="C00000"/>
                  </a:solidFill>
                </a:endParaRPr>
              </a:p>
              <a:p>
                <a:pPr marL="800100" lvl="1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𝐹𝑦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↔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dirty="0" smtClean="0">
                            <a:latin typeface="Cambria Math" panose="02040503050406030204" pitchFamily="18" charset="0"/>
                          </a:rPr>
                          <m:t>𝐺𝑥</m:t>
                        </m:r>
                      </m:e>
                    </m:d>
                  </m:oMath>
                </a14:m>
                <a:endParaRPr lang="en-GB" sz="2500" dirty="0"/>
              </a:p>
              <a:p>
                <a:pPr lvl="1">
                  <a:spcAft>
                    <a:spcPts val="2000"/>
                  </a:spcAft>
                </a:pPr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DB8103-58F1-1F39-385D-2E485F9C9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3394738"/>
                <a:ext cx="9503313" cy="1808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4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999323"/>
                <a:ext cx="9503313" cy="35548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Imagine we did try to symbolise ‘the present king of France’ with a name…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/>
                  <a:t>	domain: people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/>
                  <a:t>: __ is bald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b="0" dirty="0"/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500" dirty="0"/>
                  <a:t>: the present king of France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would symbolise ‘The present king of France is bald’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𝐵𝑘</m:t>
                    </m:r>
                  </m:oMath>
                </a14:m>
                <a:r>
                  <a:rPr lang="en-GB" sz="2500" dirty="0"/>
                  <a:t>’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We would symbolise ‘The present king of France isn’t bald’ as 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𝐵𝑘</m:t>
                    </m:r>
                  </m:oMath>
                </a14:m>
                <a:r>
                  <a:rPr lang="en-GB" sz="2500" dirty="0"/>
                  <a:t>’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999323"/>
                <a:ext cx="9503313" cy="3554819"/>
              </a:xfrm>
              <a:prstGeom prst="rect">
                <a:avLst/>
              </a:prstGeom>
              <a:blipFill>
                <a:blip r:embed="rId3"/>
                <a:stretch>
                  <a:fillRect l="-963" t="-858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75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if we ignore Russell’s theory...?</a:t>
            </a:r>
          </a:p>
        </p:txBody>
      </p:sp>
    </p:spTree>
    <p:extLst>
      <p:ext uri="{BB962C8B-B14F-4D97-AF65-F5344CB8AC3E}">
        <p14:creationId xmlns:p14="http://schemas.microsoft.com/office/powerpoint/2010/main" val="15941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chases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energetic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playful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‘No dog is playful but not energetic’?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2849498"/>
              </a:xfrm>
              <a:prstGeom prst="rect">
                <a:avLst/>
              </a:prstGeom>
              <a:blipFill>
                <a:blip r:embed="rId3"/>
                <a:stretch>
                  <a:fillRect l="-1026" t="-1496" b="-40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1979788" y="4609189"/>
                <a:ext cx="9503313" cy="15029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8" y="4609189"/>
                <a:ext cx="9503313" cy="1502976"/>
              </a:xfrm>
              <a:prstGeom prst="rect">
                <a:avLst/>
              </a:prstGeom>
              <a:blipFill>
                <a:blip r:embed="rId4"/>
                <a:stretch>
                  <a:fillRect t="-2429" b="-9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1979787" y="5122841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7" y="5122841"/>
                <a:ext cx="9503313" cy="477054"/>
              </a:xfrm>
              <a:prstGeom prst="rect">
                <a:avLst/>
              </a:prstGeom>
              <a:blipFill>
                <a:blip r:embed="rId5"/>
                <a:stretch>
                  <a:fillRect t="-8861" b="-30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5CAF0A-1548-8B2F-DB87-D56BE43809BA}"/>
                  </a:ext>
                </a:extLst>
              </p:cNvPr>
              <p:cNvSpPr txBox="1"/>
              <p:nvPr/>
            </p:nvSpPr>
            <p:spPr>
              <a:xfrm>
                <a:off x="1979787" y="5625586"/>
                <a:ext cx="9503313" cy="4770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¬∃</m:t>
                    </m:r>
                    <m:r>
                      <a:rPr lang="en-GB" sz="25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GB" sz="25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5CAF0A-1548-8B2F-DB87-D56BE4380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7" y="5625586"/>
                <a:ext cx="9503313" cy="477054"/>
              </a:xfrm>
              <a:prstGeom prst="rect">
                <a:avLst/>
              </a:prstGeom>
              <a:blipFill>
                <a:blip r:embed="rId6"/>
                <a:stretch>
                  <a:fillRect t="-8974" b="-3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3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1" y="1596455"/>
                <a:ext cx="9503313" cy="21441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The Law of the Excluded Middle: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2500" b="1" dirty="0">
                  <a:solidFill>
                    <a:srgbClr val="7030A0"/>
                  </a:solidFill>
                </a:endParaRP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LEM is a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tautology</a:t>
                </a:r>
                <a:r>
                  <a:rPr lang="en-GB" sz="2500" dirty="0"/>
                  <a:t>, and so </a:t>
                </a:r>
                <a:r>
                  <a:rPr lang="en-GB" sz="2500" b="1" dirty="0">
                    <a:solidFill>
                      <a:srgbClr val="7030A0"/>
                    </a:solidFill>
                  </a:rPr>
                  <a:t>necessarily true</a:t>
                </a:r>
              </a:p>
              <a:p>
                <a:pPr marL="342900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/>
                  <a:t>‘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𝐵𝑘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GB" sz="2500" b="0" i="1" smtClean="0">
                        <a:latin typeface="Cambria Math" panose="02040503050406030204" pitchFamily="18" charset="0"/>
                      </a:rPr>
                      <m:t>𝐵𝑘</m:t>
                    </m:r>
                  </m:oMath>
                </a14:m>
                <a:r>
                  <a:rPr lang="en-GB" sz="2500" dirty="0"/>
                  <a:t>’ is an instance of </a:t>
                </a:r>
                <a:r>
                  <a:rPr lang="en-GB" sz="2500" b="1" dirty="0">
                    <a:solidFill>
                      <a:schemeClr val="accent1">
                        <a:lumMod val="50000"/>
                      </a:schemeClr>
                    </a:solidFill>
                  </a:rPr>
                  <a:t>LEM</a:t>
                </a:r>
                <a:r>
                  <a:rPr lang="en-GB" sz="2500" dirty="0"/>
                  <a:t>, but since there is no present king of France, neither disjunct looks true!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1" y="1596455"/>
                <a:ext cx="9503313" cy="2144177"/>
              </a:xfrm>
              <a:prstGeom prst="rect">
                <a:avLst/>
              </a:prstGeom>
              <a:blipFill>
                <a:blip r:embed="rId3"/>
                <a:stretch>
                  <a:fillRect l="-963" t="-1705" b="-6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Russell’s LEM Puzzle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97E2136-273C-F985-C3EA-DAD99A7A9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63202"/>
              </p:ext>
            </p:extLst>
          </p:nvPr>
        </p:nvGraphicFramePr>
        <p:xfrm>
          <a:off x="2031998" y="4093872"/>
          <a:ext cx="8128000" cy="198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1366501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9439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BALD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NOT BALD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Patrick Stewart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Brian Blessed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0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Samuel L. Jackson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Russell Brand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6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RuPaul (out of drag)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Gerard Butler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3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345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8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05434"/>
                <a:ext cx="9503313" cy="51193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people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 present king of France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bald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present king of France is bald</a:t>
                </a:r>
              </a:p>
              <a:p>
                <a:pPr marL="800100" lvl="1" indent="-342900">
                  <a:spcAft>
                    <a:spcPts val="2000"/>
                  </a:spcAft>
                  <a:buFont typeface="Cambria Math" panose="02040503050406030204" pitchFamily="18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the present king of France is bald, or it is not the case that the present king of France is bald</a:t>
                </a:r>
              </a:p>
              <a:p>
                <a:pPr marL="800100" lvl="1" indent="-342900">
                  <a:spcAft>
                    <a:spcPts val="200"/>
                  </a:spcAft>
                  <a:buFont typeface="Cambria Math" panose="02040503050406030204" pitchFamily="18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GB" sz="25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3"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lvl="3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second disjunct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there isn’t a present king of France!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05434"/>
                <a:ext cx="9503313" cy="5119350"/>
              </a:xfrm>
              <a:prstGeom prst="rect">
                <a:avLst/>
              </a:prstGeom>
              <a:blipFill>
                <a:blip r:embed="rId3"/>
                <a:stretch>
                  <a:fillRect l="-963" t="-477" r="-64" b="-2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Solving the LEM Puzzle</a:t>
            </a:r>
          </a:p>
        </p:txBody>
      </p:sp>
    </p:spTree>
    <p:extLst>
      <p:ext uri="{BB962C8B-B14F-4D97-AF65-F5344CB8AC3E}">
        <p14:creationId xmlns:p14="http://schemas.microsoft.com/office/powerpoint/2010/main" val="423417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/>
              <p:nvPr/>
            </p:nvSpPr>
            <p:spPr>
              <a:xfrm>
                <a:off x="1344343" y="1405434"/>
                <a:ext cx="9503313" cy="51193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people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a present king of France</a:t>
                </a:r>
              </a:p>
              <a:p>
                <a:pPr>
                  <a:spcAft>
                    <a:spcPts val="2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bald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present king of France is bald</a:t>
                </a:r>
              </a:p>
              <a:p>
                <a:pPr marL="800100" lvl="1" indent="-342900">
                  <a:spcAft>
                    <a:spcPts val="2000"/>
                  </a:spcAft>
                  <a:buFont typeface="Cambria Math" panose="02040503050406030204" pitchFamily="18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endParaRPr lang="en-GB" sz="2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the present king of France is bald, or the present king of France is not bald</a:t>
                </a:r>
              </a:p>
              <a:p>
                <a:pPr marL="800100" lvl="1" indent="-342900">
                  <a:spcAft>
                    <a:spcPts val="200"/>
                  </a:spcAft>
                  <a:buFont typeface="Cambria Math" panose="02040503050406030204" pitchFamily="18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GB" sz="25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3"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lvl="3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second disjunct is </a:t>
                </a:r>
                <a:r>
                  <a:rPr lang="en-GB" sz="2500" b="1" dirty="0">
                    <a:solidFill>
                      <a:schemeClr val="accent6">
                        <a:lumMod val="50000"/>
                      </a:schemeClr>
                    </a:solidFill>
                  </a:rPr>
                  <a:t>true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there isn’t a present king of France!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9D3D3C-54A6-5EDF-0F09-4AB2E7D2A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3" y="1405434"/>
                <a:ext cx="9503313" cy="5119350"/>
              </a:xfrm>
              <a:prstGeom prst="rect">
                <a:avLst/>
              </a:prstGeom>
              <a:blipFill>
                <a:blip r:embed="rId3"/>
                <a:stretch>
                  <a:fillRect l="-963" t="-477" r="-1733" b="-2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Solving the LEM Puzzle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F4555C-596C-92DC-60DB-2C53CE077700}"/>
                  </a:ext>
                </a:extLst>
              </p:cNvPr>
              <p:cNvSpPr txBox="1"/>
              <p:nvPr/>
            </p:nvSpPr>
            <p:spPr>
              <a:xfrm>
                <a:off x="1344342" y="2492520"/>
                <a:ext cx="9503313" cy="223394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Either the present king of France is bald, or it is not the case that the present king of France is bald</a:t>
                </a:r>
              </a:p>
              <a:p>
                <a:pPr marL="800100" lvl="1" indent="-342900">
                  <a:spcAft>
                    <a:spcPts val="200"/>
                  </a:spcAft>
                  <a:buFont typeface="Cambria Math" panose="02040503050406030204" pitchFamily="18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GB" sz="2500" b="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3">
                  <a:spcAft>
                    <a:spcPts val="2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F4555C-596C-92DC-60DB-2C53CE077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2492520"/>
                <a:ext cx="9503313" cy="2233945"/>
              </a:xfrm>
              <a:prstGeom prst="rect">
                <a:avLst/>
              </a:prstGeom>
              <a:blipFill>
                <a:blip r:embed="rId4"/>
                <a:stretch>
                  <a:fillRect l="-963" r="-64"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64652-9998-A413-FF62-920F3B969A1F}"/>
                  </a:ext>
                </a:extLst>
              </p:cNvPr>
              <p:cNvSpPr txBox="1"/>
              <p:nvPr/>
            </p:nvSpPr>
            <p:spPr>
              <a:xfrm>
                <a:off x="1344342" y="4883818"/>
                <a:ext cx="9503313" cy="168071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342900" lvl="3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present king of France is bald or not bald</a:t>
                </a:r>
              </a:p>
              <a:p>
                <a:pPr marL="800100" lvl="4" indent="-342900">
                  <a:spcAft>
                    <a:spcPts val="2000"/>
                  </a:spcAft>
                  <a:buFont typeface="Calibri" panose="020F0502020204030204" pitchFamily="34" charset="0"/>
                  <a:buChar char="–"/>
                </a:pP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𝐾𝑥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𝐾𝑦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𝐵𝑥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∨¬</m:t>
                            </m:r>
                            <m:r>
                              <a:rPr lang="en-GB" sz="25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𝐵𝑥</m:t>
                            </m:r>
                          </m:e>
                        </m:d>
                      </m:e>
                    </m:d>
                  </m:oMath>
                </a14:m>
                <a:endParaRPr lang="en-GB" sz="2500" b="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342900" lvl="3" indent="-342900">
                  <a:spcAft>
                    <a:spcPts val="2000"/>
                  </a:spcAft>
                  <a:buFont typeface="Arial" panose="020B0604020202020204" pitchFamily="34" charset="0"/>
                  <a:buChar char="•"/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This sentence is </a:t>
                </a:r>
                <a:r>
                  <a:rPr lang="en-GB" sz="2500" b="1" dirty="0">
                    <a:solidFill>
                      <a:srgbClr val="C00000"/>
                    </a:solidFill>
                  </a:rPr>
                  <a:t>false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there isn’t a present king of France!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964652-9998-A413-FF62-920F3B969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2" y="4883818"/>
                <a:ext cx="9503313" cy="1680717"/>
              </a:xfrm>
              <a:prstGeom prst="rect">
                <a:avLst/>
              </a:prstGeom>
              <a:blipFill>
                <a:blip r:embed="rId5"/>
                <a:stretch>
                  <a:fillRect l="-963" t="-2174" b="-7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1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6296 L 0 0.00162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D3D3C-54A6-5EDF-0F09-4AB2E7D2A710}"/>
              </a:ext>
            </a:extLst>
          </p:cNvPr>
          <p:cNvSpPr txBox="1"/>
          <p:nvPr/>
        </p:nvSpPr>
        <p:spPr>
          <a:xfrm>
            <a:off x="1344343" y="2063443"/>
            <a:ext cx="9503313" cy="3426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is a large literature trying to figure out if Russell’s Theory of Definite Descriptions is right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whatever the final answer, it’s how we’ll handle definite descriptions in FOL</a:t>
            </a:r>
          </a:p>
          <a:p>
            <a:pPr lvl="1">
              <a:spcAft>
                <a:spcPts val="1000"/>
              </a:spcAft>
              <a:tabLst>
                <a:tab pos="808038" algn="l"/>
                <a:tab pos="1258888" algn="l"/>
              </a:tabLs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	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	It is a viable theory</a:t>
            </a:r>
          </a:p>
          <a:p>
            <a:pPr lvl="1">
              <a:spcAft>
                <a:spcPts val="1000"/>
              </a:spcAft>
              <a:tabLst>
                <a:tab pos="808038" algn="l"/>
                <a:tab pos="1258888" algn="l"/>
              </a:tabLs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	It doesn’t require us to add any extra resources to FOL</a:t>
            </a:r>
          </a:p>
          <a:p>
            <a:pPr lvl="1">
              <a:spcAft>
                <a:spcPts val="2000"/>
              </a:spcAft>
              <a:tabLst>
                <a:tab pos="808038" algn="l"/>
                <a:tab pos="1258888" algn="l"/>
              </a:tabLst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GB" sz="25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	It solves Russell’s LEM Puzzle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Russell’s Theory of Definite Descriptions right?</a:t>
            </a:r>
          </a:p>
        </p:txBody>
      </p:sp>
    </p:spTree>
    <p:extLst>
      <p:ext uri="{BB962C8B-B14F-4D97-AF65-F5344CB8AC3E}">
        <p14:creationId xmlns:p14="http://schemas.microsoft.com/office/powerpoint/2010/main" val="1217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1E9E1-D9C1-BF00-73CD-9B0E90CE0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0EF2E-A803-2DB3-96AC-38DDF150B307}"/>
              </a:ext>
            </a:extLst>
          </p:cNvPr>
          <p:cNvSpPr txBox="1"/>
          <p:nvPr/>
        </p:nvSpPr>
        <p:spPr>
          <a:xfrm>
            <a:off x="1180727" y="637811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next time…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766D6-04A2-2320-320A-ED4579A806B1}"/>
              </a:ext>
            </a:extLst>
          </p:cNvPr>
          <p:cNvSpPr txBox="1"/>
          <p:nvPr/>
        </p:nvSpPr>
        <p:spPr>
          <a:xfrm>
            <a:off x="1344343" y="2549272"/>
            <a:ext cx="9503313" cy="17594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 Sections 18 and 19 of </a:t>
            </a:r>
            <a:r>
              <a:rPr lang="en-GB" sz="25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forallx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all associated exercises!</a:t>
            </a:r>
          </a:p>
          <a:p>
            <a:pPr marL="457200" indent="-4572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Worksheet 5 is now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25EE2-B4F1-DDBE-3175-3C707EFCA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17010"/>
            <a:ext cx="7551782" cy="5292147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18864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7356F-9B0A-0671-7CC0-48FADE4F1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157AF6-39C2-8E1E-EE72-2BF0F2804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249219-1258-D5FD-7EDB-EBDC035B850B}"/>
              </a:ext>
            </a:extLst>
          </p:cNvPr>
          <p:cNvSpPr txBox="1"/>
          <p:nvPr/>
        </p:nvSpPr>
        <p:spPr>
          <a:xfrm>
            <a:off x="1180728" y="640349"/>
            <a:ext cx="950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PRACTISE!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/>
              <p:nvPr/>
            </p:nvSpPr>
            <p:spPr>
              <a:xfrm>
                <a:off x="1507959" y="1286680"/>
                <a:ext cx="9503313" cy="323421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 this symbolisation key: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domain: dogs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</a:t>
                </a: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chases __</a:t>
                </a:r>
                <a:r>
                  <a:rPr lang="en-GB" sz="25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__ is energetic</a:t>
                </a:r>
              </a:p>
              <a:p>
                <a:pPr>
                  <a:spcAft>
                    <a:spcPts val="1000"/>
                  </a:spcAft>
                </a:pP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5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b="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GB" sz="25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__ is playful</a:t>
                </a:r>
              </a:p>
              <a:p>
                <a:pPr>
                  <a:spcAft>
                    <a:spcPts val="500"/>
                  </a:spcAft>
                </a:pPr>
                <a:r>
                  <a:rPr lang="en-GB" sz="2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How should we symbolise ‘Every playful dog chases a dog who is energetic and playful’?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C233E6-AD16-7FE0-2CD8-1C2432C3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9" y="1286680"/>
                <a:ext cx="9503313" cy="3234219"/>
              </a:xfrm>
              <a:prstGeom prst="rect">
                <a:avLst/>
              </a:prstGeom>
              <a:blipFill>
                <a:blip r:embed="rId3"/>
                <a:stretch>
                  <a:fillRect l="-1026" t="-1318" b="-35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/>
              <p:nvPr/>
            </p:nvSpPr>
            <p:spPr>
              <a:xfrm>
                <a:off x="1979788" y="4607314"/>
                <a:ext cx="9503313" cy="16019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rgbClr val="C00000"/>
                    </a:solidFill>
                  </a:rPr>
                  <a:t>1.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𝑥𝑃𝑥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GB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𝐶𝑦𝑧</m:t>
                        </m:r>
                      </m:e>
                    </m:d>
                  </m:oMath>
                </a14:m>
                <a:endParaRPr lang="en-GB" sz="2500" dirty="0">
                  <a:solidFill>
                    <a:srgbClr val="C00000"/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GB" sz="25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𝑃𝑦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𝐸𝑦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𝐶𝑥𝑦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6">
                        <a:lumMod val="50000"/>
                      </a:schemeClr>
                    </a:solidFill>
                  </a:rPr>
                  <a:t>3.	</a:t>
                </a:r>
                <a14:m>
                  <m:oMath xmlns:m="http://schemas.openxmlformats.org/officeDocument/2006/math"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→(∃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𝑃𝑦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𝐶𝑥𝑦</m:t>
                            </m:r>
                          </m:e>
                        </m:d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∧∃</m:t>
                        </m:r>
                        <m:r>
                          <a:rPr lang="en-GB" sz="25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𝐸𝑦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𝐶𝑥𝑦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95E085-E4D6-995B-2E5D-2328169CD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8" y="4607314"/>
                <a:ext cx="9503313" cy="1601977"/>
              </a:xfrm>
              <a:prstGeom prst="rect">
                <a:avLst/>
              </a:prstGeom>
              <a:blipFill>
                <a:blip r:embed="rId4"/>
                <a:stretch>
                  <a:fillRect t="-2281" b="-7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/>
              <p:nvPr/>
            </p:nvSpPr>
            <p:spPr>
              <a:xfrm>
                <a:off x="1979788" y="5120275"/>
                <a:ext cx="9503313" cy="526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GB" sz="2500" dirty="0">
                    <a:solidFill>
                      <a:schemeClr val="accent1">
                        <a:lumMod val="50000"/>
                      </a:schemeClr>
                    </a:solidFill>
                  </a:rPr>
                  <a:t>2.	</a:t>
                </a:r>
                <a14:m>
                  <m:oMath xmlns:m="http://schemas.openxmlformats.org/officeDocument/2006/math">
                    <m:r>
                      <a:rPr lang="en-GB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𝑃𝑥</m:t>
                        </m:r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→∃</m:t>
                        </m:r>
                        <m:r>
                          <a:rPr lang="en-GB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GB" sz="25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5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𝑃𝑦</m:t>
                            </m:r>
                            <m:r>
                              <a:rPr lang="en-GB" sz="25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𝐸𝑦</m:t>
                            </m:r>
                            <m:r>
                              <a:rPr lang="en-GB" sz="25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GB" sz="25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𝐶𝑥𝑦</m:t>
                            </m:r>
                          </m:e>
                        </m:d>
                      </m:e>
                    </m:d>
                  </m:oMath>
                </a14:m>
                <a:endParaRPr lang="en-GB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46D3BA-6F56-C7E2-DF00-AB6D34A61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88" y="5120275"/>
                <a:ext cx="9503313" cy="526554"/>
              </a:xfrm>
              <a:prstGeom prst="rect">
                <a:avLst/>
              </a:prstGeom>
              <a:blipFill>
                <a:blip r:embed="rId5"/>
                <a:stretch>
                  <a:fillRect t="-2326" b="-24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2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78E276-1815-CE72-344E-AB49414CB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65" y="3428999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FBE0-5CA3-E02C-2CA1-55ADFAC2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481">
            <a:off x="-2267932" y="-2404694"/>
            <a:ext cx="7551782" cy="52921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BBCCE-2676-A988-D790-9F1F0FEEE446}"/>
              </a:ext>
            </a:extLst>
          </p:cNvPr>
          <p:cNvSpPr txBox="1"/>
          <p:nvPr/>
        </p:nvSpPr>
        <p:spPr>
          <a:xfrm>
            <a:off x="1159707" y="569795"/>
            <a:ext cx="8515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Reason and Argument</a:t>
            </a:r>
          </a:p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Lecture 9: Identity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CB597-D19E-5C7C-2974-3E5262715FCB}"/>
              </a:ext>
            </a:extLst>
          </p:cNvPr>
          <p:cNvSpPr txBox="1"/>
          <p:nvPr/>
        </p:nvSpPr>
        <p:spPr>
          <a:xfrm>
            <a:off x="1159707" y="2783146"/>
            <a:ext cx="10155865" cy="29007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Quick Quiz!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/>
              <a:t>Adding Identity to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Counting in FOL</a:t>
            </a:r>
          </a:p>
          <a:p>
            <a:pPr marL="514350" indent="-514350">
              <a:spcAft>
                <a:spcPts val="2500"/>
              </a:spcAft>
              <a:buFont typeface="+mj-lt"/>
              <a:buAutoNum type="arabicPeriod"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</a:rPr>
              <a:t>Definite Descriptions</a:t>
            </a:r>
          </a:p>
        </p:txBody>
      </p:sp>
    </p:spTree>
    <p:extLst>
      <p:ext uri="{BB962C8B-B14F-4D97-AF65-F5344CB8AC3E}">
        <p14:creationId xmlns:p14="http://schemas.microsoft.com/office/powerpoint/2010/main" val="26294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EE6D9507-6D47-8693-9BC1-0183BEC160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E8E38422-F29C-29A4-0CB0-8AA7A50737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2539</Words>
  <Application>Microsoft Office PowerPoint</Application>
  <PresentationFormat>Widescreen</PresentationFormat>
  <Paragraphs>363</Paragraphs>
  <Slides>54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10</cp:revision>
  <dcterms:created xsi:type="dcterms:W3CDTF">2022-08-29T10:15:40Z</dcterms:created>
  <dcterms:modified xsi:type="dcterms:W3CDTF">2022-10-28T09:07:01Z</dcterms:modified>
</cp:coreProperties>
</file>